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0" r:id="rId1"/>
  </p:sldMasterIdLst>
  <p:sldIdLst>
    <p:sldId id="39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5" r:id="rId1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17" name="Footer Placeholder 16"/>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6" name="Footer Placeholder 5"/>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8" name="Footer Placeholder 7"/>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4" name="Footer Placeholder 3"/>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3" name="Footer Placeholder 2"/>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10/29/2020</a:t>
            </a:fld>
            <a:endParaRPr lang="en-US"/>
          </a:p>
        </p:txBody>
      </p:sp>
      <p:sp>
        <p:nvSpPr>
          <p:cNvPr id="6" name="Footer Placeholder 5"/>
          <p:cNvSpPr>
            <a:spLocks noGrp="1"/>
          </p:cNvSpPr>
          <p:nvPr>
            <p:ph type="ftr" sz="quarter" idx="11"/>
          </p:nvPr>
        </p:nvSpPr>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10/29/2020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pPr marL="12700">
              <a:lnSpc>
                <a:spcPts val="1240"/>
              </a:lnSpc>
            </a:pPr>
            <a:r>
              <a:rPr lang="en-US" smtClean="0"/>
              <a:t>PBMV TIPS AND</a:t>
            </a:r>
            <a:r>
              <a:rPr lang="en-US" spc="-70" smtClean="0"/>
              <a:t> </a:t>
            </a:r>
            <a:r>
              <a:rPr lang="en-US" spc="-5" smtClean="0"/>
              <a:t>TRICKS</a:t>
            </a:r>
            <a:endParaRPr lang="en-US" spc="-5"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10/29/2020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marL="12700">
              <a:lnSpc>
                <a:spcPts val="1240"/>
              </a:lnSpc>
            </a:pPr>
            <a:r>
              <a:rPr lang="en-US" smtClean="0"/>
              <a:t>PBMV TIPS AND</a:t>
            </a:r>
            <a:r>
              <a:rPr lang="en-US" spc="-70" smtClean="0"/>
              <a:t> </a:t>
            </a:r>
            <a:r>
              <a:rPr lang="en-US" spc="-5" smtClean="0"/>
              <a:t>TRICKS</a:t>
            </a:r>
            <a:endParaRPr lang="en-US" spc="-5"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772400" cy="914400"/>
          </a:xfrm>
        </p:spPr>
        <p:txBody>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BALLOON MITRAL VALVULOPLASTY</a:t>
            </a:r>
            <a:r>
              <a:rPr lang="en-US"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en-US"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en-US" dirty="0"/>
          </a:p>
        </p:txBody>
      </p:sp>
      <p:sp>
        <p:nvSpPr>
          <p:cNvPr id="5" name="TextBox 4"/>
          <p:cNvSpPr txBox="1"/>
          <p:nvPr/>
        </p:nvSpPr>
        <p:spPr>
          <a:xfrm>
            <a:off x="5715000" y="5410200"/>
            <a:ext cx="4191000" cy="1200329"/>
          </a:xfrm>
          <a:prstGeom prst="rect">
            <a:avLst/>
          </a:prstGeom>
          <a:noFill/>
        </p:spPr>
        <p:txBody>
          <a:bodyPr wrap="square" rtlCol="0">
            <a:spAutoFit/>
          </a:bodyPr>
          <a:lstStyle/>
          <a:p>
            <a:r>
              <a:rPr lang="en-US" b="1" i="1" dirty="0" smtClean="0">
                <a:solidFill>
                  <a:srgbClr val="92D050"/>
                </a:solidFill>
              </a:rPr>
              <a:t>Dr JANSHER</a:t>
            </a:r>
          </a:p>
          <a:p>
            <a:r>
              <a:rPr lang="en-US" b="1" i="1" dirty="0" smtClean="0">
                <a:solidFill>
                  <a:srgbClr val="92D050"/>
                </a:solidFill>
              </a:rPr>
              <a:t>SENIOR RESIDENT </a:t>
            </a:r>
          </a:p>
          <a:p>
            <a:r>
              <a:rPr lang="en-US" b="1" i="1" dirty="0" smtClean="0">
                <a:solidFill>
                  <a:srgbClr val="92D050"/>
                </a:solidFill>
              </a:rPr>
              <a:t>DEPARTMENT OF CARDIOLOGY</a:t>
            </a:r>
          </a:p>
          <a:p>
            <a:r>
              <a:rPr lang="en-US" b="1" i="1" dirty="0" smtClean="0">
                <a:solidFill>
                  <a:srgbClr val="92D050"/>
                </a:solidFill>
              </a:rPr>
              <a:t>CALICUT MEDICAL COLLEGE</a:t>
            </a:r>
            <a:endParaRPr lang="en-US" b="1" i="1" dirty="0">
              <a:solidFill>
                <a:srgbClr val="92D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8236" y="322275"/>
            <a:ext cx="7921625" cy="4941570"/>
          </a:xfrm>
          <a:prstGeom prst="rect">
            <a:avLst/>
          </a:prstGeom>
        </p:spPr>
        <p:txBody>
          <a:bodyPr vert="horz" wrap="square" lIns="0" tIns="13335" rIns="0" bIns="0" rtlCol="0">
            <a:spAutoFit/>
          </a:bodyPr>
          <a:lstStyle/>
          <a:p>
            <a:pPr marL="295910" indent="-283845">
              <a:lnSpc>
                <a:spcPct val="100000"/>
              </a:lnSpc>
              <a:spcBef>
                <a:spcPts val="105"/>
              </a:spcBef>
              <a:buFont typeface="Wingdings 2"/>
              <a:buChar char=""/>
              <a:tabLst>
                <a:tab pos="296545" algn="l"/>
              </a:tabLst>
            </a:pPr>
            <a:r>
              <a:rPr sz="2600" b="0" spc="-10" dirty="0">
                <a:latin typeface="Bookman Old Style"/>
                <a:cs typeface="Bookman Old Style"/>
              </a:rPr>
              <a:t>The </a:t>
            </a:r>
            <a:r>
              <a:rPr sz="2600" b="0" spc="-5" dirty="0">
                <a:latin typeface="Bookman Old Style"/>
                <a:cs typeface="Bookman Old Style"/>
              </a:rPr>
              <a:t>mortality </a:t>
            </a:r>
            <a:r>
              <a:rPr sz="2600" b="0" dirty="0">
                <a:latin typeface="Bookman Old Style"/>
                <a:cs typeface="Bookman Old Style"/>
              </a:rPr>
              <a:t>of </a:t>
            </a:r>
            <a:r>
              <a:rPr sz="2600" b="0" spc="-5" dirty="0">
                <a:latin typeface="Bookman Old Style"/>
                <a:cs typeface="Bookman Old Style"/>
              </a:rPr>
              <a:t>untreated patients with</a:t>
            </a:r>
            <a:r>
              <a:rPr sz="2600" b="0" spc="-20" dirty="0">
                <a:latin typeface="Bookman Old Style"/>
                <a:cs typeface="Bookman Old Style"/>
              </a:rPr>
              <a:t> </a:t>
            </a:r>
            <a:r>
              <a:rPr sz="2600" b="0" spc="5" dirty="0">
                <a:latin typeface="Bookman Old Style"/>
                <a:cs typeface="Bookman Old Style"/>
              </a:rPr>
              <a:t>MS</a:t>
            </a:r>
            <a:endParaRPr sz="2600">
              <a:latin typeface="Bookman Old Style"/>
              <a:cs typeface="Bookman Old Style"/>
            </a:endParaRPr>
          </a:p>
          <a:p>
            <a:pPr>
              <a:lnSpc>
                <a:spcPct val="100000"/>
              </a:lnSpc>
              <a:spcBef>
                <a:spcPts val="25"/>
              </a:spcBef>
            </a:pPr>
            <a:endParaRPr sz="3700">
              <a:latin typeface="Bookman Old Style"/>
              <a:cs typeface="Bookman Old Style"/>
            </a:endParaRPr>
          </a:p>
          <a:p>
            <a:pPr marL="527685" marR="1480185" indent="-515620">
              <a:lnSpc>
                <a:spcPct val="100000"/>
              </a:lnSpc>
              <a:buAutoNum type="arabicPeriod"/>
              <a:tabLst>
                <a:tab pos="527685" algn="l"/>
                <a:tab pos="528320" algn="l"/>
              </a:tabLst>
            </a:pPr>
            <a:r>
              <a:rPr sz="2600" b="0" spc="-5" dirty="0">
                <a:latin typeface="Bookman Old Style"/>
                <a:cs typeface="Bookman Old Style"/>
              </a:rPr>
              <a:t>Progressive </a:t>
            </a:r>
            <a:r>
              <a:rPr sz="2600" b="0" dirty="0">
                <a:latin typeface="Bookman Old Style"/>
                <a:cs typeface="Bookman Old Style"/>
              </a:rPr>
              <a:t>pulmonary </a:t>
            </a:r>
            <a:r>
              <a:rPr sz="2600" b="0" spc="-5" dirty="0">
                <a:latin typeface="Bookman Old Style"/>
                <a:cs typeface="Bookman Old Style"/>
              </a:rPr>
              <a:t>and systemic  congestion </a:t>
            </a:r>
            <a:r>
              <a:rPr sz="2600" b="0" dirty="0">
                <a:latin typeface="Bookman Old Style"/>
                <a:cs typeface="Bookman Old Style"/>
              </a:rPr>
              <a:t>in 60% to</a:t>
            </a:r>
            <a:r>
              <a:rPr sz="2600" b="0" spc="-95" dirty="0">
                <a:latin typeface="Bookman Old Style"/>
                <a:cs typeface="Bookman Old Style"/>
              </a:rPr>
              <a:t> </a:t>
            </a:r>
            <a:r>
              <a:rPr sz="2600" b="0" dirty="0">
                <a:latin typeface="Bookman Old Style"/>
                <a:cs typeface="Bookman Old Style"/>
              </a:rPr>
              <a:t>70%,</a:t>
            </a:r>
            <a:endParaRPr sz="2600">
              <a:latin typeface="Bookman Old Style"/>
              <a:cs typeface="Bookman Old Style"/>
            </a:endParaRPr>
          </a:p>
          <a:p>
            <a:pPr marL="527685" indent="-515620">
              <a:lnSpc>
                <a:spcPct val="100000"/>
              </a:lnSpc>
              <a:spcBef>
                <a:spcPts val="630"/>
              </a:spcBef>
              <a:buAutoNum type="arabicPeriod"/>
              <a:tabLst>
                <a:tab pos="527685" algn="l"/>
                <a:tab pos="528320" algn="l"/>
              </a:tabLst>
            </a:pPr>
            <a:r>
              <a:rPr sz="2600" b="0" spc="-5" dirty="0">
                <a:latin typeface="Bookman Old Style"/>
                <a:cs typeface="Bookman Old Style"/>
              </a:rPr>
              <a:t>Systemic embolism </a:t>
            </a:r>
            <a:r>
              <a:rPr sz="2600" b="0" dirty="0">
                <a:latin typeface="Bookman Old Style"/>
                <a:cs typeface="Bookman Old Style"/>
              </a:rPr>
              <a:t>in 20% to</a:t>
            </a:r>
            <a:r>
              <a:rPr sz="2600" b="0" spc="-60" dirty="0">
                <a:latin typeface="Bookman Old Style"/>
                <a:cs typeface="Bookman Old Style"/>
              </a:rPr>
              <a:t> </a:t>
            </a:r>
            <a:r>
              <a:rPr sz="2600" b="0" spc="-5" dirty="0">
                <a:latin typeface="Bookman Old Style"/>
                <a:cs typeface="Bookman Old Style"/>
              </a:rPr>
              <a:t>30%,</a:t>
            </a:r>
            <a:endParaRPr sz="2600">
              <a:latin typeface="Bookman Old Style"/>
              <a:cs typeface="Bookman Old Style"/>
            </a:endParaRPr>
          </a:p>
          <a:p>
            <a:pPr marL="527685" indent="-515620">
              <a:lnSpc>
                <a:spcPct val="100000"/>
              </a:lnSpc>
              <a:spcBef>
                <a:spcPts val="625"/>
              </a:spcBef>
              <a:buAutoNum type="arabicPeriod"/>
              <a:tabLst>
                <a:tab pos="527685" algn="l"/>
                <a:tab pos="528320" algn="l"/>
              </a:tabLst>
            </a:pPr>
            <a:r>
              <a:rPr sz="2600" b="0" dirty="0">
                <a:latin typeface="Bookman Old Style"/>
                <a:cs typeface="Bookman Old Style"/>
              </a:rPr>
              <a:t>Pulmonary </a:t>
            </a:r>
            <a:r>
              <a:rPr sz="2600" b="0" spc="-5" dirty="0">
                <a:latin typeface="Bookman Old Style"/>
                <a:cs typeface="Bookman Old Style"/>
              </a:rPr>
              <a:t>embolism </a:t>
            </a:r>
            <a:r>
              <a:rPr sz="2600" b="0" dirty="0">
                <a:latin typeface="Bookman Old Style"/>
                <a:cs typeface="Bookman Old Style"/>
              </a:rPr>
              <a:t>in</a:t>
            </a:r>
            <a:r>
              <a:rPr sz="2600" b="0" spc="-75" dirty="0">
                <a:latin typeface="Bookman Old Style"/>
                <a:cs typeface="Bookman Old Style"/>
              </a:rPr>
              <a:t> </a:t>
            </a:r>
            <a:r>
              <a:rPr sz="2600" b="0" dirty="0">
                <a:latin typeface="Bookman Old Style"/>
                <a:cs typeface="Bookman Old Style"/>
              </a:rPr>
              <a:t>10%,</a:t>
            </a:r>
            <a:endParaRPr sz="2600">
              <a:latin typeface="Bookman Old Style"/>
              <a:cs typeface="Bookman Old Style"/>
            </a:endParaRPr>
          </a:p>
          <a:p>
            <a:pPr marL="527685" indent="-515620">
              <a:lnSpc>
                <a:spcPct val="100000"/>
              </a:lnSpc>
              <a:spcBef>
                <a:spcPts val="620"/>
              </a:spcBef>
              <a:buAutoNum type="arabicPeriod"/>
              <a:tabLst>
                <a:tab pos="527685" algn="l"/>
                <a:tab pos="528320" algn="l"/>
              </a:tabLst>
            </a:pPr>
            <a:r>
              <a:rPr sz="2600" b="0" spc="-5" dirty="0">
                <a:latin typeface="Bookman Old Style"/>
                <a:cs typeface="Bookman Old Style"/>
              </a:rPr>
              <a:t>Infection </a:t>
            </a:r>
            <a:r>
              <a:rPr sz="2600" b="0" dirty="0">
                <a:latin typeface="Bookman Old Style"/>
                <a:cs typeface="Bookman Old Style"/>
              </a:rPr>
              <a:t>in 1% </a:t>
            </a:r>
            <a:r>
              <a:rPr sz="2600" b="0" spc="-5" dirty="0">
                <a:latin typeface="Bookman Old Style"/>
                <a:cs typeface="Bookman Old Style"/>
              </a:rPr>
              <a:t>to</a:t>
            </a:r>
            <a:r>
              <a:rPr sz="2600" b="0" spc="-35" dirty="0">
                <a:latin typeface="Bookman Old Style"/>
                <a:cs typeface="Bookman Old Style"/>
              </a:rPr>
              <a:t> </a:t>
            </a:r>
            <a:r>
              <a:rPr sz="2600" b="0" spc="-5" dirty="0">
                <a:latin typeface="Bookman Old Style"/>
                <a:cs typeface="Bookman Old Style"/>
              </a:rPr>
              <a:t>5%.</a:t>
            </a:r>
            <a:endParaRPr sz="2600">
              <a:latin typeface="Bookman Old Style"/>
              <a:cs typeface="Bookman Old Style"/>
            </a:endParaRPr>
          </a:p>
          <a:p>
            <a:pPr>
              <a:lnSpc>
                <a:spcPct val="100000"/>
              </a:lnSpc>
              <a:spcBef>
                <a:spcPts val="30"/>
              </a:spcBef>
            </a:pPr>
            <a:endParaRPr sz="3700">
              <a:latin typeface="Bookman Old Style"/>
              <a:cs typeface="Bookman Old Style"/>
            </a:endParaRPr>
          </a:p>
          <a:p>
            <a:pPr marL="295910" marR="5080" indent="-283845" algn="just">
              <a:lnSpc>
                <a:spcPct val="100000"/>
              </a:lnSpc>
              <a:buFont typeface="Wingdings 2"/>
              <a:buChar char=""/>
              <a:tabLst>
                <a:tab pos="296545" algn="l"/>
              </a:tabLst>
            </a:pPr>
            <a:r>
              <a:rPr sz="2600" b="0" spc="-5" dirty="0">
                <a:latin typeface="Bookman Old Style"/>
                <a:cs typeface="Bookman Old Style"/>
              </a:rPr>
              <a:t>Serial hemodynamic and Doppler-echo studies  have </a:t>
            </a:r>
            <a:r>
              <a:rPr sz="2600" b="0" dirty="0">
                <a:latin typeface="Bookman Old Style"/>
                <a:cs typeface="Bookman Old Style"/>
              </a:rPr>
              <a:t>reported </a:t>
            </a:r>
            <a:r>
              <a:rPr sz="2600" b="1" spc="-5" dirty="0">
                <a:latin typeface="Bookman Old Style"/>
                <a:cs typeface="Bookman Old Style"/>
              </a:rPr>
              <a:t>annual </a:t>
            </a:r>
            <a:r>
              <a:rPr sz="2600" b="1" dirty="0">
                <a:latin typeface="Bookman Old Style"/>
                <a:cs typeface="Bookman Old Style"/>
              </a:rPr>
              <a:t>loss of </a:t>
            </a:r>
            <a:r>
              <a:rPr sz="2600" b="1" spc="5" dirty="0">
                <a:latin typeface="Bookman Old Style"/>
                <a:cs typeface="Bookman Old Style"/>
              </a:rPr>
              <a:t>MV </a:t>
            </a:r>
            <a:r>
              <a:rPr sz="2600" b="1" dirty="0">
                <a:latin typeface="Bookman Old Style"/>
                <a:cs typeface="Bookman Old Style"/>
              </a:rPr>
              <a:t>area ranging  from </a:t>
            </a:r>
            <a:r>
              <a:rPr sz="2600" b="1" spc="-5" dirty="0">
                <a:latin typeface="Bookman Old Style"/>
                <a:cs typeface="Bookman Old Style"/>
              </a:rPr>
              <a:t>0.09 </a:t>
            </a:r>
            <a:r>
              <a:rPr sz="2600" b="1" dirty="0">
                <a:latin typeface="Bookman Old Style"/>
                <a:cs typeface="Bookman Old Style"/>
              </a:rPr>
              <a:t>to </a:t>
            </a:r>
            <a:r>
              <a:rPr sz="2600" b="1" spc="-5" dirty="0">
                <a:latin typeface="Bookman Old Style"/>
                <a:cs typeface="Bookman Old Style"/>
              </a:rPr>
              <a:t>0.32</a:t>
            </a:r>
            <a:r>
              <a:rPr sz="2600" b="1" spc="-30" dirty="0">
                <a:latin typeface="Bookman Old Style"/>
                <a:cs typeface="Bookman Old Style"/>
              </a:rPr>
              <a:t> </a:t>
            </a:r>
            <a:r>
              <a:rPr sz="2600" b="1" dirty="0">
                <a:latin typeface="Bookman Old Style"/>
                <a:cs typeface="Bookman Old Style"/>
              </a:rPr>
              <a:t>cm2</a:t>
            </a:r>
            <a:r>
              <a:rPr sz="2600" b="0" dirty="0">
                <a:latin typeface="Bookman Old Style"/>
                <a:cs typeface="Bookman Old Style"/>
              </a:rPr>
              <a:t>.</a:t>
            </a:r>
            <a:endParaRPr sz="2600">
              <a:latin typeface="Bookman Old Style"/>
              <a:cs typeface="Bookman Old Style"/>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5656" y="1438655"/>
            <a:ext cx="4361815" cy="4742815"/>
            <a:chOff x="295656" y="1438655"/>
            <a:chExt cx="4361815" cy="4742815"/>
          </a:xfrm>
        </p:grpSpPr>
        <p:sp>
          <p:nvSpPr>
            <p:cNvPr id="3" name="object 3"/>
            <p:cNvSpPr/>
            <p:nvPr/>
          </p:nvSpPr>
          <p:spPr>
            <a:xfrm>
              <a:off x="304800" y="1447799"/>
              <a:ext cx="4343400" cy="4724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0228" y="1443227"/>
              <a:ext cx="4352925" cy="4733925"/>
            </a:xfrm>
            <a:custGeom>
              <a:avLst/>
              <a:gdLst/>
              <a:ahLst/>
              <a:cxnLst/>
              <a:rect l="l" t="t" r="r" b="b"/>
              <a:pathLst>
                <a:path w="4352925" h="4733925">
                  <a:moveTo>
                    <a:pt x="0" y="4733544"/>
                  </a:moveTo>
                  <a:lnTo>
                    <a:pt x="4352544" y="4733544"/>
                  </a:lnTo>
                  <a:lnTo>
                    <a:pt x="4352544" y="0"/>
                  </a:lnTo>
                  <a:lnTo>
                    <a:pt x="0" y="0"/>
                  </a:lnTo>
                  <a:lnTo>
                    <a:pt x="0" y="4733544"/>
                  </a:lnTo>
                  <a:close/>
                </a:path>
              </a:pathLst>
            </a:custGeom>
            <a:ln w="9144">
              <a:solidFill>
                <a:srgbClr val="1E1C11"/>
              </a:solidFill>
            </a:ln>
          </p:spPr>
          <p:txBody>
            <a:bodyPr wrap="square" lIns="0" tIns="0" rIns="0" bIns="0" rtlCol="0"/>
            <a:lstStyle/>
            <a:p>
              <a:endParaRPr/>
            </a:p>
          </p:txBody>
        </p:sp>
      </p:grpSp>
      <p:grpSp>
        <p:nvGrpSpPr>
          <p:cNvPr id="5" name="object 5"/>
          <p:cNvGrpSpPr/>
          <p:nvPr/>
        </p:nvGrpSpPr>
        <p:grpSpPr>
          <a:xfrm>
            <a:off x="4715255" y="1362455"/>
            <a:ext cx="4433570" cy="4819015"/>
            <a:chOff x="4715255" y="1362455"/>
            <a:chExt cx="4433570" cy="4819015"/>
          </a:xfrm>
        </p:grpSpPr>
        <p:sp>
          <p:nvSpPr>
            <p:cNvPr id="6" name="object 6"/>
            <p:cNvSpPr/>
            <p:nvPr/>
          </p:nvSpPr>
          <p:spPr>
            <a:xfrm>
              <a:off x="4724399" y="1371599"/>
              <a:ext cx="4419599" cy="4800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719827" y="1367027"/>
              <a:ext cx="4424680" cy="4810125"/>
            </a:xfrm>
            <a:custGeom>
              <a:avLst/>
              <a:gdLst/>
              <a:ahLst/>
              <a:cxnLst/>
              <a:rect l="l" t="t" r="r" b="b"/>
              <a:pathLst>
                <a:path w="4424680" h="4810125">
                  <a:moveTo>
                    <a:pt x="0" y="4809744"/>
                  </a:moveTo>
                  <a:lnTo>
                    <a:pt x="4424171" y="4809744"/>
                  </a:lnTo>
                </a:path>
                <a:path w="4424680" h="4810125">
                  <a:moveTo>
                    <a:pt x="4424171" y="0"/>
                  </a:moveTo>
                  <a:lnTo>
                    <a:pt x="0" y="0"/>
                  </a:lnTo>
                  <a:lnTo>
                    <a:pt x="0" y="4809744"/>
                  </a:lnTo>
                </a:path>
              </a:pathLst>
            </a:custGeom>
            <a:ln w="9144">
              <a:solidFill>
                <a:srgbClr val="1E1C11"/>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09978"/>
            <a:ext cx="7967980" cy="4367530"/>
          </a:xfrm>
          <a:prstGeom prst="rect">
            <a:avLst/>
          </a:prstGeom>
        </p:spPr>
        <p:txBody>
          <a:bodyPr vert="horz" wrap="square" lIns="0" tIns="61594" rIns="0" bIns="0" rtlCol="0">
            <a:spAutoFit/>
          </a:bodyPr>
          <a:lstStyle/>
          <a:p>
            <a:pPr marL="355600" indent="-343535">
              <a:lnSpc>
                <a:spcPct val="100000"/>
              </a:lnSpc>
              <a:spcBef>
                <a:spcPts val="484"/>
              </a:spcBef>
              <a:buFont typeface="Arial"/>
              <a:buChar char="•"/>
              <a:tabLst>
                <a:tab pos="355600" algn="l"/>
                <a:tab pos="356235" algn="l"/>
              </a:tabLst>
            </a:pPr>
            <a:r>
              <a:rPr sz="3200" b="1" spc="-10" dirty="0">
                <a:latin typeface="Calibri"/>
                <a:cs typeface="Calibri"/>
              </a:rPr>
              <a:t>Stepwise</a:t>
            </a:r>
            <a:r>
              <a:rPr sz="3200" b="1" spc="-20" dirty="0">
                <a:latin typeface="Calibri"/>
                <a:cs typeface="Calibri"/>
              </a:rPr>
              <a:t> </a:t>
            </a:r>
            <a:r>
              <a:rPr sz="3200" b="1" spc="-5" dirty="0">
                <a:latin typeface="Calibri"/>
                <a:cs typeface="Calibri"/>
              </a:rPr>
              <a:t>Dilation</a:t>
            </a:r>
            <a:endParaRPr sz="3200">
              <a:latin typeface="Calibri"/>
              <a:cs typeface="Calibri"/>
            </a:endParaRPr>
          </a:p>
          <a:p>
            <a:pPr marL="355600" marR="487680" indent="-343535">
              <a:lnSpc>
                <a:spcPts val="3460"/>
              </a:lnSpc>
              <a:spcBef>
                <a:spcPts val="819"/>
              </a:spcBef>
              <a:buFont typeface="Arial"/>
              <a:buChar char="•"/>
              <a:tabLst>
                <a:tab pos="355600" algn="l"/>
                <a:tab pos="356235" algn="l"/>
              </a:tabLst>
            </a:pPr>
            <a:r>
              <a:rPr sz="3200" spc="-5" dirty="0">
                <a:latin typeface="Calibri"/>
                <a:cs typeface="Calibri"/>
              </a:rPr>
              <a:t>The nominal balloon </a:t>
            </a:r>
            <a:r>
              <a:rPr sz="3200" spc="-10" dirty="0">
                <a:latin typeface="Calibri"/>
                <a:cs typeface="Calibri"/>
              </a:rPr>
              <a:t>diameter was </a:t>
            </a:r>
            <a:r>
              <a:rPr sz="3200" spc="-5" dirty="0">
                <a:latin typeface="Calibri"/>
                <a:cs typeface="Calibri"/>
              </a:rPr>
              <a:t>decided  </a:t>
            </a:r>
            <a:r>
              <a:rPr sz="3200" spc="-10" dirty="0">
                <a:latin typeface="Calibri"/>
                <a:cs typeface="Calibri"/>
              </a:rPr>
              <a:t>according </a:t>
            </a:r>
            <a:r>
              <a:rPr sz="3200" spc="-20" dirty="0">
                <a:latin typeface="Calibri"/>
                <a:cs typeface="Calibri"/>
              </a:rPr>
              <a:t>to </a:t>
            </a:r>
            <a:r>
              <a:rPr sz="3200" dirty="0">
                <a:latin typeface="Calibri"/>
                <a:cs typeface="Calibri"/>
              </a:rPr>
              <a:t>the </a:t>
            </a:r>
            <a:r>
              <a:rPr sz="3200" spc="-10" dirty="0">
                <a:latin typeface="Calibri"/>
                <a:cs typeface="Calibri"/>
              </a:rPr>
              <a:t>height </a:t>
            </a:r>
            <a:r>
              <a:rPr sz="3200" spc="-5" dirty="0">
                <a:latin typeface="Calibri"/>
                <a:cs typeface="Calibri"/>
              </a:rPr>
              <a:t>of </a:t>
            </a:r>
            <a:r>
              <a:rPr sz="3200" dirty="0">
                <a:latin typeface="Calibri"/>
                <a:cs typeface="Calibri"/>
              </a:rPr>
              <a:t>the </a:t>
            </a:r>
            <a:r>
              <a:rPr sz="3200" spc="-10" dirty="0">
                <a:latin typeface="Calibri"/>
                <a:cs typeface="Calibri"/>
              </a:rPr>
              <a:t>patient </a:t>
            </a:r>
            <a:r>
              <a:rPr sz="3200" spc="-5" dirty="0">
                <a:latin typeface="Calibri"/>
                <a:cs typeface="Calibri"/>
              </a:rPr>
              <a:t>(i.e.  </a:t>
            </a:r>
            <a:r>
              <a:rPr sz="3200" spc="-10" dirty="0">
                <a:latin typeface="Calibri"/>
                <a:cs typeface="Calibri"/>
              </a:rPr>
              <a:t>height </a:t>
            </a:r>
            <a:r>
              <a:rPr sz="3200" spc="-5" dirty="0">
                <a:latin typeface="Calibri"/>
                <a:cs typeface="Calibri"/>
              </a:rPr>
              <a:t>(cm)/10 </a:t>
            </a:r>
            <a:r>
              <a:rPr sz="3200" dirty="0">
                <a:latin typeface="Calibri"/>
                <a:cs typeface="Calibri"/>
              </a:rPr>
              <a:t>+ </a:t>
            </a:r>
            <a:r>
              <a:rPr sz="3200" spc="-5" dirty="0">
                <a:latin typeface="Calibri"/>
                <a:cs typeface="Calibri"/>
              </a:rPr>
              <a:t>10 </a:t>
            </a:r>
            <a:r>
              <a:rPr sz="3200" dirty="0">
                <a:latin typeface="Calibri"/>
                <a:cs typeface="Calibri"/>
              </a:rPr>
              <a:t>= </a:t>
            </a:r>
            <a:r>
              <a:rPr sz="3200" spc="-5" dirty="0">
                <a:latin typeface="Calibri"/>
                <a:cs typeface="Calibri"/>
              </a:rPr>
              <a:t>balloon</a:t>
            </a:r>
            <a:r>
              <a:rPr sz="3200" spc="70" dirty="0">
                <a:latin typeface="Calibri"/>
                <a:cs typeface="Calibri"/>
              </a:rPr>
              <a:t> </a:t>
            </a:r>
            <a:r>
              <a:rPr sz="3200" spc="-10" dirty="0">
                <a:latin typeface="Calibri"/>
                <a:cs typeface="Calibri"/>
              </a:rPr>
              <a:t>diameter).</a:t>
            </a:r>
            <a:endParaRPr sz="3200">
              <a:latin typeface="Calibri"/>
              <a:cs typeface="Calibri"/>
            </a:endParaRPr>
          </a:p>
          <a:p>
            <a:pPr>
              <a:lnSpc>
                <a:spcPct val="100000"/>
              </a:lnSpc>
              <a:spcBef>
                <a:spcPts val="50"/>
              </a:spcBef>
              <a:buFont typeface="Arial"/>
              <a:buChar char="•"/>
            </a:pPr>
            <a:endParaRPr sz="4000">
              <a:latin typeface="Calibri"/>
              <a:cs typeface="Calibri"/>
            </a:endParaRPr>
          </a:p>
          <a:p>
            <a:pPr marL="355600" marR="5080" indent="-343535">
              <a:lnSpc>
                <a:spcPct val="90000"/>
              </a:lnSpc>
              <a:buFont typeface="Arial"/>
              <a:buChar char="•"/>
              <a:tabLst>
                <a:tab pos="355600" algn="l"/>
                <a:tab pos="356235" algn="l"/>
              </a:tabLst>
            </a:pPr>
            <a:r>
              <a:rPr sz="3200" spc="-5" dirty="0">
                <a:latin typeface="Calibri"/>
                <a:cs typeface="Calibri"/>
              </a:rPr>
              <a:t>The </a:t>
            </a:r>
            <a:r>
              <a:rPr sz="3200" spc="-25" dirty="0">
                <a:latin typeface="Calibri"/>
                <a:cs typeface="Calibri"/>
              </a:rPr>
              <a:t>first </a:t>
            </a:r>
            <a:r>
              <a:rPr sz="3200" spc="-10" dirty="0">
                <a:latin typeface="Calibri"/>
                <a:cs typeface="Calibri"/>
              </a:rPr>
              <a:t>inflation was </a:t>
            </a:r>
            <a:r>
              <a:rPr sz="3200" spc="-15" dirty="0">
                <a:latin typeface="Calibri"/>
                <a:cs typeface="Calibri"/>
              </a:rPr>
              <a:t>performed </a:t>
            </a:r>
            <a:r>
              <a:rPr sz="3200" spc="-30" dirty="0">
                <a:latin typeface="Calibri"/>
                <a:cs typeface="Calibri"/>
              </a:rPr>
              <a:t>to </a:t>
            </a:r>
            <a:r>
              <a:rPr sz="3200" dirty="0">
                <a:latin typeface="Calibri"/>
                <a:cs typeface="Calibri"/>
              </a:rPr>
              <a:t>a </a:t>
            </a:r>
            <a:r>
              <a:rPr sz="3200" spc="-5" dirty="0">
                <a:latin typeface="Calibri"/>
                <a:cs typeface="Calibri"/>
              </a:rPr>
              <a:t>balloon  </a:t>
            </a:r>
            <a:r>
              <a:rPr sz="3200" spc="-10" dirty="0">
                <a:latin typeface="Calibri"/>
                <a:cs typeface="Calibri"/>
              </a:rPr>
              <a:t>diameter </a:t>
            </a:r>
            <a:r>
              <a:rPr sz="3200" dirty="0">
                <a:latin typeface="Calibri"/>
                <a:cs typeface="Calibri"/>
              </a:rPr>
              <a:t>of 2 </a:t>
            </a:r>
            <a:r>
              <a:rPr sz="3200" spc="5" dirty="0">
                <a:latin typeface="Calibri"/>
                <a:cs typeface="Calibri"/>
              </a:rPr>
              <a:t>mm </a:t>
            </a:r>
            <a:r>
              <a:rPr sz="3200" dirty="0">
                <a:latin typeface="Calibri"/>
                <a:cs typeface="Calibri"/>
              </a:rPr>
              <a:t>less than </a:t>
            </a:r>
            <a:r>
              <a:rPr sz="3200" spc="-5" dirty="0">
                <a:latin typeface="Calibri"/>
                <a:cs typeface="Calibri"/>
              </a:rPr>
              <a:t>nominal, </a:t>
            </a:r>
            <a:r>
              <a:rPr sz="3200" spc="-20" dirty="0">
                <a:latin typeface="Calibri"/>
                <a:cs typeface="Calibri"/>
              </a:rPr>
              <a:t>followed  </a:t>
            </a:r>
            <a:r>
              <a:rPr sz="3200" spc="-10" dirty="0">
                <a:latin typeface="Calibri"/>
                <a:cs typeface="Calibri"/>
              </a:rPr>
              <a:t>by successive inflation by </a:t>
            </a:r>
            <a:r>
              <a:rPr sz="3200" dirty="0">
                <a:latin typeface="Calibri"/>
                <a:cs typeface="Calibri"/>
              </a:rPr>
              <a:t>0.5 mm </a:t>
            </a:r>
            <a:r>
              <a:rPr sz="3200" spc="-10" dirty="0">
                <a:latin typeface="Calibri"/>
                <a:cs typeface="Calibri"/>
              </a:rPr>
              <a:t>increment  </a:t>
            </a:r>
            <a:r>
              <a:rPr sz="3200" spc="-25" dirty="0">
                <a:latin typeface="Calibri"/>
                <a:cs typeface="Calibri"/>
              </a:rPr>
              <a:t>to </a:t>
            </a:r>
            <a:r>
              <a:rPr sz="3200" dirty="0">
                <a:latin typeface="Calibri"/>
                <a:cs typeface="Calibri"/>
              </a:rPr>
              <a:t>the </a:t>
            </a:r>
            <a:r>
              <a:rPr sz="3200" spc="-5" dirty="0">
                <a:latin typeface="Calibri"/>
                <a:cs typeface="Calibri"/>
              </a:rPr>
              <a:t>maximum nominal balloon</a:t>
            </a:r>
            <a:r>
              <a:rPr sz="3200" spc="55" dirty="0">
                <a:latin typeface="Calibri"/>
                <a:cs typeface="Calibri"/>
              </a:rPr>
              <a:t> </a:t>
            </a:r>
            <a:r>
              <a:rPr sz="3200" spc="-45" dirty="0">
                <a:latin typeface="Calibri"/>
                <a:cs typeface="Calibri"/>
              </a:rPr>
              <a:t>diameter.</a:t>
            </a:r>
            <a:endParaRPr sz="3200">
              <a:latin typeface="Calibri"/>
              <a:cs typeface="Calibri"/>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8055" y="219456"/>
            <a:ext cx="8248015" cy="5276215"/>
            <a:chOff x="448055" y="219456"/>
            <a:chExt cx="8248015" cy="5276215"/>
          </a:xfrm>
        </p:grpSpPr>
        <p:sp>
          <p:nvSpPr>
            <p:cNvPr id="3" name="object 3"/>
            <p:cNvSpPr/>
            <p:nvPr/>
          </p:nvSpPr>
          <p:spPr>
            <a:xfrm>
              <a:off x="785003" y="3409827"/>
              <a:ext cx="7781026" cy="206084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2627" y="3043428"/>
              <a:ext cx="8239125" cy="2447925"/>
            </a:xfrm>
            <a:custGeom>
              <a:avLst/>
              <a:gdLst/>
              <a:ahLst/>
              <a:cxnLst/>
              <a:rect l="l" t="t" r="r" b="b"/>
              <a:pathLst>
                <a:path w="8239125" h="2447925">
                  <a:moveTo>
                    <a:pt x="0" y="2447544"/>
                  </a:moveTo>
                  <a:lnTo>
                    <a:pt x="8238744" y="2447544"/>
                  </a:lnTo>
                  <a:lnTo>
                    <a:pt x="8238744" y="0"/>
                  </a:lnTo>
                  <a:lnTo>
                    <a:pt x="0" y="0"/>
                  </a:lnTo>
                  <a:lnTo>
                    <a:pt x="0" y="2447544"/>
                  </a:lnTo>
                  <a:close/>
                </a:path>
              </a:pathLst>
            </a:custGeom>
            <a:ln w="9143">
              <a:solidFill>
                <a:srgbClr val="001F5F"/>
              </a:solidFill>
            </a:ln>
          </p:spPr>
          <p:txBody>
            <a:bodyPr wrap="square" lIns="0" tIns="0" rIns="0" bIns="0" rtlCol="0"/>
            <a:lstStyle/>
            <a:p>
              <a:endParaRPr/>
            </a:p>
          </p:txBody>
        </p:sp>
        <p:sp>
          <p:nvSpPr>
            <p:cNvPr id="5" name="object 5"/>
            <p:cNvSpPr/>
            <p:nvPr/>
          </p:nvSpPr>
          <p:spPr>
            <a:xfrm>
              <a:off x="457199" y="228600"/>
              <a:ext cx="8229600" cy="2895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2627" y="224028"/>
              <a:ext cx="8239125" cy="2905125"/>
            </a:xfrm>
            <a:custGeom>
              <a:avLst/>
              <a:gdLst/>
              <a:ahLst/>
              <a:cxnLst/>
              <a:rect l="l" t="t" r="r" b="b"/>
              <a:pathLst>
                <a:path w="8239125" h="2905125">
                  <a:moveTo>
                    <a:pt x="0" y="2904744"/>
                  </a:moveTo>
                  <a:lnTo>
                    <a:pt x="8238744" y="2904744"/>
                  </a:lnTo>
                  <a:lnTo>
                    <a:pt x="8238744" y="0"/>
                  </a:lnTo>
                  <a:lnTo>
                    <a:pt x="0" y="0"/>
                  </a:lnTo>
                  <a:lnTo>
                    <a:pt x="0" y="2904744"/>
                  </a:lnTo>
                  <a:close/>
                </a:path>
              </a:pathLst>
            </a:custGeom>
            <a:ln w="9144">
              <a:solidFill>
                <a:srgbClr val="001F5F"/>
              </a:solidFill>
            </a:ln>
          </p:spPr>
          <p:txBody>
            <a:bodyPr wrap="square" lIns="0" tIns="0" rIns="0" bIns="0" rtlCol="0"/>
            <a:lstStyle/>
            <a:p>
              <a:endParaRPr/>
            </a:p>
          </p:txBody>
        </p:sp>
      </p:grpSp>
      <p:sp>
        <p:nvSpPr>
          <p:cNvPr id="7" name="object 7"/>
          <p:cNvSpPr txBox="1"/>
          <p:nvPr/>
        </p:nvSpPr>
        <p:spPr>
          <a:xfrm>
            <a:off x="535940" y="5657799"/>
            <a:ext cx="7310755" cy="848994"/>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Low pressure zone* </a:t>
            </a:r>
            <a:r>
              <a:rPr sz="1800" dirty="0">
                <a:latin typeface="Calibri"/>
                <a:cs typeface="Calibri"/>
              </a:rPr>
              <a:t>= </a:t>
            </a:r>
            <a:r>
              <a:rPr sz="1800" spc="-5" dirty="0">
                <a:latin typeface="Calibri"/>
                <a:cs typeface="Calibri"/>
              </a:rPr>
              <a:t>balloon </a:t>
            </a:r>
            <a:r>
              <a:rPr sz="1800" spc="-10" dirty="0">
                <a:latin typeface="Calibri"/>
                <a:cs typeface="Calibri"/>
              </a:rPr>
              <a:t>diameter </a:t>
            </a:r>
            <a:r>
              <a:rPr sz="1800" dirty="0">
                <a:latin typeface="Calibri"/>
                <a:cs typeface="Calibri"/>
              </a:rPr>
              <a:t>&lt; 2 mm </a:t>
            </a:r>
            <a:r>
              <a:rPr sz="1800" spc="-5" dirty="0">
                <a:latin typeface="Calibri"/>
                <a:cs typeface="Calibri"/>
              </a:rPr>
              <a:t>of nominal balloon</a:t>
            </a:r>
            <a:r>
              <a:rPr sz="1800" spc="140" dirty="0">
                <a:latin typeface="Calibri"/>
                <a:cs typeface="Calibri"/>
              </a:rPr>
              <a:t> </a:t>
            </a:r>
            <a:r>
              <a:rPr sz="1800" spc="-15" dirty="0">
                <a:latin typeface="Calibri"/>
                <a:cs typeface="Calibri"/>
              </a:rPr>
              <a:t>size.</a:t>
            </a:r>
            <a:endParaRPr sz="1800">
              <a:latin typeface="Calibri"/>
              <a:cs typeface="Calibri"/>
            </a:endParaRPr>
          </a:p>
          <a:p>
            <a:pPr marL="12700">
              <a:lnSpc>
                <a:spcPct val="100000"/>
              </a:lnSpc>
            </a:pPr>
            <a:r>
              <a:rPr sz="1800" spc="-5" dirty="0">
                <a:latin typeface="Calibri"/>
                <a:cs typeface="Calibri"/>
              </a:rPr>
              <a:t>High </a:t>
            </a:r>
            <a:r>
              <a:rPr sz="1800" spc="-10" dirty="0">
                <a:latin typeface="Calibri"/>
                <a:cs typeface="Calibri"/>
              </a:rPr>
              <a:t>pressure zone** </a:t>
            </a:r>
            <a:r>
              <a:rPr sz="1800" dirty="0">
                <a:latin typeface="Calibri"/>
                <a:cs typeface="Calibri"/>
              </a:rPr>
              <a:t>= </a:t>
            </a:r>
            <a:r>
              <a:rPr sz="1800" spc="-5" dirty="0">
                <a:latin typeface="Calibri"/>
                <a:cs typeface="Calibri"/>
              </a:rPr>
              <a:t>balloon </a:t>
            </a:r>
            <a:r>
              <a:rPr sz="1800" spc="-10" dirty="0">
                <a:latin typeface="Calibri"/>
                <a:cs typeface="Calibri"/>
              </a:rPr>
              <a:t>diameter </a:t>
            </a:r>
            <a:r>
              <a:rPr sz="1800" spc="-5" dirty="0">
                <a:latin typeface="Calibri"/>
                <a:cs typeface="Calibri"/>
              </a:rPr>
              <a:t>within </a:t>
            </a:r>
            <a:r>
              <a:rPr sz="1800" dirty="0">
                <a:latin typeface="Calibri"/>
                <a:cs typeface="Calibri"/>
              </a:rPr>
              <a:t>2 mm </a:t>
            </a:r>
            <a:r>
              <a:rPr sz="1800" spc="-5" dirty="0">
                <a:latin typeface="Calibri"/>
                <a:cs typeface="Calibri"/>
              </a:rPr>
              <a:t>of nominal balloon</a:t>
            </a:r>
            <a:r>
              <a:rPr sz="1800" spc="175" dirty="0">
                <a:latin typeface="Calibri"/>
                <a:cs typeface="Calibri"/>
              </a:rPr>
              <a:t> </a:t>
            </a:r>
            <a:r>
              <a:rPr sz="1800" spc="-15" dirty="0">
                <a:latin typeface="Calibri"/>
                <a:cs typeface="Calibri"/>
              </a:rPr>
              <a:t>size.</a:t>
            </a:r>
            <a:endParaRPr sz="1800">
              <a:latin typeface="Calibri"/>
              <a:cs typeface="Calibri"/>
            </a:endParaRPr>
          </a:p>
          <a:p>
            <a:pPr marL="12700">
              <a:lnSpc>
                <a:spcPct val="100000"/>
              </a:lnSpc>
            </a:pPr>
            <a:r>
              <a:rPr sz="1800" spc="-5" dirty="0">
                <a:latin typeface="Calibri"/>
                <a:cs typeface="Calibri"/>
              </a:rPr>
              <a:t>SL </a:t>
            </a:r>
            <a:r>
              <a:rPr sz="1800" dirty="0">
                <a:latin typeface="Calibri"/>
                <a:cs typeface="Calibri"/>
              </a:rPr>
              <a:t>= </a:t>
            </a:r>
            <a:r>
              <a:rPr sz="1800" spc="-10" dirty="0">
                <a:latin typeface="Calibri"/>
                <a:cs typeface="Calibri"/>
              </a:rPr>
              <a:t>severe </a:t>
            </a:r>
            <a:r>
              <a:rPr sz="1800" spc="-5" dirty="0">
                <a:latin typeface="Calibri"/>
                <a:cs typeface="Calibri"/>
              </a:rPr>
              <a:t>subvalvular</a:t>
            </a:r>
            <a:r>
              <a:rPr sz="1800" spc="15" dirty="0">
                <a:latin typeface="Calibri"/>
                <a:cs typeface="Calibri"/>
              </a:rPr>
              <a:t> </a:t>
            </a:r>
            <a:r>
              <a:rPr sz="1800" spc="-5" dirty="0">
                <a:latin typeface="Calibri"/>
                <a:cs typeface="Calibri"/>
              </a:rPr>
              <a:t>lesions</a:t>
            </a:r>
            <a:endParaRPr sz="1800">
              <a:latin typeface="Calibri"/>
              <a:cs typeface="Calibri"/>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1454861"/>
            <a:ext cx="8173084" cy="4612005"/>
          </a:xfrm>
          <a:prstGeom prst="rect">
            <a:avLst/>
          </a:prstGeom>
        </p:spPr>
        <p:txBody>
          <a:bodyPr vert="horz" wrap="square" lIns="0" tIns="13335" rIns="0" bIns="0" rtlCol="0">
            <a:spAutoFit/>
          </a:bodyPr>
          <a:lstStyle/>
          <a:p>
            <a:pPr marL="355600" marR="574040" indent="-343535">
              <a:lnSpc>
                <a:spcPct val="100000"/>
              </a:lnSpc>
              <a:spcBef>
                <a:spcPts val="105"/>
              </a:spcBef>
              <a:buFont typeface="Arial"/>
              <a:buChar char="•"/>
              <a:tabLst>
                <a:tab pos="355600" algn="l"/>
                <a:tab pos="356235" algn="l"/>
              </a:tabLst>
            </a:pPr>
            <a:r>
              <a:rPr sz="3200" spc="-10" dirty="0">
                <a:latin typeface="Calibri"/>
                <a:cs typeface="Calibri"/>
              </a:rPr>
              <a:t>After </a:t>
            </a:r>
            <a:r>
              <a:rPr sz="3200" dirty="0">
                <a:latin typeface="Calibri"/>
                <a:cs typeface="Calibri"/>
              </a:rPr>
              <a:t>each </a:t>
            </a:r>
            <a:r>
              <a:rPr sz="3200" spc="-5" dirty="0">
                <a:latin typeface="Calibri"/>
                <a:cs typeface="Calibri"/>
              </a:rPr>
              <a:t>balloon </a:t>
            </a:r>
            <a:r>
              <a:rPr sz="3200" spc="-10" dirty="0">
                <a:latin typeface="Calibri"/>
                <a:cs typeface="Calibri"/>
              </a:rPr>
              <a:t>inflation, </a:t>
            </a:r>
            <a:r>
              <a:rPr sz="3200" dirty="0">
                <a:latin typeface="Calibri"/>
                <a:cs typeface="Calibri"/>
              </a:rPr>
              <a:t>the </a:t>
            </a:r>
            <a:r>
              <a:rPr sz="3200" spc="-5" dirty="0">
                <a:latin typeface="Calibri"/>
                <a:cs typeface="Calibri"/>
              </a:rPr>
              <a:t>balloon  </a:t>
            </a:r>
            <a:r>
              <a:rPr sz="3200" spc="-15" dirty="0">
                <a:latin typeface="Calibri"/>
                <a:cs typeface="Calibri"/>
              </a:rPr>
              <a:t>catheter </a:t>
            </a:r>
            <a:r>
              <a:rPr sz="3200" spc="-10" dirty="0">
                <a:latin typeface="Calibri"/>
                <a:cs typeface="Calibri"/>
              </a:rPr>
              <a:t>was withdrawn </a:t>
            </a:r>
            <a:r>
              <a:rPr sz="3200" spc="-20" dirty="0">
                <a:latin typeface="Calibri"/>
                <a:cs typeface="Calibri"/>
              </a:rPr>
              <a:t>into </a:t>
            </a:r>
            <a:r>
              <a:rPr sz="3200" dirty="0">
                <a:latin typeface="Calibri"/>
                <a:cs typeface="Calibri"/>
              </a:rPr>
              <a:t>the </a:t>
            </a:r>
            <a:r>
              <a:rPr sz="3200" spc="-5" dirty="0">
                <a:latin typeface="Calibri"/>
                <a:cs typeface="Calibri"/>
              </a:rPr>
              <a:t>LA </a:t>
            </a:r>
            <a:r>
              <a:rPr sz="3200" dirty="0">
                <a:latin typeface="Calibri"/>
                <a:cs typeface="Calibri"/>
              </a:rPr>
              <a:t>and the  </a:t>
            </a:r>
            <a:r>
              <a:rPr sz="3200" spc="-15" dirty="0">
                <a:latin typeface="Calibri"/>
                <a:cs typeface="Calibri"/>
              </a:rPr>
              <a:t>transmitral gradient </a:t>
            </a:r>
            <a:r>
              <a:rPr sz="3200" spc="-10" dirty="0">
                <a:latin typeface="Calibri"/>
                <a:cs typeface="Calibri"/>
              </a:rPr>
              <a:t>was immediately  </a:t>
            </a:r>
            <a:r>
              <a:rPr sz="3200" spc="-5" dirty="0">
                <a:latin typeface="Calibri"/>
                <a:cs typeface="Calibri"/>
              </a:rPr>
              <a:t>reassessed.</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5080" indent="-343535">
              <a:lnSpc>
                <a:spcPct val="100000"/>
              </a:lnSpc>
              <a:buFont typeface="Arial"/>
              <a:buChar char="•"/>
              <a:tabLst>
                <a:tab pos="355600" algn="l"/>
                <a:tab pos="356235" algn="l"/>
              </a:tabLst>
            </a:pPr>
            <a:r>
              <a:rPr sz="3200" dirty="0">
                <a:latin typeface="Calibri"/>
                <a:cs typeface="Calibri"/>
              </a:rPr>
              <a:t>An </a:t>
            </a:r>
            <a:r>
              <a:rPr sz="3200" spc="-10" dirty="0">
                <a:latin typeface="Calibri"/>
                <a:cs typeface="Calibri"/>
              </a:rPr>
              <a:t>auscultation, </a:t>
            </a:r>
            <a:r>
              <a:rPr sz="3200" spc="-15" dirty="0">
                <a:latin typeface="Calibri"/>
                <a:cs typeface="Calibri"/>
              </a:rPr>
              <a:t>examination </a:t>
            </a:r>
            <a:r>
              <a:rPr sz="3200" spc="-5" dirty="0">
                <a:latin typeface="Calibri"/>
                <a:cs typeface="Calibri"/>
              </a:rPr>
              <a:t>of LA </a:t>
            </a:r>
            <a:r>
              <a:rPr sz="3200" spc="-15" dirty="0">
                <a:latin typeface="Calibri"/>
                <a:cs typeface="Calibri"/>
              </a:rPr>
              <a:t>pressure  </a:t>
            </a:r>
            <a:r>
              <a:rPr sz="3200" spc="-30" dirty="0">
                <a:latin typeface="Calibri"/>
                <a:cs typeface="Calibri"/>
              </a:rPr>
              <a:t>waveform </a:t>
            </a:r>
            <a:r>
              <a:rPr sz="3200" dirty="0">
                <a:latin typeface="Calibri"/>
                <a:cs typeface="Calibri"/>
              </a:rPr>
              <a:t>and on </a:t>
            </a:r>
            <a:r>
              <a:rPr sz="3200" spc="-5" dirty="0">
                <a:latin typeface="Calibri"/>
                <a:cs typeface="Calibri"/>
              </a:rPr>
              <a:t>occasion </a:t>
            </a:r>
            <a:r>
              <a:rPr sz="3200" spc="-10" dirty="0">
                <a:latin typeface="Calibri"/>
                <a:cs typeface="Calibri"/>
              </a:rPr>
              <a:t>color </a:t>
            </a:r>
            <a:r>
              <a:rPr sz="3200" dirty="0">
                <a:latin typeface="Calibri"/>
                <a:cs typeface="Calibri"/>
              </a:rPr>
              <a:t>D </a:t>
            </a:r>
            <a:r>
              <a:rPr sz="3200" spc="-15" dirty="0">
                <a:latin typeface="Calibri"/>
                <a:cs typeface="Calibri"/>
              </a:rPr>
              <a:t>examination  </a:t>
            </a:r>
            <a:r>
              <a:rPr sz="3200" dirty="0">
                <a:latin typeface="Calibri"/>
                <a:cs typeface="Calibri"/>
              </a:rPr>
              <a:t>and </a:t>
            </a:r>
            <a:r>
              <a:rPr sz="3200" spc="-10" dirty="0">
                <a:latin typeface="Calibri"/>
                <a:cs typeface="Calibri"/>
              </a:rPr>
              <a:t>left </a:t>
            </a:r>
            <a:r>
              <a:rPr sz="3200" spc="-15" dirty="0">
                <a:latin typeface="Calibri"/>
                <a:cs typeface="Calibri"/>
              </a:rPr>
              <a:t>ventriculography were repeated </a:t>
            </a:r>
            <a:r>
              <a:rPr sz="3200" spc="-25" dirty="0">
                <a:latin typeface="Calibri"/>
                <a:cs typeface="Calibri"/>
              </a:rPr>
              <a:t>to  </a:t>
            </a:r>
            <a:r>
              <a:rPr sz="3200" spc="-20" dirty="0">
                <a:latin typeface="Calibri"/>
                <a:cs typeface="Calibri"/>
              </a:rPr>
              <a:t>evaluate any </a:t>
            </a:r>
            <a:r>
              <a:rPr sz="3200" spc="-5" dirty="0">
                <a:latin typeface="Calibri"/>
                <a:cs typeface="Calibri"/>
              </a:rPr>
              <a:t>change </a:t>
            </a:r>
            <a:r>
              <a:rPr sz="3200" dirty="0">
                <a:latin typeface="Calibri"/>
                <a:cs typeface="Calibri"/>
              </a:rPr>
              <a:t>in</a:t>
            </a:r>
            <a:r>
              <a:rPr sz="3200" spc="40" dirty="0">
                <a:latin typeface="Calibri"/>
                <a:cs typeface="Calibri"/>
              </a:rPr>
              <a:t> </a:t>
            </a:r>
            <a:r>
              <a:rPr sz="3200" spc="5" dirty="0">
                <a:latin typeface="Calibri"/>
                <a:cs typeface="Calibri"/>
              </a:rPr>
              <a:t>MR.</a:t>
            </a:r>
            <a:endParaRPr sz="3200">
              <a:latin typeface="Calibri"/>
              <a:cs typeface="Calibri"/>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7994650" cy="4124325"/>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dirty="0">
                <a:latin typeface="Calibri"/>
                <a:cs typeface="Calibri"/>
              </a:rPr>
              <a:t>If the </a:t>
            </a:r>
            <a:r>
              <a:rPr sz="3200" spc="-15" dirty="0">
                <a:latin typeface="Calibri"/>
                <a:cs typeface="Calibri"/>
              </a:rPr>
              <a:t>transvalvular </a:t>
            </a:r>
            <a:r>
              <a:rPr sz="3200" spc="-10" dirty="0">
                <a:latin typeface="Calibri"/>
                <a:cs typeface="Calibri"/>
              </a:rPr>
              <a:t>gradient </a:t>
            </a:r>
            <a:r>
              <a:rPr sz="3200" spc="-15" dirty="0">
                <a:latin typeface="Calibri"/>
                <a:cs typeface="Calibri"/>
              </a:rPr>
              <a:t>persists </a:t>
            </a:r>
            <a:r>
              <a:rPr sz="3200" dirty="0">
                <a:latin typeface="Calibri"/>
                <a:cs typeface="Calibri"/>
              </a:rPr>
              <a:t>and </a:t>
            </a:r>
            <a:r>
              <a:rPr sz="3200" spc="-5" dirty="0">
                <a:latin typeface="Calibri"/>
                <a:cs typeface="Calibri"/>
              </a:rPr>
              <a:t>no  increase </a:t>
            </a:r>
            <a:r>
              <a:rPr sz="3200" dirty="0">
                <a:latin typeface="Calibri"/>
                <a:cs typeface="Calibri"/>
              </a:rPr>
              <a:t>in MR </a:t>
            </a:r>
            <a:r>
              <a:rPr sz="3200" spc="-15" dirty="0">
                <a:latin typeface="Calibri"/>
                <a:cs typeface="Calibri"/>
              </a:rPr>
              <a:t>was </a:t>
            </a:r>
            <a:r>
              <a:rPr sz="3200" spc="-10" dirty="0">
                <a:latin typeface="Calibri"/>
                <a:cs typeface="Calibri"/>
              </a:rPr>
              <a:t>observed, </a:t>
            </a:r>
            <a:r>
              <a:rPr sz="3200" dirty="0">
                <a:latin typeface="Calibri"/>
                <a:cs typeface="Calibri"/>
              </a:rPr>
              <a:t>another </a:t>
            </a:r>
            <a:r>
              <a:rPr sz="3200" spc="-5" dirty="0">
                <a:latin typeface="Calibri"/>
                <a:cs typeface="Calibri"/>
              </a:rPr>
              <a:t>balloon  </a:t>
            </a:r>
            <a:r>
              <a:rPr sz="3200" spc="-10" dirty="0">
                <a:latin typeface="Calibri"/>
                <a:cs typeface="Calibri"/>
              </a:rPr>
              <a:t>inflation was </a:t>
            </a:r>
            <a:r>
              <a:rPr sz="3200" spc="-15" dirty="0">
                <a:latin typeface="Calibri"/>
                <a:cs typeface="Calibri"/>
              </a:rPr>
              <a:t>performed </a:t>
            </a:r>
            <a:r>
              <a:rPr sz="3200" spc="-30" dirty="0">
                <a:latin typeface="Calibri"/>
                <a:cs typeface="Calibri"/>
              </a:rPr>
              <a:t>to </a:t>
            </a:r>
            <a:r>
              <a:rPr sz="3200" dirty="0">
                <a:latin typeface="Calibri"/>
                <a:cs typeface="Calibri"/>
              </a:rPr>
              <a:t>a </a:t>
            </a:r>
            <a:r>
              <a:rPr sz="3200" spc="-5" dirty="0">
                <a:latin typeface="Calibri"/>
                <a:cs typeface="Calibri"/>
              </a:rPr>
              <a:t>balloon </a:t>
            </a:r>
            <a:r>
              <a:rPr sz="3200" spc="-10" dirty="0">
                <a:latin typeface="Calibri"/>
                <a:cs typeface="Calibri"/>
              </a:rPr>
              <a:t>diameter  </a:t>
            </a:r>
            <a:r>
              <a:rPr sz="3200" spc="-5" dirty="0">
                <a:latin typeface="Calibri"/>
                <a:cs typeface="Calibri"/>
              </a:rPr>
              <a:t>0.5–2 </a:t>
            </a:r>
            <a:r>
              <a:rPr sz="3200" spc="5" dirty="0">
                <a:latin typeface="Calibri"/>
                <a:cs typeface="Calibri"/>
              </a:rPr>
              <a:t>mm </a:t>
            </a:r>
            <a:r>
              <a:rPr sz="3200" spc="-10" dirty="0">
                <a:latin typeface="Calibri"/>
                <a:cs typeface="Calibri"/>
              </a:rPr>
              <a:t>larger </a:t>
            </a:r>
            <a:r>
              <a:rPr sz="3200" spc="-5" dirty="0">
                <a:latin typeface="Calibri"/>
                <a:cs typeface="Calibri"/>
              </a:rPr>
              <a:t>than</a:t>
            </a:r>
            <a:r>
              <a:rPr sz="3200" spc="10" dirty="0">
                <a:latin typeface="Calibri"/>
                <a:cs typeface="Calibri"/>
              </a:rPr>
              <a:t> </a:t>
            </a:r>
            <a:r>
              <a:rPr sz="3200" spc="-5" dirty="0">
                <a:latin typeface="Calibri"/>
                <a:cs typeface="Calibri"/>
              </a:rPr>
              <a:t>nominal.</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305435" indent="-343535">
              <a:lnSpc>
                <a:spcPct val="100000"/>
              </a:lnSpc>
              <a:buFont typeface="Arial"/>
              <a:buChar char="•"/>
              <a:tabLst>
                <a:tab pos="355600" algn="l"/>
                <a:tab pos="356235" algn="l"/>
              </a:tabLst>
            </a:pPr>
            <a:r>
              <a:rPr sz="3200" spc="-5" dirty="0">
                <a:latin typeface="Calibri"/>
                <a:cs typeface="Calibri"/>
              </a:rPr>
              <a:t>This </a:t>
            </a:r>
            <a:r>
              <a:rPr sz="3200" spc="-15" dirty="0">
                <a:latin typeface="Calibri"/>
                <a:cs typeface="Calibri"/>
              </a:rPr>
              <a:t>stepwise </a:t>
            </a:r>
            <a:r>
              <a:rPr sz="3200" spc="-10" dirty="0">
                <a:latin typeface="Calibri"/>
                <a:cs typeface="Calibri"/>
              </a:rPr>
              <a:t>process </a:t>
            </a:r>
            <a:r>
              <a:rPr sz="3200" spc="-15" dirty="0">
                <a:latin typeface="Calibri"/>
                <a:cs typeface="Calibri"/>
              </a:rPr>
              <a:t>was repeated </a:t>
            </a:r>
            <a:r>
              <a:rPr sz="3200" spc="-5" dirty="0">
                <a:latin typeface="Calibri"/>
                <a:cs typeface="Calibri"/>
              </a:rPr>
              <a:t>till </a:t>
            </a:r>
            <a:r>
              <a:rPr sz="3200" dirty="0">
                <a:latin typeface="Calibri"/>
                <a:cs typeface="Calibri"/>
              </a:rPr>
              <a:t>the  </a:t>
            </a:r>
            <a:r>
              <a:rPr sz="3200" spc="-15" dirty="0">
                <a:latin typeface="Calibri"/>
                <a:cs typeface="Calibri"/>
              </a:rPr>
              <a:t>mitral gradient </a:t>
            </a:r>
            <a:r>
              <a:rPr sz="3200" spc="-10" dirty="0">
                <a:latin typeface="Calibri"/>
                <a:cs typeface="Calibri"/>
              </a:rPr>
              <a:t>was </a:t>
            </a:r>
            <a:r>
              <a:rPr sz="3200" spc="-5" dirty="0">
                <a:latin typeface="Calibri"/>
                <a:cs typeface="Calibri"/>
              </a:rPr>
              <a:t>reduced </a:t>
            </a:r>
            <a:r>
              <a:rPr sz="3200" dirty="0">
                <a:latin typeface="Calibri"/>
                <a:cs typeface="Calibri"/>
              </a:rPr>
              <a:t>as </a:t>
            </a:r>
            <a:r>
              <a:rPr sz="3200" spc="-5" dirty="0">
                <a:latin typeface="Calibri"/>
                <a:cs typeface="Calibri"/>
              </a:rPr>
              <a:t>much </a:t>
            </a:r>
            <a:r>
              <a:rPr sz="3200" dirty="0">
                <a:latin typeface="Calibri"/>
                <a:cs typeface="Calibri"/>
              </a:rPr>
              <a:t>as  </a:t>
            </a:r>
            <a:r>
              <a:rPr sz="3200" spc="-5" dirty="0">
                <a:latin typeface="Calibri"/>
                <a:cs typeface="Calibri"/>
              </a:rPr>
              <a:t>possible without </a:t>
            </a:r>
            <a:r>
              <a:rPr sz="3200" dirty="0">
                <a:latin typeface="Calibri"/>
                <a:cs typeface="Calibri"/>
              </a:rPr>
              <a:t>a </a:t>
            </a:r>
            <a:r>
              <a:rPr sz="3200" spc="-10" dirty="0">
                <a:latin typeface="Calibri"/>
                <a:cs typeface="Calibri"/>
              </a:rPr>
              <a:t>significant </a:t>
            </a:r>
            <a:r>
              <a:rPr sz="3200" spc="-5" dirty="0">
                <a:latin typeface="Calibri"/>
                <a:cs typeface="Calibri"/>
              </a:rPr>
              <a:t>increase </a:t>
            </a:r>
            <a:r>
              <a:rPr sz="3200" dirty="0">
                <a:latin typeface="Calibri"/>
                <a:cs typeface="Calibri"/>
              </a:rPr>
              <a:t>in</a:t>
            </a:r>
            <a:r>
              <a:rPr sz="3200" spc="30" dirty="0">
                <a:latin typeface="Calibri"/>
                <a:cs typeface="Calibri"/>
              </a:rPr>
              <a:t> </a:t>
            </a:r>
            <a:r>
              <a:rPr sz="3200" dirty="0">
                <a:latin typeface="Calibri"/>
                <a:cs typeface="Calibri"/>
              </a:rPr>
              <a:t>MR</a:t>
            </a:r>
            <a:endParaRPr sz="3200">
              <a:latin typeface="Calibri"/>
              <a:cs typeface="Calibri"/>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05000" y="1676400"/>
            <a:ext cx="5495544" cy="452628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88340" y="5938520"/>
            <a:ext cx="788162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Fully </a:t>
            </a:r>
            <a:r>
              <a:rPr sz="1800" spc="-10" dirty="0">
                <a:latin typeface="Calibri"/>
                <a:cs typeface="Calibri"/>
              </a:rPr>
              <a:t>inflated </a:t>
            </a:r>
            <a:r>
              <a:rPr sz="1800" spc="-5" dirty="0">
                <a:latin typeface="Calibri"/>
                <a:cs typeface="Calibri"/>
              </a:rPr>
              <a:t>PMV balloon </a:t>
            </a:r>
            <a:r>
              <a:rPr sz="1800" spc="-10" dirty="0">
                <a:latin typeface="Calibri"/>
                <a:cs typeface="Calibri"/>
              </a:rPr>
              <a:t>across </a:t>
            </a:r>
            <a:r>
              <a:rPr sz="1800" dirty="0">
                <a:latin typeface="Calibri"/>
                <a:cs typeface="Calibri"/>
              </a:rPr>
              <a:t>MV </a:t>
            </a:r>
            <a:r>
              <a:rPr sz="1800" spc="-5" dirty="0">
                <a:latin typeface="Calibri"/>
                <a:cs typeface="Calibri"/>
              </a:rPr>
              <a:t>in </a:t>
            </a:r>
            <a:r>
              <a:rPr sz="1800" spc="-10" dirty="0">
                <a:latin typeface="Calibri"/>
                <a:cs typeface="Calibri"/>
              </a:rPr>
              <a:t>RAO </a:t>
            </a:r>
            <a:r>
              <a:rPr sz="1800" spc="-30" dirty="0">
                <a:latin typeface="Calibri"/>
                <a:cs typeface="Calibri"/>
              </a:rPr>
              <a:t>view. </a:t>
            </a:r>
            <a:r>
              <a:rPr sz="1800" spc="-10" dirty="0">
                <a:latin typeface="Calibri"/>
                <a:cs typeface="Calibri"/>
              </a:rPr>
              <a:t>Note </a:t>
            </a:r>
            <a:r>
              <a:rPr sz="1800" dirty="0">
                <a:latin typeface="Calibri"/>
                <a:cs typeface="Calibri"/>
              </a:rPr>
              <a:t>the </a:t>
            </a:r>
            <a:r>
              <a:rPr sz="1800" spc="-5" dirty="0">
                <a:latin typeface="Calibri"/>
                <a:cs typeface="Calibri"/>
              </a:rPr>
              <a:t>alignment of </a:t>
            </a:r>
            <a:r>
              <a:rPr sz="1800" dirty="0">
                <a:latin typeface="Calibri"/>
                <a:cs typeface="Calibri"/>
              </a:rPr>
              <a:t>long </a:t>
            </a:r>
            <a:r>
              <a:rPr sz="1800" spc="-10" dirty="0">
                <a:latin typeface="Calibri"/>
                <a:cs typeface="Calibri"/>
              </a:rPr>
              <a:t>axis </a:t>
            </a:r>
            <a:r>
              <a:rPr sz="1800" spc="-5" dirty="0">
                <a:latin typeface="Calibri"/>
                <a:cs typeface="Calibri"/>
              </a:rPr>
              <a:t>of  balloon </a:t>
            </a:r>
            <a:r>
              <a:rPr sz="1800" spc="-10" dirty="0">
                <a:latin typeface="Calibri"/>
                <a:cs typeface="Calibri"/>
              </a:rPr>
              <a:t>catheter </a:t>
            </a:r>
            <a:r>
              <a:rPr sz="1800" dirty="0">
                <a:latin typeface="Calibri"/>
                <a:cs typeface="Calibri"/>
              </a:rPr>
              <a:t>along the </a:t>
            </a:r>
            <a:r>
              <a:rPr sz="1800" spc="-5" dirty="0">
                <a:latin typeface="Calibri"/>
                <a:cs typeface="Calibri"/>
              </a:rPr>
              <a:t>long </a:t>
            </a:r>
            <a:r>
              <a:rPr sz="1800" spc="-10" dirty="0">
                <a:latin typeface="Calibri"/>
                <a:cs typeface="Calibri"/>
              </a:rPr>
              <a:t>axis </a:t>
            </a:r>
            <a:r>
              <a:rPr sz="1800" spc="-5" dirty="0">
                <a:latin typeface="Calibri"/>
                <a:cs typeface="Calibri"/>
              </a:rPr>
              <a:t>of </a:t>
            </a:r>
            <a:r>
              <a:rPr sz="1800" spc="-65" dirty="0">
                <a:latin typeface="Calibri"/>
                <a:cs typeface="Calibri"/>
              </a:rPr>
              <a:t>LV</a:t>
            </a:r>
            <a:r>
              <a:rPr sz="1800" spc="85" dirty="0">
                <a:latin typeface="Calibri"/>
                <a:cs typeface="Calibri"/>
              </a:rPr>
              <a:t> </a:t>
            </a:r>
            <a:r>
              <a:rPr sz="1800" spc="-10" dirty="0">
                <a:latin typeface="Calibri"/>
                <a:cs typeface="Calibri"/>
              </a:rPr>
              <a:t>cavity</a:t>
            </a:r>
            <a:endParaRPr sz="1800">
              <a:latin typeface="Calibri"/>
              <a:cs typeface="Calibri"/>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0"/>
            <a:ext cx="7679055" cy="696595"/>
          </a:xfrm>
          <a:prstGeom prst="rect">
            <a:avLst/>
          </a:prstGeom>
        </p:spPr>
        <p:txBody>
          <a:bodyPr vert="horz" wrap="square" lIns="0" tIns="13335" rIns="0" bIns="0" rtlCol="0">
            <a:spAutoFit/>
          </a:bodyPr>
          <a:lstStyle/>
          <a:p>
            <a:pPr marL="12700">
              <a:lnSpc>
                <a:spcPct val="100000"/>
              </a:lnSpc>
              <a:spcBef>
                <a:spcPts val="105"/>
              </a:spcBef>
            </a:pPr>
            <a:r>
              <a:rPr sz="4400" spc="-25" dirty="0"/>
              <a:t>BALLON </a:t>
            </a:r>
            <a:r>
              <a:rPr sz="4400" spc="-55" dirty="0"/>
              <a:t>SUBVALVULAR</a:t>
            </a:r>
            <a:r>
              <a:rPr sz="4400" spc="-50" dirty="0"/>
              <a:t> </a:t>
            </a:r>
            <a:r>
              <a:rPr sz="4400" spc="-5" dirty="0"/>
              <a:t>TRAPPING</a:t>
            </a:r>
            <a:endParaRPr sz="4400" dirty="0"/>
          </a:p>
        </p:txBody>
      </p:sp>
      <p:sp>
        <p:nvSpPr>
          <p:cNvPr id="3" name="object 3"/>
          <p:cNvSpPr txBox="1"/>
          <p:nvPr/>
        </p:nvSpPr>
        <p:spPr>
          <a:xfrm>
            <a:off x="383540" y="1240281"/>
            <a:ext cx="8428355" cy="4979035"/>
          </a:xfrm>
          <a:prstGeom prst="rect">
            <a:avLst/>
          </a:prstGeom>
        </p:spPr>
        <p:txBody>
          <a:bodyPr vert="horz" wrap="square" lIns="0" tIns="85725" rIns="0" bIns="0" rtlCol="0">
            <a:spAutoFit/>
          </a:bodyPr>
          <a:lstStyle/>
          <a:p>
            <a:pPr marL="355600" marR="924560" indent="-342900">
              <a:lnSpc>
                <a:spcPts val="2400"/>
              </a:lnSpc>
              <a:spcBef>
                <a:spcPts val="675"/>
              </a:spcBef>
              <a:buFont typeface="Arial"/>
              <a:buChar char="•"/>
              <a:tabLst>
                <a:tab pos="354965" algn="l"/>
                <a:tab pos="355600" algn="l"/>
              </a:tabLst>
            </a:pPr>
            <a:r>
              <a:rPr sz="2500" spc="-10" dirty="0">
                <a:latin typeface="Calibri"/>
                <a:cs typeface="Calibri"/>
              </a:rPr>
              <a:t>Gross indentation </a:t>
            </a:r>
            <a:r>
              <a:rPr sz="2500" spc="-5" dirty="0">
                <a:latin typeface="Calibri"/>
                <a:cs typeface="Calibri"/>
              </a:rPr>
              <a:t>of the </a:t>
            </a:r>
            <a:r>
              <a:rPr sz="2500" spc="-10" dirty="0">
                <a:latin typeface="Calibri"/>
                <a:cs typeface="Calibri"/>
              </a:rPr>
              <a:t>inflated </a:t>
            </a:r>
            <a:r>
              <a:rPr sz="2500" spc="-15" dirty="0">
                <a:latin typeface="Calibri"/>
                <a:cs typeface="Calibri"/>
              </a:rPr>
              <a:t>distal </a:t>
            </a:r>
            <a:r>
              <a:rPr sz="2500" spc="-5" dirty="0">
                <a:latin typeface="Calibri"/>
                <a:cs typeface="Calibri"/>
              </a:rPr>
              <a:t>balloon </a:t>
            </a:r>
            <a:r>
              <a:rPr sz="2500" spc="-15" dirty="0">
                <a:latin typeface="Calibri"/>
                <a:cs typeface="Calibri"/>
              </a:rPr>
              <a:t>(</a:t>
            </a:r>
            <a:r>
              <a:rPr sz="2500" b="1" spc="-15" dirty="0">
                <a:latin typeface="Calibri"/>
                <a:cs typeface="Calibri"/>
              </a:rPr>
              <a:t>balloon  </a:t>
            </a:r>
            <a:r>
              <a:rPr sz="2500" b="1" spc="-5" dirty="0">
                <a:latin typeface="Calibri"/>
                <a:cs typeface="Calibri"/>
              </a:rPr>
              <a:t>compression</a:t>
            </a:r>
            <a:r>
              <a:rPr sz="2500" b="1" spc="25" dirty="0">
                <a:latin typeface="Calibri"/>
                <a:cs typeface="Calibri"/>
              </a:rPr>
              <a:t> </a:t>
            </a:r>
            <a:r>
              <a:rPr sz="2500" b="1" spc="-10" dirty="0">
                <a:latin typeface="Calibri"/>
                <a:cs typeface="Calibri"/>
              </a:rPr>
              <a:t>sign</a:t>
            </a:r>
            <a:r>
              <a:rPr sz="2500" spc="-10" dirty="0">
                <a:latin typeface="Calibri"/>
                <a:cs typeface="Calibri"/>
              </a:rPr>
              <a:t>)</a:t>
            </a:r>
            <a:endParaRPr sz="2500">
              <a:latin typeface="Calibri"/>
              <a:cs typeface="Calibri"/>
            </a:endParaRPr>
          </a:p>
          <a:p>
            <a:pPr>
              <a:lnSpc>
                <a:spcPct val="100000"/>
              </a:lnSpc>
              <a:spcBef>
                <a:spcPts val="20"/>
              </a:spcBef>
              <a:buFont typeface="Arial"/>
              <a:buChar char="•"/>
            </a:pPr>
            <a:endParaRPr sz="2950">
              <a:latin typeface="Calibri"/>
              <a:cs typeface="Calibri"/>
            </a:endParaRPr>
          </a:p>
          <a:p>
            <a:pPr marL="355600" marR="5080" indent="-342900">
              <a:lnSpc>
                <a:spcPct val="80000"/>
              </a:lnSpc>
              <a:buFont typeface="Arial"/>
              <a:buChar char="•"/>
              <a:tabLst>
                <a:tab pos="354965" algn="l"/>
                <a:tab pos="355600" algn="l"/>
              </a:tabLst>
            </a:pPr>
            <a:r>
              <a:rPr sz="2500" spc="-5" dirty="0">
                <a:latin typeface="Calibri"/>
                <a:cs typeface="Calibri"/>
              </a:rPr>
              <a:t>"</a:t>
            </a:r>
            <a:r>
              <a:rPr sz="2500" b="1" spc="-5" dirty="0">
                <a:latin typeface="Calibri"/>
                <a:cs typeface="Calibri"/>
              </a:rPr>
              <a:t>Balloon impasse." </a:t>
            </a:r>
            <a:r>
              <a:rPr sz="2500" spc="-5" dirty="0">
                <a:latin typeface="Calibri"/>
                <a:cs typeface="Calibri"/>
              </a:rPr>
              <a:t>In </a:t>
            </a:r>
            <a:r>
              <a:rPr sz="2500" spc="-10" dirty="0">
                <a:latin typeface="Calibri"/>
                <a:cs typeface="Calibri"/>
              </a:rPr>
              <a:t>cases </a:t>
            </a:r>
            <a:r>
              <a:rPr sz="2500" spc="-5" dirty="0">
                <a:latin typeface="Calibri"/>
                <a:cs typeface="Calibri"/>
              </a:rPr>
              <a:t>of </a:t>
            </a:r>
            <a:r>
              <a:rPr sz="2500" spc="-10" dirty="0">
                <a:latin typeface="Calibri"/>
                <a:cs typeface="Calibri"/>
              </a:rPr>
              <a:t>tight </a:t>
            </a:r>
            <a:r>
              <a:rPr sz="2500" dirty="0">
                <a:latin typeface="Calibri"/>
                <a:cs typeface="Calibri"/>
              </a:rPr>
              <a:t>MS, </a:t>
            </a:r>
            <a:r>
              <a:rPr sz="2500" spc="-15" dirty="0">
                <a:latin typeface="Calibri"/>
                <a:cs typeface="Calibri"/>
              </a:rPr>
              <a:t>valve </a:t>
            </a:r>
            <a:r>
              <a:rPr sz="2500" spc="-10" dirty="0">
                <a:latin typeface="Calibri"/>
                <a:cs typeface="Calibri"/>
              </a:rPr>
              <a:t>crossing </a:t>
            </a:r>
            <a:r>
              <a:rPr sz="2500" spc="-20" dirty="0">
                <a:latin typeface="Calibri"/>
                <a:cs typeface="Calibri"/>
              </a:rPr>
              <a:t>may </a:t>
            </a:r>
            <a:r>
              <a:rPr sz="2500" spc="-10" dirty="0">
                <a:latin typeface="Calibri"/>
                <a:cs typeface="Calibri"/>
              </a:rPr>
              <a:t>be  difficult even </a:t>
            </a:r>
            <a:r>
              <a:rPr sz="2500" dirty="0">
                <a:latin typeface="Calibri"/>
                <a:cs typeface="Calibri"/>
              </a:rPr>
              <a:t>when </a:t>
            </a:r>
            <a:r>
              <a:rPr sz="2500" spc="-5" dirty="0">
                <a:latin typeface="Calibri"/>
                <a:cs typeface="Calibri"/>
              </a:rPr>
              <a:t>the balloon is not </a:t>
            </a:r>
            <a:r>
              <a:rPr sz="2500" spc="-10" dirty="0">
                <a:latin typeface="Calibri"/>
                <a:cs typeface="Calibri"/>
              </a:rPr>
              <a:t>inflated, </a:t>
            </a:r>
            <a:r>
              <a:rPr sz="2500" spc="-5" dirty="0">
                <a:latin typeface="Calibri"/>
                <a:cs typeface="Calibri"/>
              </a:rPr>
              <a:t>the </a:t>
            </a:r>
            <a:r>
              <a:rPr sz="2500" spc="-10" dirty="0">
                <a:latin typeface="Calibri"/>
                <a:cs typeface="Calibri"/>
              </a:rPr>
              <a:t>catheter </a:t>
            </a:r>
            <a:r>
              <a:rPr sz="2500" spc="-5" dirty="0">
                <a:latin typeface="Calibri"/>
                <a:cs typeface="Calibri"/>
              </a:rPr>
              <a:t>is  </a:t>
            </a:r>
            <a:r>
              <a:rPr sz="2500" spc="-15" dirty="0">
                <a:latin typeface="Calibri"/>
                <a:cs typeface="Calibri"/>
              </a:rPr>
              <a:t>checked </a:t>
            </a:r>
            <a:r>
              <a:rPr sz="2500" spc="-5" dirty="0">
                <a:latin typeface="Calibri"/>
                <a:cs typeface="Calibri"/>
              </a:rPr>
              <a:t>(or </a:t>
            </a:r>
            <a:r>
              <a:rPr sz="2500" spc="-10" dirty="0">
                <a:latin typeface="Calibri"/>
                <a:cs typeface="Calibri"/>
              </a:rPr>
              <a:t>entrapped) </a:t>
            </a:r>
            <a:r>
              <a:rPr sz="2500" spc="-15" dirty="0">
                <a:latin typeface="Calibri"/>
                <a:cs typeface="Calibri"/>
              </a:rPr>
              <a:t>at </a:t>
            </a:r>
            <a:r>
              <a:rPr sz="2500" spc="-5" dirty="0">
                <a:latin typeface="Calibri"/>
                <a:cs typeface="Calibri"/>
              </a:rPr>
              <a:t>the </a:t>
            </a:r>
            <a:r>
              <a:rPr sz="2500" spc="-10" dirty="0">
                <a:latin typeface="Calibri"/>
                <a:cs typeface="Calibri"/>
              </a:rPr>
              <a:t>mitral </a:t>
            </a:r>
            <a:r>
              <a:rPr sz="2500" spc="-15" dirty="0">
                <a:latin typeface="Calibri"/>
                <a:cs typeface="Calibri"/>
              </a:rPr>
              <a:t>valve. </a:t>
            </a:r>
            <a:r>
              <a:rPr sz="2500" spc="-10" dirty="0">
                <a:latin typeface="Calibri"/>
                <a:cs typeface="Calibri"/>
              </a:rPr>
              <a:t>This </a:t>
            </a:r>
            <a:r>
              <a:rPr sz="2500" spc="-5" dirty="0">
                <a:latin typeface="Calibri"/>
                <a:cs typeface="Calibri"/>
              </a:rPr>
              <a:t>finding, which  </a:t>
            </a:r>
            <a:r>
              <a:rPr sz="2500" spc="-10" dirty="0">
                <a:latin typeface="Calibri"/>
                <a:cs typeface="Calibri"/>
              </a:rPr>
              <a:t>was </a:t>
            </a:r>
            <a:r>
              <a:rPr sz="2500" spc="-5" dirty="0">
                <a:latin typeface="Calibri"/>
                <a:cs typeface="Calibri"/>
              </a:rPr>
              <a:t>termed "balloon impasse," </a:t>
            </a:r>
            <a:r>
              <a:rPr sz="2500" spc="-10" dirty="0">
                <a:latin typeface="Calibri"/>
                <a:cs typeface="Calibri"/>
              </a:rPr>
              <a:t>reflects resistance </a:t>
            </a:r>
            <a:r>
              <a:rPr sz="2500" spc="-5" dirty="0">
                <a:latin typeface="Calibri"/>
                <a:cs typeface="Calibri"/>
              </a:rPr>
              <a:t>caused </a:t>
            </a:r>
            <a:r>
              <a:rPr sz="2500" spc="-10" dirty="0">
                <a:latin typeface="Calibri"/>
                <a:cs typeface="Calibri"/>
              </a:rPr>
              <a:t>by  </a:t>
            </a:r>
            <a:r>
              <a:rPr sz="2500" spc="-15" dirty="0">
                <a:latin typeface="Calibri"/>
                <a:cs typeface="Calibri"/>
              </a:rPr>
              <a:t>severe </a:t>
            </a:r>
            <a:r>
              <a:rPr sz="2500" spc="-10" dirty="0">
                <a:latin typeface="Calibri"/>
                <a:cs typeface="Calibri"/>
              </a:rPr>
              <a:t>obstructive subvalvular </a:t>
            </a:r>
            <a:r>
              <a:rPr sz="2500" spc="-5" dirty="0">
                <a:latin typeface="Calibri"/>
                <a:cs typeface="Calibri"/>
              </a:rPr>
              <a:t>lesions </a:t>
            </a:r>
            <a:r>
              <a:rPr sz="2500" b="1" spc="-10" dirty="0">
                <a:latin typeface="Calibri"/>
                <a:cs typeface="Calibri"/>
              </a:rPr>
              <a:t>This </a:t>
            </a:r>
            <a:r>
              <a:rPr sz="2500" b="1" spc="-5" dirty="0">
                <a:latin typeface="Calibri"/>
                <a:cs typeface="Calibri"/>
              </a:rPr>
              <a:t>sign </a:t>
            </a:r>
            <a:r>
              <a:rPr sz="2500" b="1" spc="-10" dirty="0">
                <a:latin typeface="Calibri"/>
                <a:cs typeface="Calibri"/>
              </a:rPr>
              <a:t>indicates </a:t>
            </a:r>
            <a:r>
              <a:rPr sz="2500" b="1" spc="-5" dirty="0">
                <a:latin typeface="Calibri"/>
                <a:cs typeface="Calibri"/>
              </a:rPr>
              <a:t>the  presence of the </a:t>
            </a:r>
            <a:r>
              <a:rPr sz="2500" b="1" spc="-15" dirty="0">
                <a:latin typeface="Calibri"/>
                <a:cs typeface="Calibri"/>
              </a:rPr>
              <a:t>most severe </a:t>
            </a:r>
            <a:r>
              <a:rPr sz="2500" b="1" spc="-10" dirty="0">
                <a:latin typeface="Calibri"/>
                <a:cs typeface="Calibri"/>
              </a:rPr>
              <a:t>subvalvular </a:t>
            </a:r>
            <a:r>
              <a:rPr sz="2500" b="1" spc="-5" dirty="0">
                <a:latin typeface="Calibri"/>
                <a:cs typeface="Calibri"/>
              </a:rPr>
              <a:t>disease and signifies  a </a:t>
            </a:r>
            <a:r>
              <a:rPr sz="2500" b="1" spc="-10" dirty="0">
                <a:latin typeface="Calibri"/>
                <a:cs typeface="Calibri"/>
              </a:rPr>
              <a:t>extremely </a:t>
            </a:r>
            <a:r>
              <a:rPr sz="2500" b="1" spc="-5" dirty="0">
                <a:latin typeface="Calibri"/>
                <a:cs typeface="Calibri"/>
              </a:rPr>
              <a:t>high-risk </a:t>
            </a:r>
            <a:r>
              <a:rPr sz="2500" b="1" spc="-15" dirty="0">
                <a:latin typeface="Calibri"/>
                <a:cs typeface="Calibri"/>
              </a:rPr>
              <a:t>for </a:t>
            </a:r>
            <a:r>
              <a:rPr sz="2500" b="1" spc="-10" dirty="0">
                <a:latin typeface="Calibri"/>
                <a:cs typeface="Calibri"/>
              </a:rPr>
              <a:t>creation </a:t>
            </a:r>
            <a:r>
              <a:rPr sz="2500" b="1" spc="-5" dirty="0">
                <a:latin typeface="Calibri"/>
                <a:cs typeface="Calibri"/>
              </a:rPr>
              <a:t>of</a:t>
            </a:r>
            <a:r>
              <a:rPr sz="2500" b="1" spc="35" dirty="0">
                <a:latin typeface="Calibri"/>
                <a:cs typeface="Calibri"/>
              </a:rPr>
              <a:t> </a:t>
            </a:r>
            <a:r>
              <a:rPr sz="2500" b="1" spc="-10" dirty="0">
                <a:latin typeface="Calibri"/>
                <a:cs typeface="Calibri"/>
              </a:rPr>
              <a:t>MR</a:t>
            </a:r>
            <a:endParaRPr sz="2500">
              <a:latin typeface="Calibri"/>
              <a:cs typeface="Calibri"/>
            </a:endParaRPr>
          </a:p>
          <a:p>
            <a:pPr>
              <a:lnSpc>
                <a:spcPct val="100000"/>
              </a:lnSpc>
              <a:buFont typeface="Arial"/>
              <a:buChar char="•"/>
            </a:pPr>
            <a:endParaRPr sz="2950">
              <a:latin typeface="Calibri"/>
              <a:cs typeface="Calibri"/>
            </a:endParaRPr>
          </a:p>
          <a:p>
            <a:pPr marL="355600" marR="95885" indent="-342900">
              <a:lnSpc>
                <a:spcPct val="80000"/>
              </a:lnSpc>
              <a:spcBef>
                <a:spcPts val="5"/>
              </a:spcBef>
              <a:buFont typeface="Arial"/>
              <a:buChar char="•"/>
              <a:tabLst>
                <a:tab pos="354965" algn="l"/>
                <a:tab pos="355600" algn="l"/>
              </a:tabLst>
            </a:pPr>
            <a:r>
              <a:rPr sz="2500" b="1" spc="-5" dirty="0">
                <a:latin typeface="Calibri"/>
                <a:cs typeface="Calibri"/>
              </a:rPr>
              <a:t>Cogwheel </a:t>
            </a:r>
            <a:r>
              <a:rPr sz="2500" b="1" spc="-10" dirty="0">
                <a:latin typeface="Calibri"/>
                <a:cs typeface="Calibri"/>
              </a:rPr>
              <a:t>resistance. </a:t>
            </a:r>
            <a:r>
              <a:rPr sz="2500" spc="-35" dirty="0">
                <a:latin typeface="Calibri"/>
                <a:cs typeface="Calibri"/>
              </a:rPr>
              <a:t>Rarely, </a:t>
            </a:r>
            <a:r>
              <a:rPr sz="2500" spc="-5" dirty="0">
                <a:latin typeface="Calibri"/>
                <a:cs typeface="Calibri"/>
              </a:rPr>
              <a:t>while </a:t>
            </a:r>
            <a:r>
              <a:rPr sz="2500" spc="-10" dirty="0">
                <a:latin typeface="Calibri"/>
                <a:cs typeface="Calibri"/>
              </a:rPr>
              <a:t>withdrawing </a:t>
            </a:r>
            <a:r>
              <a:rPr sz="2500" spc="-5" dirty="0">
                <a:latin typeface="Calibri"/>
                <a:cs typeface="Calibri"/>
              </a:rPr>
              <a:t>the partially  </a:t>
            </a:r>
            <a:r>
              <a:rPr sz="2500" spc="-10" dirty="0">
                <a:latin typeface="Calibri"/>
                <a:cs typeface="Calibri"/>
              </a:rPr>
              <a:t>inflated </a:t>
            </a:r>
            <a:r>
              <a:rPr sz="2500" spc="-5" dirty="0">
                <a:latin typeface="Calibri"/>
                <a:cs typeface="Calibri"/>
              </a:rPr>
              <a:t>balloon </a:t>
            </a:r>
            <a:r>
              <a:rPr sz="2500" spc="-15" dirty="0">
                <a:latin typeface="Calibri"/>
                <a:cs typeface="Calibri"/>
              </a:rPr>
              <a:t>to </a:t>
            </a:r>
            <a:r>
              <a:rPr sz="2500" spc="-5" dirty="0">
                <a:latin typeface="Calibri"/>
                <a:cs typeface="Calibri"/>
              </a:rPr>
              <a:t>anchor it </a:t>
            </a:r>
            <a:r>
              <a:rPr sz="2500" spc="-10" dirty="0">
                <a:latin typeface="Calibri"/>
                <a:cs typeface="Calibri"/>
              </a:rPr>
              <a:t>at </a:t>
            </a:r>
            <a:r>
              <a:rPr sz="2500" spc="-5" dirty="0">
                <a:latin typeface="Calibri"/>
                <a:cs typeface="Calibri"/>
              </a:rPr>
              <a:t>the </a:t>
            </a:r>
            <a:r>
              <a:rPr sz="2500" spc="-10" dirty="0">
                <a:latin typeface="Calibri"/>
                <a:cs typeface="Calibri"/>
              </a:rPr>
              <a:t>mitral </a:t>
            </a:r>
            <a:r>
              <a:rPr sz="2500" spc="-15" dirty="0">
                <a:latin typeface="Calibri"/>
                <a:cs typeface="Calibri"/>
              </a:rPr>
              <a:t>valve, </a:t>
            </a:r>
            <a:r>
              <a:rPr sz="2500" spc="-5" dirty="0">
                <a:latin typeface="Calibri"/>
                <a:cs typeface="Calibri"/>
              </a:rPr>
              <a:t>cogwheel  </a:t>
            </a:r>
            <a:r>
              <a:rPr sz="2500" spc="-10" dirty="0">
                <a:latin typeface="Calibri"/>
                <a:cs typeface="Calibri"/>
              </a:rPr>
              <a:t>resistance </a:t>
            </a:r>
            <a:r>
              <a:rPr sz="2500" spc="-20" dirty="0">
                <a:latin typeface="Calibri"/>
                <a:cs typeface="Calibri"/>
              </a:rPr>
              <a:t>may </a:t>
            </a:r>
            <a:r>
              <a:rPr sz="2500" spc="-5" dirty="0">
                <a:latin typeface="Calibri"/>
                <a:cs typeface="Calibri"/>
              </a:rPr>
              <a:t>be </a:t>
            </a:r>
            <a:r>
              <a:rPr sz="2500" spc="-10" dirty="0">
                <a:latin typeface="Calibri"/>
                <a:cs typeface="Calibri"/>
              </a:rPr>
              <a:t>encountered. This suggests </a:t>
            </a:r>
            <a:r>
              <a:rPr sz="2500" spc="-5" dirty="0">
                <a:latin typeface="Calibri"/>
                <a:cs typeface="Calibri"/>
              </a:rPr>
              <a:t>the </a:t>
            </a:r>
            <a:r>
              <a:rPr sz="2500" spc="-10" dirty="0">
                <a:latin typeface="Calibri"/>
                <a:cs typeface="Calibri"/>
              </a:rPr>
              <a:t>presence of  subvalvular</a:t>
            </a:r>
            <a:r>
              <a:rPr sz="2500" spc="-20" dirty="0">
                <a:latin typeface="Calibri"/>
                <a:cs typeface="Calibri"/>
              </a:rPr>
              <a:t> </a:t>
            </a:r>
            <a:r>
              <a:rPr sz="2500" spc="-10" dirty="0">
                <a:latin typeface="Calibri"/>
                <a:cs typeface="Calibri"/>
              </a:rPr>
              <a:t>disease.</a:t>
            </a:r>
            <a:endParaRPr sz="2500">
              <a:latin typeface="Calibri"/>
              <a:cs typeface="Calibri"/>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8055" y="295656"/>
            <a:ext cx="8400415" cy="6114415"/>
            <a:chOff x="448055" y="295656"/>
            <a:chExt cx="8400415" cy="6114415"/>
          </a:xfrm>
        </p:grpSpPr>
        <p:sp>
          <p:nvSpPr>
            <p:cNvPr id="3" name="object 3"/>
            <p:cNvSpPr/>
            <p:nvPr/>
          </p:nvSpPr>
          <p:spPr>
            <a:xfrm>
              <a:off x="457199" y="304800"/>
              <a:ext cx="8382000" cy="6096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2627" y="300228"/>
              <a:ext cx="8391525" cy="6105525"/>
            </a:xfrm>
            <a:custGeom>
              <a:avLst/>
              <a:gdLst/>
              <a:ahLst/>
              <a:cxnLst/>
              <a:rect l="l" t="t" r="r" b="b"/>
              <a:pathLst>
                <a:path w="8391525" h="6105525">
                  <a:moveTo>
                    <a:pt x="0" y="6105144"/>
                  </a:moveTo>
                  <a:lnTo>
                    <a:pt x="8391144" y="6105144"/>
                  </a:lnTo>
                  <a:lnTo>
                    <a:pt x="8391144" y="0"/>
                  </a:lnTo>
                  <a:lnTo>
                    <a:pt x="0" y="0"/>
                  </a:lnTo>
                  <a:lnTo>
                    <a:pt x="0" y="6105144"/>
                  </a:lnTo>
                  <a:close/>
                </a:path>
              </a:pathLst>
            </a:custGeom>
            <a:ln w="9144">
              <a:solidFill>
                <a:srgbClr val="001F5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374650"/>
            <a:ext cx="8028305" cy="5604510"/>
          </a:xfrm>
          <a:prstGeom prst="rect">
            <a:avLst/>
          </a:prstGeom>
        </p:spPr>
        <p:txBody>
          <a:bodyPr vert="horz" wrap="square" lIns="0" tIns="58419" rIns="0" bIns="0" rtlCol="0">
            <a:spAutoFit/>
          </a:bodyPr>
          <a:lstStyle/>
          <a:p>
            <a:pPr marL="12700">
              <a:lnSpc>
                <a:spcPct val="100000"/>
              </a:lnSpc>
              <a:spcBef>
                <a:spcPts val="459"/>
              </a:spcBef>
            </a:pPr>
            <a:r>
              <a:rPr sz="3000" b="1" spc="-10" dirty="0">
                <a:latin typeface="Calibri"/>
                <a:cs typeface="Calibri"/>
              </a:rPr>
              <a:t>SAFE </a:t>
            </a:r>
            <a:r>
              <a:rPr sz="3000" b="1" dirty="0">
                <a:latin typeface="Calibri"/>
                <a:cs typeface="Calibri"/>
              </a:rPr>
              <a:t>AND </a:t>
            </a:r>
            <a:r>
              <a:rPr sz="3000" b="1" spc="-10" dirty="0">
                <a:latin typeface="Calibri"/>
                <a:cs typeface="Calibri"/>
              </a:rPr>
              <a:t>EFFECTIVEBALLOON</a:t>
            </a:r>
            <a:r>
              <a:rPr sz="3000" b="1" spc="-80" dirty="0">
                <a:latin typeface="Calibri"/>
                <a:cs typeface="Calibri"/>
              </a:rPr>
              <a:t> </a:t>
            </a:r>
            <a:r>
              <a:rPr sz="3000" b="1" spc="-35" dirty="0">
                <a:latin typeface="Calibri"/>
                <a:cs typeface="Calibri"/>
              </a:rPr>
              <a:t>DILATION</a:t>
            </a:r>
            <a:endParaRPr sz="3000">
              <a:latin typeface="Calibri"/>
              <a:cs typeface="Calibri"/>
            </a:endParaRPr>
          </a:p>
          <a:p>
            <a:pPr marL="355600" marR="5080" indent="-342900">
              <a:lnSpc>
                <a:spcPct val="90000"/>
              </a:lnSpc>
              <a:spcBef>
                <a:spcPts val="720"/>
              </a:spcBef>
              <a:buFont typeface="Arial"/>
              <a:buChar char="•"/>
              <a:tabLst>
                <a:tab pos="354965" algn="l"/>
                <a:tab pos="355600" algn="l"/>
              </a:tabLst>
            </a:pPr>
            <a:r>
              <a:rPr sz="3000" spc="-5" dirty="0">
                <a:latin typeface="Calibri"/>
                <a:cs typeface="Calibri"/>
              </a:rPr>
              <a:t>The purpose of </a:t>
            </a:r>
            <a:r>
              <a:rPr sz="3000" spc="-10" dirty="0">
                <a:latin typeface="Calibri"/>
                <a:cs typeface="Calibri"/>
              </a:rPr>
              <a:t>stepwise dilation </a:t>
            </a:r>
            <a:r>
              <a:rPr sz="3000" dirty="0">
                <a:latin typeface="Calibri"/>
                <a:cs typeface="Calibri"/>
              </a:rPr>
              <a:t>is </a:t>
            </a:r>
            <a:r>
              <a:rPr sz="3000" spc="-15" dirty="0">
                <a:latin typeface="Calibri"/>
                <a:cs typeface="Calibri"/>
              </a:rPr>
              <a:t>to </a:t>
            </a:r>
            <a:r>
              <a:rPr sz="3000" spc="-20" dirty="0">
                <a:latin typeface="Calibri"/>
                <a:cs typeface="Calibri"/>
              </a:rPr>
              <a:t>prevent </a:t>
            </a:r>
            <a:r>
              <a:rPr sz="3000" dirty="0">
                <a:latin typeface="Calibri"/>
                <a:cs typeface="Calibri"/>
              </a:rPr>
              <a:t>the  </a:t>
            </a:r>
            <a:r>
              <a:rPr sz="3000" spc="-5" dirty="0">
                <a:latin typeface="Calibri"/>
                <a:cs typeface="Calibri"/>
              </a:rPr>
              <a:t>onset of </a:t>
            </a:r>
            <a:r>
              <a:rPr sz="3000" spc="-15" dirty="0">
                <a:latin typeface="Calibri"/>
                <a:cs typeface="Calibri"/>
              </a:rPr>
              <a:t>severe </a:t>
            </a:r>
            <a:r>
              <a:rPr sz="3000" dirty="0">
                <a:latin typeface="Calibri"/>
                <a:cs typeface="Calibri"/>
              </a:rPr>
              <a:t>MR and </a:t>
            </a:r>
            <a:r>
              <a:rPr sz="3000" spc="-15" dirty="0">
                <a:latin typeface="Calibri"/>
                <a:cs typeface="Calibri"/>
              </a:rPr>
              <a:t>to </a:t>
            </a:r>
            <a:r>
              <a:rPr sz="3000" spc="-10" dirty="0">
                <a:latin typeface="Calibri"/>
                <a:cs typeface="Calibri"/>
              </a:rPr>
              <a:t>achieve </a:t>
            </a:r>
            <a:r>
              <a:rPr sz="3000" dirty="0">
                <a:latin typeface="Calibri"/>
                <a:cs typeface="Calibri"/>
              </a:rPr>
              <a:t>the </a:t>
            </a:r>
            <a:r>
              <a:rPr sz="3000" spc="-15" dirty="0">
                <a:latin typeface="Calibri"/>
                <a:cs typeface="Calibri"/>
              </a:rPr>
              <a:t>largest  </a:t>
            </a:r>
            <a:r>
              <a:rPr sz="3000" spc="-5" dirty="0">
                <a:latin typeface="Calibri"/>
                <a:cs typeface="Calibri"/>
              </a:rPr>
              <a:t>maximum </a:t>
            </a:r>
            <a:r>
              <a:rPr sz="3000" spc="-10" dirty="0">
                <a:latin typeface="Calibri"/>
                <a:cs typeface="Calibri"/>
              </a:rPr>
              <a:t>mitral </a:t>
            </a:r>
            <a:r>
              <a:rPr sz="3000" spc="-5" dirty="0">
                <a:latin typeface="Calibri"/>
                <a:cs typeface="Calibri"/>
              </a:rPr>
              <a:t>orifice</a:t>
            </a:r>
            <a:r>
              <a:rPr sz="3000" spc="5" dirty="0">
                <a:latin typeface="Calibri"/>
                <a:cs typeface="Calibri"/>
              </a:rPr>
              <a:t> </a:t>
            </a:r>
            <a:r>
              <a:rPr sz="3000" spc="-5" dirty="0">
                <a:latin typeface="Calibri"/>
                <a:cs typeface="Calibri"/>
              </a:rPr>
              <a:t>possible.</a:t>
            </a:r>
            <a:endParaRPr sz="3000">
              <a:latin typeface="Calibri"/>
              <a:cs typeface="Calibri"/>
            </a:endParaRPr>
          </a:p>
          <a:p>
            <a:pPr marL="12700">
              <a:lnSpc>
                <a:spcPct val="100000"/>
              </a:lnSpc>
              <a:spcBef>
                <a:spcPts val="360"/>
              </a:spcBef>
              <a:tabLst>
                <a:tab pos="2092325" algn="l"/>
              </a:tabLst>
            </a:pPr>
            <a:r>
              <a:rPr sz="3000" b="1" spc="-35" dirty="0">
                <a:latin typeface="Calibri"/>
                <a:cs typeface="Calibri"/>
              </a:rPr>
              <a:t>Termination	</a:t>
            </a:r>
            <a:r>
              <a:rPr sz="3000" b="1" dirty="0">
                <a:latin typeface="Calibri"/>
                <a:cs typeface="Calibri"/>
              </a:rPr>
              <a:t>of the</a:t>
            </a:r>
            <a:r>
              <a:rPr sz="3000" b="1" spc="-5" dirty="0">
                <a:latin typeface="Calibri"/>
                <a:cs typeface="Calibri"/>
              </a:rPr>
              <a:t> </a:t>
            </a:r>
            <a:r>
              <a:rPr sz="3000" b="1" spc="-10" dirty="0">
                <a:latin typeface="Calibri"/>
                <a:cs typeface="Calibri"/>
              </a:rPr>
              <a:t>procedure</a:t>
            </a:r>
            <a:endParaRPr sz="3000">
              <a:latin typeface="Calibri"/>
              <a:cs typeface="Calibri"/>
            </a:endParaRPr>
          </a:p>
          <a:p>
            <a:pPr marL="355600" marR="55244" indent="-342900">
              <a:lnSpc>
                <a:spcPts val="3240"/>
              </a:lnSpc>
              <a:spcBef>
                <a:spcPts val="765"/>
              </a:spcBef>
              <a:buFont typeface="Arial"/>
              <a:buChar char="•"/>
              <a:tabLst>
                <a:tab pos="354965" algn="l"/>
                <a:tab pos="355600" algn="l"/>
              </a:tabLst>
            </a:pPr>
            <a:r>
              <a:rPr sz="3000" spc="-10" dirty="0">
                <a:latin typeface="Calibri"/>
                <a:cs typeface="Calibri"/>
              </a:rPr>
              <a:t>More </a:t>
            </a:r>
            <a:r>
              <a:rPr sz="3000" dirty="0">
                <a:latin typeface="Calibri"/>
                <a:cs typeface="Calibri"/>
              </a:rPr>
              <a:t>than </a:t>
            </a:r>
            <a:r>
              <a:rPr sz="3000" spc="-5" dirty="0">
                <a:latin typeface="Calibri"/>
                <a:cs typeface="Calibri"/>
              </a:rPr>
              <a:t>or </a:t>
            </a:r>
            <a:r>
              <a:rPr sz="3000" dirty="0">
                <a:latin typeface="Calibri"/>
                <a:cs typeface="Calibri"/>
              </a:rPr>
              <a:t>equal </a:t>
            </a:r>
            <a:r>
              <a:rPr sz="3000" spc="-10" dirty="0">
                <a:latin typeface="Calibri"/>
                <a:cs typeface="Calibri"/>
              </a:rPr>
              <a:t>to </a:t>
            </a:r>
            <a:r>
              <a:rPr sz="3000" dirty="0">
                <a:latin typeface="Calibri"/>
                <a:cs typeface="Calibri"/>
              </a:rPr>
              <a:t>50% </a:t>
            </a:r>
            <a:r>
              <a:rPr sz="3000" spc="-15" dirty="0">
                <a:latin typeface="Calibri"/>
                <a:cs typeface="Calibri"/>
              </a:rPr>
              <a:t>improvement </a:t>
            </a:r>
            <a:r>
              <a:rPr sz="3000" dirty="0">
                <a:latin typeface="Calibri"/>
                <a:cs typeface="Calibri"/>
              </a:rPr>
              <a:t>in </a:t>
            </a:r>
            <a:r>
              <a:rPr sz="3000" spc="-15" dirty="0">
                <a:latin typeface="Calibri"/>
                <a:cs typeface="Calibri"/>
              </a:rPr>
              <a:t>valve  </a:t>
            </a:r>
            <a:r>
              <a:rPr sz="3000" spc="-10" dirty="0">
                <a:latin typeface="Calibri"/>
                <a:cs typeface="Calibri"/>
              </a:rPr>
              <a:t>area</a:t>
            </a:r>
            <a:endParaRPr sz="3000">
              <a:latin typeface="Calibri"/>
              <a:cs typeface="Calibri"/>
            </a:endParaRPr>
          </a:p>
          <a:p>
            <a:pPr marL="355600" marR="64135" indent="-342900">
              <a:lnSpc>
                <a:spcPts val="3240"/>
              </a:lnSpc>
              <a:spcBef>
                <a:spcPts val="725"/>
              </a:spcBef>
              <a:buFont typeface="Arial"/>
              <a:buChar char="•"/>
              <a:tabLst>
                <a:tab pos="440690" algn="l"/>
                <a:tab pos="441325" algn="l"/>
              </a:tabLst>
            </a:pPr>
            <a:r>
              <a:rPr dirty="0"/>
              <a:t>	</a:t>
            </a:r>
            <a:r>
              <a:rPr sz="3000" spc="-5" dirty="0">
                <a:latin typeface="Calibri"/>
                <a:cs typeface="Calibri"/>
              </a:rPr>
              <a:t>Final </a:t>
            </a:r>
            <a:r>
              <a:rPr sz="3000" spc="-50" dirty="0">
                <a:latin typeface="Calibri"/>
                <a:cs typeface="Calibri"/>
              </a:rPr>
              <a:t>MVA </a:t>
            </a:r>
            <a:r>
              <a:rPr sz="3000" spc="-15" dirty="0">
                <a:latin typeface="Calibri"/>
                <a:cs typeface="Calibri"/>
              </a:rPr>
              <a:t>greater </a:t>
            </a:r>
            <a:r>
              <a:rPr sz="3000" dirty="0">
                <a:latin typeface="Calibri"/>
                <a:cs typeface="Calibri"/>
              </a:rPr>
              <a:t>than 1.5 cm² </a:t>
            </a:r>
            <a:r>
              <a:rPr sz="3000" spc="-5" dirty="0">
                <a:latin typeface="Calibri"/>
                <a:cs typeface="Calibri"/>
              </a:rPr>
              <a:t>or </a:t>
            </a:r>
            <a:r>
              <a:rPr sz="3000" spc="-15" dirty="0">
                <a:latin typeface="Calibri"/>
                <a:cs typeface="Calibri"/>
              </a:rPr>
              <a:t>greater </a:t>
            </a:r>
            <a:r>
              <a:rPr sz="3000" dirty="0">
                <a:latin typeface="Calibri"/>
                <a:cs typeface="Calibri"/>
              </a:rPr>
              <a:t>than 1  </a:t>
            </a:r>
            <a:r>
              <a:rPr sz="3000" spc="-70" dirty="0">
                <a:latin typeface="Calibri"/>
                <a:cs typeface="Calibri"/>
              </a:rPr>
              <a:t>cm²/m²</a:t>
            </a:r>
            <a:r>
              <a:rPr sz="3000" spc="-5" dirty="0">
                <a:latin typeface="Calibri"/>
                <a:cs typeface="Calibri"/>
              </a:rPr>
              <a:t> </a:t>
            </a:r>
            <a:r>
              <a:rPr sz="3000" spc="-10" dirty="0">
                <a:latin typeface="Calibri"/>
                <a:cs typeface="Calibri"/>
              </a:rPr>
              <a:t>BSA</a:t>
            </a:r>
            <a:endParaRPr sz="3000">
              <a:latin typeface="Calibri"/>
              <a:cs typeface="Calibri"/>
            </a:endParaRPr>
          </a:p>
          <a:p>
            <a:pPr marL="355600" indent="-342900">
              <a:lnSpc>
                <a:spcPct val="100000"/>
              </a:lnSpc>
              <a:spcBef>
                <a:spcPts val="310"/>
              </a:spcBef>
              <a:buFont typeface="Arial"/>
              <a:buChar char="•"/>
              <a:tabLst>
                <a:tab pos="354965" algn="l"/>
                <a:tab pos="355600" algn="l"/>
              </a:tabLst>
            </a:pPr>
            <a:r>
              <a:rPr sz="3000" spc="-10" dirty="0">
                <a:latin typeface="Calibri"/>
                <a:cs typeface="Calibri"/>
              </a:rPr>
              <a:t>Complete </a:t>
            </a:r>
            <a:r>
              <a:rPr sz="3000" spc="-5" dirty="0">
                <a:latin typeface="Calibri"/>
                <a:cs typeface="Calibri"/>
              </a:rPr>
              <a:t>opening of </a:t>
            </a:r>
            <a:r>
              <a:rPr sz="3000" spc="-15" dirty="0">
                <a:latin typeface="Calibri"/>
                <a:cs typeface="Calibri"/>
              </a:rPr>
              <a:t>at </a:t>
            </a:r>
            <a:r>
              <a:rPr sz="3000" spc="-10" dirty="0">
                <a:latin typeface="Calibri"/>
                <a:cs typeface="Calibri"/>
              </a:rPr>
              <a:t>least </a:t>
            </a:r>
            <a:r>
              <a:rPr sz="3000" spc="-5" dirty="0">
                <a:latin typeface="Calibri"/>
                <a:cs typeface="Calibri"/>
              </a:rPr>
              <a:t>one</a:t>
            </a:r>
            <a:r>
              <a:rPr sz="3000" spc="-20" dirty="0">
                <a:latin typeface="Calibri"/>
                <a:cs typeface="Calibri"/>
              </a:rPr>
              <a:t> </a:t>
            </a:r>
            <a:r>
              <a:rPr sz="3000" spc="-10" dirty="0">
                <a:latin typeface="Calibri"/>
                <a:cs typeface="Calibri"/>
              </a:rPr>
              <a:t>commissure</a:t>
            </a:r>
            <a:endParaRPr sz="3000">
              <a:latin typeface="Calibri"/>
              <a:cs typeface="Calibri"/>
            </a:endParaRPr>
          </a:p>
          <a:p>
            <a:pPr marL="355600" marR="305435" indent="-342900">
              <a:lnSpc>
                <a:spcPts val="3240"/>
              </a:lnSpc>
              <a:spcBef>
                <a:spcPts val="770"/>
              </a:spcBef>
              <a:buFont typeface="Arial"/>
              <a:buChar char="•"/>
              <a:tabLst>
                <a:tab pos="354965" algn="l"/>
                <a:tab pos="355600" algn="l"/>
              </a:tabLst>
            </a:pPr>
            <a:r>
              <a:rPr sz="3000" spc="-5" dirty="0">
                <a:latin typeface="Calibri"/>
                <a:cs typeface="Calibri"/>
              </a:rPr>
              <a:t>Appearance or </a:t>
            </a:r>
            <a:r>
              <a:rPr sz="3000" spc="-10" dirty="0">
                <a:latin typeface="Calibri"/>
                <a:cs typeface="Calibri"/>
              </a:rPr>
              <a:t>increment </a:t>
            </a:r>
            <a:r>
              <a:rPr sz="3000" spc="-5" dirty="0">
                <a:latin typeface="Calibri"/>
                <a:cs typeface="Calibri"/>
              </a:rPr>
              <a:t>of </a:t>
            </a:r>
            <a:r>
              <a:rPr sz="3000" spc="-10" dirty="0">
                <a:latin typeface="Calibri"/>
                <a:cs typeface="Calibri"/>
              </a:rPr>
              <a:t>regurgitation more  </a:t>
            </a:r>
            <a:r>
              <a:rPr sz="3000" dirty="0">
                <a:latin typeface="Calibri"/>
                <a:cs typeface="Calibri"/>
              </a:rPr>
              <a:t>than 1/4</a:t>
            </a:r>
            <a:r>
              <a:rPr sz="3000" spc="-10" dirty="0">
                <a:latin typeface="Calibri"/>
                <a:cs typeface="Calibri"/>
              </a:rPr>
              <a:t> grades.</a:t>
            </a:r>
            <a:endParaRPr sz="3000">
              <a:latin typeface="Calibri"/>
              <a:cs typeface="Calibri"/>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58493"/>
            <a:ext cx="8139430" cy="4221480"/>
          </a:xfrm>
          <a:prstGeom prst="rect">
            <a:avLst/>
          </a:prstGeom>
        </p:spPr>
        <p:txBody>
          <a:bodyPr vert="horz" wrap="square" lIns="0" tIns="62230" rIns="0" bIns="0" rtlCol="0">
            <a:spAutoFit/>
          </a:bodyPr>
          <a:lstStyle/>
          <a:p>
            <a:pPr marL="355600" marR="955040" indent="-343535">
              <a:lnSpc>
                <a:spcPct val="90000"/>
              </a:lnSpc>
              <a:spcBef>
                <a:spcPts val="490"/>
              </a:spcBef>
              <a:buFont typeface="Arial"/>
              <a:buChar char="•"/>
              <a:tabLst>
                <a:tab pos="355600" algn="l"/>
                <a:tab pos="356235" algn="l"/>
              </a:tabLst>
            </a:pPr>
            <a:r>
              <a:rPr sz="3200" spc="-10" dirty="0">
                <a:latin typeface="Calibri"/>
                <a:cs typeface="Calibri"/>
              </a:rPr>
              <a:t>Following </a:t>
            </a:r>
            <a:r>
              <a:rPr sz="3200" spc="-5" dirty="0">
                <a:latin typeface="Calibri"/>
                <a:cs typeface="Calibri"/>
              </a:rPr>
              <a:t>successful </a:t>
            </a:r>
            <a:r>
              <a:rPr sz="3200" spc="-15" dirty="0">
                <a:latin typeface="Calibri"/>
                <a:cs typeface="Calibri"/>
              </a:rPr>
              <a:t>dilatation, </a:t>
            </a:r>
            <a:r>
              <a:rPr sz="3200" dirty="0">
                <a:latin typeface="Calibri"/>
                <a:cs typeface="Calibri"/>
              </a:rPr>
              <a:t>the Inoue  </a:t>
            </a:r>
            <a:r>
              <a:rPr sz="3200" spc="-5" dirty="0">
                <a:latin typeface="Calibri"/>
                <a:cs typeface="Calibri"/>
              </a:rPr>
              <a:t>balloon </a:t>
            </a:r>
            <a:r>
              <a:rPr sz="3200" dirty="0">
                <a:latin typeface="Calibri"/>
                <a:cs typeface="Calibri"/>
              </a:rPr>
              <a:t>is then </a:t>
            </a:r>
            <a:r>
              <a:rPr sz="3200" spc="-15" dirty="0">
                <a:latin typeface="Calibri"/>
                <a:cs typeface="Calibri"/>
              </a:rPr>
              <a:t>reslenderized </a:t>
            </a:r>
            <a:r>
              <a:rPr sz="3200" spc="-10" dirty="0">
                <a:latin typeface="Calibri"/>
                <a:cs typeface="Calibri"/>
              </a:rPr>
              <a:t>by </a:t>
            </a:r>
            <a:r>
              <a:rPr sz="3200" spc="-25" dirty="0">
                <a:latin typeface="Calibri"/>
                <a:cs typeface="Calibri"/>
              </a:rPr>
              <a:t>first  </a:t>
            </a:r>
            <a:r>
              <a:rPr sz="3200" spc="-15" dirty="0">
                <a:latin typeface="Calibri"/>
                <a:cs typeface="Calibri"/>
              </a:rPr>
              <a:t>reintroducing </a:t>
            </a:r>
            <a:r>
              <a:rPr sz="3200" dirty="0">
                <a:latin typeface="Calibri"/>
                <a:cs typeface="Calibri"/>
              </a:rPr>
              <a:t>the </a:t>
            </a:r>
            <a:r>
              <a:rPr sz="3200" spc="-10" dirty="0">
                <a:latin typeface="Calibri"/>
                <a:cs typeface="Calibri"/>
              </a:rPr>
              <a:t>guidewire </a:t>
            </a:r>
            <a:r>
              <a:rPr sz="3200" dirty="0">
                <a:latin typeface="Calibri"/>
                <a:cs typeface="Calibri"/>
              </a:rPr>
              <a:t>and then the  </a:t>
            </a:r>
            <a:r>
              <a:rPr sz="3200" spc="-15" dirty="0">
                <a:latin typeface="Calibri"/>
                <a:cs typeface="Calibri"/>
              </a:rPr>
              <a:t>stretching</a:t>
            </a:r>
            <a:r>
              <a:rPr sz="3200" spc="-5" dirty="0">
                <a:latin typeface="Calibri"/>
                <a:cs typeface="Calibri"/>
              </a:rPr>
              <a:t> </a:t>
            </a:r>
            <a:r>
              <a:rPr sz="3200" dirty="0">
                <a:latin typeface="Calibri"/>
                <a:cs typeface="Calibri"/>
              </a:rPr>
              <a:t>tube.</a:t>
            </a:r>
            <a:endParaRPr sz="3200">
              <a:latin typeface="Calibri"/>
              <a:cs typeface="Calibri"/>
            </a:endParaRPr>
          </a:p>
          <a:p>
            <a:pPr>
              <a:lnSpc>
                <a:spcPct val="100000"/>
              </a:lnSpc>
              <a:spcBef>
                <a:spcPts val="50"/>
              </a:spcBef>
              <a:buFont typeface="Arial"/>
              <a:buChar char="•"/>
            </a:pPr>
            <a:endParaRPr sz="4050">
              <a:latin typeface="Calibri"/>
              <a:cs typeface="Calibri"/>
            </a:endParaRPr>
          </a:p>
          <a:p>
            <a:pPr marL="355600" marR="5080" indent="-343535">
              <a:lnSpc>
                <a:spcPct val="90000"/>
              </a:lnSpc>
              <a:buFont typeface="Arial"/>
              <a:buChar char="•"/>
              <a:tabLst>
                <a:tab pos="447040" algn="l"/>
                <a:tab pos="447675" algn="l"/>
              </a:tabLst>
            </a:pPr>
            <a:r>
              <a:rPr dirty="0"/>
              <a:t>	</a:t>
            </a:r>
            <a:r>
              <a:rPr sz="3200" dirty="0">
                <a:latin typeface="Calibri"/>
                <a:cs typeface="Calibri"/>
              </a:rPr>
              <a:t>It is </a:t>
            </a:r>
            <a:r>
              <a:rPr sz="3200" spc="-10" dirty="0">
                <a:latin typeface="Calibri"/>
                <a:cs typeface="Calibri"/>
              </a:rPr>
              <a:t>useful </a:t>
            </a:r>
            <a:r>
              <a:rPr sz="3200" spc="-25" dirty="0">
                <a:latin typeface="Calibri"/>
                <a:cs typeface="Calibri"/>
              </a:rPr>
              <a:t>to </a:t>
            </a:r>
            <a:r>
              <a:rPr sz="3200" spc="-20" dirty="0">
                <a:latin typeface="Calibri"/>
                <a:cs typeface="Calibri"/>
              </a:rPr>
              <a:t>leave </a:t>
            </a:r>
            <a:r>
              <a:rPr sz="3200" dirty="0">
                <a:latin typeface="Calibri"/>
                <a:cs typeface="Calibri"/>
              </a:rPr>
              <a:t>the </a:t>
            </a:r>
            <a:r>
              <a:rPr sz="3200" spc="-10" dirty="0">
                <a:latin typeface="Calibri"/>
                <a:cs typeface="Calibri"/>
              </a:rPr>
              <a:t>guidewire across </a:t>
            </a:r>
            <a:r>
              <a:rPr sz="3200" dirty="0">
                <a:latin typeface="Calibri"/>
                <a:cs typeface="Calibri"/>
              </a:rPr>
              <a:t>the  </a:t>
            </a:r>
            <a:r>
              <a:rPr sz="3200" spc="-10" dirty="0">
                <a:latin typeface="Calibri"/>
                <a:cs typeface="Calibri"/>
              </a:rPr>
              <a:t>atrial </a:t>
            </a:r>
            <a:r>
              <a:rPr sz="3200" spc="-15" dirty="0">
                <a:latin typeface="Calibri"/>
                <a:cs typeface="Calibri"/>
              </a:rPr>
              <a:t>septal </a:t>
            </a:r>
            <a:r>
              <a:rPr sz="3200" spc="-10" dirty="0">
                <a:latin typeface="Calibri"/>
                <a:cs typeface="Calibri"/>
              </a:rPr>
              <a:t>puncture </a:t>
            </a:r>
            <a:r>
              <a:rPr sz="3200" dirty="0">
                <a:latin typeface="Calibri"/>
                <a:cs typeface="Calibri"/>
              </a:rPr>
              <a:t>in the LA </a:t>
            </a:r>
            <a:r>
              <a:rPr sz="3200" spc="-25" dirty="0">
                <a:latin typeface="Calibri"/>
                <a:cs typeface="Calibri"/>
              </a:rPr>
              <a:t>for </a:t>
            </a:r>
            <a:r>
              <a:rPr sz="3200" dirty="0">
                <a:latin typeface="Calibri"/>
                <a:cs typeface="Calibri"/>
              </a:rPr>
              <a:t>3 </a:t>
            </a:r>
            <a:r>
              <a:rPr sz="3200" spc="-20" dirty="0">
                <a:latin typeface="Calibri"/>
                <a:cs typeface="Calibri"/>
              </a:rPr>
              <a:t>to </a:t>
            </a:r>
            <a:r>
              <a:rPr sz="3200" dirty="0">
                <a:latin typeface="Calibri"/>
                <a:cs typeface="Calibri"/>
              </a:rPr>
              <a:t>5  </a:t>
            </a:r>
            <a:r>
              <a:rPr sz="3200" spc="-10" dirty="0">
                <a:latin typeface="Calibri"/>
                <a:cs typeface="Calibri"/>
              </a:rPr>
              <a:t>minutes </a:t>
            </a:r>
            <a:r>
              <a:rPr sz="3200" spc="-15" dirty="0">
                <a:latin typeface="Calibri"/>
                <a:cs typeface="Calibri"/>
              </a:rPr>
              <a:t>after </a:t>
            </a:r>
            <a:r>
              <a:rPr sz="3200" spc="-10" dirty="0">
                <a:latin typeface="Calibri"/>
                <a:cs typeface="Calibri"/>
              </a:rPr>
              <a:t>completion </a:t>
            </a:r>
            <a:r>
              <a:rPr sz="3200" dirty="0">
                <a:latin typeface="Calibri"/>
                <a:cs typeface="Calibri"/>
              </a:rPr>
              <a:t>of </a:t>
            </a:r>
            <a:r>
              <a:rPr sz="3200" spc="-10" dirty="0">
                <a:latin typeface="Calibri"/>
                <a:cs typeface="Calibri"/>
              </a:rPr>
              <a:t>the </a:t>
            </a:r>
            <a:r>
              <a:rPr sz="3200" spc="-15" dirty="0">
                <a:latin typeface="Calibri"/>
                <a:cs typeface="Calibri"/>
              </a:rPr>
              <a:t>procedure,  </a:t>
            </a:r>
            <a:r>
              <a:rPr sz="3200" spc="-5" dirty="0">
                <a:latin typeface="Calibri"/>
                <a:cs typeface="Calibri"/>
              </a:rPr>
              <a:t>while monitoring </a:t>
            </a:r>
            <a:r>
              <a:rPr sz="3200" dirty="0">
                <a:latin typeface="Calibri"/>
                <a:cs typeface="Calibri"/>
              </a:rPr>
              <a:t>the </a:t>
            </a:r>
            <a:r>
              <a:rPr sz="3200" spc="-25" dirty="0">
                <a:latin typeface="Calibri"/>
                <a:cs typeface="Calibri"/>
              </a:rPr>
              <a:t>systemic </a:t>
            </a:r>
            <a:r>
              <a:rPr sz="3200" spc="-5" dirty="0">
                <a:latin typeface="Calibri"/>
                <a:cs typeface="Calibri"/>
              </a:rPr>
              <a:t>arterial</a:t>
            </a:r>
            <a:r>
              <a:rPr sz="3200" spc="55" dirty="0">
                <a:latin typeface="Calibri"/>
                <a:cs typeface="Calibri"/>
              </a:rPr>
              <a:t> </a:t>
            </a:r>
            <a:r>
              <a:rPr sz="3200" spc="-15" dirty="0">
                <a:latin typeface="Calibri"/>
                <a:cs typeface="Calibri"/>
              </a:rPr>
              <a:t>pressure</a:t>
            </a:r>
            <a:endParaRPr sz="320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5129" y="461899"/>
            <a:ext cx="7934325" cy="696595"/>
          </a:xfrm>
          <a:prstGeom prst="rect">
            <a:avLst/>
          </a:prstGeom>
        </p:spPr>
        <p:txBody>
          <a:bodyPr vert="horz" wrap="square" lIns="0" tIns="13335" rIns="0" bIns="0" rtlCol="0">
            <a:spAutoFit/>
          </a:bodyPr>
          <a:lstStyle/>
          <a:p>
            <a:pPr marL="12700">
              <a:lnSpc>
                <a:spcPct val="100000"/>
              </a:lnSpc>
              <a:spcBef>
                <a:spcPts val="105"/>
              </a:spcBef>
              <a:tabLst>
                <a:tab pos="1630045" algn="l"/>
              </a:tabLst>
            </a:pPr>
            <a:r>
              <a:rPr sz="4400" u="heavy" dirty="0">
                <a:solidFill>
                  <a:srgbClr val="11478A"/>
                </a:solidFill>
                <a:uFill>
                  <a:solidFill>
                    <a:srgbClr val="11478A"/>
                  </a:solidFill>
                </a:uFill>
              </a:rPr>
              <a:t>MS</a:t>
            </a:r>
            <a:r>
              <a:rPr sz="4400" u="heavy" spc="5" dirty="0">
                <a:solidFill>
                  <a:srgbClr val="11478A"/>
                </a:solidFill>
                <a:uFill>
                  <a:solidFill>
                    <a:srgbClr val="11478A"/>
                  </a:solidFill>
                </a:uFill>
              </a:rPr>
              <a:t> </a:t>
            </a:r>
            <a:r>
              <a:rPr sz="4400" u="heavy" dirty="0">
                <a:solidFill>
                  <a:srgbClr val="11478A"/>
                </a:solidFill>
                <a:uFill>
                  <a:solidFill>
                    <a:srgbClr val="11478A"/>
                  </a:solidFill>
                </a:uFill>
              </a:rPr>
              <a:t>IN	</a:t>
            </a:r>
            <a:r>
              <a:rPr sz="4400" u="heavy" spc="-25" dirty="0">
                <a:solidFill>
                  <a:srgbClr val="11478A"/>
                </a:solidFill>
                <a:uFill>
                  <a:solidFill>
                    <a:srgbClr val="11478A"/>
                  </a:solidFill>
                </a:uFill>
              </a:rPr>
              <a:t>YOUNG</a:t>
            </a:r>
            <a:r>
              <a:rPr sz="4400" spc="-25" dirty="0">
                <a:solidFill>
                  <a:srgbClr val="11478A"/>
                </a:solidFill>
              </a:rPr>
              <a:t>( </a:t>
            </a:r>
            <a:r>
              <a:rPr sz="4400" dirty="0">
                <a:solidFill>
                  <a:srgbClr val="11478A"/>
                </a:solidFill>
              </a:rPr>
              <a:t>INDIAN</a:t>
            </a:r>
            <a:r>
              <a:rPr sz="4400" spc="-15" dirty="0">
                <a:solidFill>
                  <a:srgbClr val="11478A"/>
                </a:solidFill>
              </a:rPr>
              <a:t> </a:t>
            </a:r>
            <a:r>
              <a:rPr sz="4400" spc="-5" dirty="0">
                <a:solidFill>
                  <a:srgbClr val="11478A"/>
                </a:solidFill>
              </a:rPr>
              <a:t>SCENARIO)</a:t>
            </a:r>
            <a:endParaRPr sz="4400"/>
          </a:p>
        </p:txBody>
      </p:sp>
      <p:sp>
        <p:nvSpPr>
          <p:cNvPr id="3" name="object 3"/>
          <p:cNvSpPr txBox="1"/>
          <p:nvPr/>
        </p:nvSpPr>
        <p:spPr>
          <a:xfrm>
            <a:off x="535940" y="1613357"/>
            <a:ext cx="7858125" cy="2451100"/>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2400" dirty="0">
                <a:latin typeface="Calibri"/>
                <a:cs typeface="Calibri"/>
              </a:rPr>
              <a:t>In </a:t>
            </a:r>
            <a:r>
              <a:rPr sz="2400" spc="-5" dirty="0">
                <a:latin typeface="Calibri"/>
                <a:cs typeface="Calibri"/>
              </a:rPr>
              <a:t>developing </a:t>
            </a:r>
            <a:r>
              <a:rPr sz="2400" spc="-10" dirty="0">
                <a:latin typeface="Calibri"/>
                <a:cs typeface="Calibri"/>
              </a:rPr>
              <a:t>countries, mitral stenosis </a:t>
            </a:r>
            <a:r>
              <a:rPr sz="2400" dirty="0">
                <a:latin typeface="Calibri"/>
                <a:cs typeface="Calibri"/>
              </a:rPr>
              <a:t>is </a:t>
            </a:r>
            <a:r>
              <a:rPr sz="2400" spc="-15" dirty="0">
                <a:latin typeface="Calibri"/>
                <a:cs typeface="Calibri"/>
              </a:rPr>
              <a:t>severe </a:t>
            </a:r>
            <a:r>
              <a:rPr sz="2400" spc="-5" dirty="0">
                <a:latin typeface="Calibri"/>
                <a:cs typeface="Calibri"/>
              </a:rPr>
              <a:t>enough</a:t>
            </a:r>
            <a:r>
              <a:rPr sz="2400" spc="10" dirty="0">
                <a:latin typeface="Calibri"/>
                <a:cs typeface="Calibri"/>
              </a:rPr>
              <a:t> </a:t>
            </a:r>
            <a:r>
              <a:rPr sz="2400" spc="-15" dirty="0">
                <a:latin typeface="Calibri"/>
                <a:cs typeface="Calibri"/>
              </a:rPr>
              <a:t>to</a:t>
            </a:r>
            <a:endParaRPr sz="2400">
              <a:latin typeface="Calibri"/>
              <a:cs typeface="Calibri"/>
            </a:endParaRPr>
          </a:p>
          <a:p>
            <a:pPr marL="355600">
              <a:lnSpc>
                <a:spcPct val="100000"/>
              </a:lnSpc>
              <a:spcBef>
                <a:spcPts val="5"/>
              </a:spcBef>
            </a:pPr>
            <a:r>
              <a:rPr sz="2400" spc="-10" dirty="0">
                <a:latin typeface="Calibri"/>
                <a:cs typeface="Calibri"/>
              </a:rPr>
              <a:t>require </a:t>
            </a:r>
            <a:r>
              <a:rPr sz="2400" spc="-15" dirty="0">
                <a:latin typeface="Calibri"/>
                <a:cs typeface="Calibri"/>
              </a:rPr>
              <a:t>commissurotomy </a:t>
            </a:r>
            <a:r>
              <a:rPr sz="2400" spc="-25" dirty="0">
                <a:latin typeface="Calibri"/>
                <a:cs typeface="Calibri"/>
              </a:rPr>
              <a:t>before </a:t>
            </a:r>
            <a:r>
              <a:rPr sz="2400" dirty="0">
                <a:latin typeface="Calibri"/>
                <a:cs typeface="Calibri"/>
              </a:rPr>
              <a:t>the </a:t>
            </a:r>
            <a:r>
              <a:rPr sz="2400" spc="-10" dirty="0">
                <a:latin typeface="Calibri"/>
                <a:cs typeface="Calibri"/>
              </a:rPr>
              <a:t>age </a:t>
            </a:r>
            <a:r>
              <a:rPr sz="2400" spc="-5" dirty="0">
                <a:latin typeface="Calibri"/>
                <a:cs typeface="Calibri"/>
              </a:rPr>
              <a:t>of </a:t>
            </a:r>
            <a:r>
              <a:rPr sz="2400" dirty="0">
                <a:latin typeface="Calibri"/>
                <a:cs typeface="Calibri"/>
              </a:rPr>
              <a:t>20 </a:t>
            </a:r>
            <a:r>
              <a:rPr sz="2400" spc="-5" dirty="0">
                <a:latin typeface="Calibri"/>
                <a:cs typeface="Calibri"/>
              </a:rPr>
              <a:t>or </a:t>
            </a:r>
            <a:r>
              <a:rPr sz="2400" spc="-15" dirty="0">
                <a:latin typeface="Calibri"/>
                <a:cs typeface="Calibri"/>
              </a:rPr>
              <a:t>even</a:t>
            </a:r>
            <a:r>
              <a:rPr sz="2400" spc="20" dirty="0">
                <a:latin typeface="Calibri"/>
                <a:cs typeface="Calibri"/>
              </a:rPr>
              <a:t> </a:t>
            </a:r>
            <a:r>
              <a:rPr sz="2400" dirty="0">
                <a:latin typeface="Calibri"/>
                <a:cs typeface="Calibri"/>
              </a:rPr>
              <a:t>15</a:t>
            </a:r>
            <a:endParaRPr sz="2400">
              <a:latin typeface="Calibri"/>
              <a:cs typeface="Calibri"/>
            </a:endParaRPr>
          </a:p>
          <a:p>
            <a:pPr marL="355600">
              <a:lnSpc>
                <a:spcPct val="100000"/>
              </a:lnSpc>
              <a:spcBef>
                <a:spcPts val="370"/>
              </a:spcBef>
            </a:pPr>
            <a:r>
              <a:rPr sz="2400" spc="-10" dirty="0">
                <a:latin typeface="Calibri"/>
                <a:cs typeface="Calibri"/>
              </a:rPr>
              <a:t>years.</a:t>
            </a:r>
            <a:endParaRPr sz="2400">
              <a:latin typeface="Calibri"/>
              <a:cs typeface="Calibri"/>
            </a:endParaRPr>
          </a:p>
          <a:p>
            <a:pPr marL="355600" indent="-343535">
              <a:lnSpc>
                <a:spcPct val="100000"/>
              </a:lnSpc>
              <a:spcBef>
                <a:spcPts val="575"/>
              </a:spcBef>
              <a:buFont typeface="Arial"/>
              <a:buChar char="•"/>
              <a:tabLst>
                <a:tab pos="355600" algn="l"/>
                <a:tab pos="356235" algn="l"/>
              </a:tabLst>
            </a:pPr>
            <a:r>
              <a:rPr sz="1800" dirty="0">
                <a:latin typeface="Calibri"/>
                <a:cs typeface="Calibri"/>
              </a:rPr>
              <a:t>In1408 </a:t>
            </a:r>
            <a:r>
              <a:rPr sz="1800" spc="-5" dirty="0">
                <a:latin typeface="Calibri"/>
                <a:cs typeface="Calibri"/>
              </a:rPr>
              <a:t>patients with rheumatic heart disease </a:t>
            </a:r>
            <a:r>
              <a:rPr sz="1800" dirty="0">
                <a:latin typeface="Calibri"/>
                <a:cs typeface="Calibri"/>
              </a:rPr>
              <a:t>seen </a:t>
            </a:r>
            <a:r>
              <a:rPr sz="1800" spc="-5" dirty="0">
                <a:latin typeface="Calibri"/>
                <a:cs typeface="Calibri"/>
              </a:rPr>
              <a:t>at </a:t>
            </a:r>
            <a:r>
              <a:rPr sz="1800" dirty="0">
                <a:latin typeface="Calibri"/>
                <a:cs typeface="Calibri"/>
              </a:rPr>
              <a:t>the </a:t>
            </a:r>
            <a:r>
              <a:rPr sz="1800" dirty="0">
                <a:solidFill>
                  <a:srgbClr val="FF0000"/>
                </a:solidFill>
                <a:latin typeface="Calibri"/>
                <a:cs typeface="Calibri"/>
              </a:rPr>
              <a:t>G B </a:t>
            </a:r>
            <a:r>
              <a:rPr sz="1800" spc="-15" dirty="0">
                <a:solidFill>
                  <a:srgbClr val="FF0000"/>
                </a:solidFill>
                <a:latin typeface="Calibri"/>
                <a:cs typeface="Calibri"/>
              </a:rPr>
              <a:t>Pant </a:t>
            </a:r>
            <a:r>
              <a:rPr sz="1800" spc="-10" dirty="0">
                <a:solidFill>
                  <a:srgbClr val="FF0000"/>
                </a:solidFill>
                <a:latin typeface="Calibri"/>
                <a:cs typeface="Calibri"/>
              </a:rPr>
              <a:t>Hospital,</a:t>
            </a:r>
            <a:r>
              <a:rPr sz="1800" spc="120" dirty="0">
                <a:solidFill>
                  <a:srgbClr val="FF0000"/>
                </a:solidFill>
                <a:latin typeface="Calibri"/>
                <a:cs typeface="Calibri"/>
              </a:rPr>
              <a:t> </a:t>
            </a:r>
            <a:r>
              <a:rPr sz="1800" spc="-5" dirty="0">
                <a:solidFill>
                  <a:srgbClr val="FF0000"/>
                </a:solidFill>
                <a:latin typeface="Calibri"/>
                <a:cs typeface="Calibri"/>
              </a:rPr>
              <a:t>New</a:t>
            </a:r>
            <a:endParaRPr sz="1800">
              <a:latin typeface="Calibri"/>
              <a:cs typeface="Calibri"/>
            </a:endParaRPr>
          </a:p>
          <a:p>
            <a:pPr marL="355600">
              <a:lnSpc>
                <a:spcPct val="100000"/>
              </a:lnSpc>
            </a:pPr>
            <a:r>
              <a:rPr sz="1800" spc="-5" dirty="0">
                <a:solidFill>
                  <a:srgbClr val="FF0000"/>
                </a:solidFill>
                <a:latin typeface="Calibri"/>
                <a:cs typeface="Calibri"/>
              </a:rPr>
              <a:t>Delhi, between 1967</a:t>
            </a:r>
            <a:r>
              <a:rPr sz="1800" spc="40" dirty="0">
                <a:solidFill>
                  <a:srgbClr val="FF0000"/>
                </a:solidFill>
                <a:latin typeface="Calibri"/>
                <a:cs typeface="Calibri"/>
              </a:rPr>
              <a:t> </a:t>
            </a:r>
            <a:r>
              <a:rPr sz="1800" dirty="0">
                <a:solidFill>
                  <a:srgbClr val="FF0000"/>
                </a:solidFill>
                <a:latin typeface="Calibri"/>
                <a:cs typeface="Calibri"/>
              </a:rPr>
              <a:t>and-1973</a:t>
            </a:r>
            <a:endParaRPr sz="1800">
              <a:latin typeface="Calibri"/>
              <a:cs typeface="Calibri"/>
            </a:endParaRPr>
          </a:p>
          <a:p>
            <a:pPr marL="355600" indent="-343535">
              <a:lnSpc>
                <a:spcPct val="100000"/>
              </a:lnSpc>
              <a:spcBef>
                <a:spcPts val="434"/>
              </a:spcBef>
              <a:buFont typeface="Arial"/>
              <a:buChar char="•"/>
              <a:tabLst>
                <a:tab pos="355600" algn="l"/>
                <a:tab pos="356235" algn="l"/>
              </a:tabLst>
            </a:pPr>
            <a:r>
              <a:rPr sz="1800" dirty="0">
                <a:latin typeface="Calibri"/>
                <a:cs typeface="Calibri"/>
              </a:rPr>
              <a:t>713 </a:t>
            </a:r>
            <a:r>
              <a:rPr sz="1800" spc="-5" dirty="0">
                <a:latin typeface="Calibri"/>
                <a:cs typeface="Calibri"/>
              </a:rPr>
              <a:t>(51 </a:t>
            </a:r>
            <a:r>
              <a:rPr sz="1800" dirty="0">
                <a:latin typeface="Calibri"/>
                <a:cs typeface="Calibri"/>
              </a:rPr>
              <a:t>%) </a:t>
            </a:r>
            <a:r>
              <a:rPr sz="1800" spc="-5" dirty="0">
                <a:latin typeface="Calibri"/>
                <a:cs typeface="Calibri"/>
              </a:rPr>
              <a:t>had </a:t>
            </a:r>
            <a:r>
              <a:rPr sz="1800" spc="-10" dirty="0">
                <a:latin typeface="Calibri"/>
                <a:cs typeface="Calibri"/>
              </a:rPr>
              <a:t>mitral</a:t>
            </a:r>
            <a:r>
              <a:rPr sz="1800" spc="60" dirty="0">
                <a:latin typeface="Calibri"/>
                <a:cs typeface="Calibri"/>
              </a:rPr>
              <a:t> </a:t>
            </a:r>
            <a:r>
              <a:rPr sz="1800" spc="-10" dirty="0">
                <a:latin typeface="Calibri"/>
                <a:cs typeface="Calibri"/>
              </a:rPr>
              <a:t>stenosis</a:t>
            </a:r>
            <a:endParaRPr sz="1800">
              <a:latin typeface="Calibri"/>
              <a:cs typeface="Calibri"/>
            </a:endParaRPr>
          </a:p>
          <a:p>
            <a:pPr marL="355600" indent="-343535">
              <a:lnSpc>
                <a:spcPct val="100000"/>
              </a:lnSpc>
              <a:spcBef>
                <a:spcPts val="434"/>
              </a:spcBef>
              <a:buFont typeface="Arial"/>
              <a:buChar char="•"/>
              <a:tabLst>
                <a:tab pos="355600" algn="l"/>
                <a:tab pos="356235" algn="l"/>
              </a:tabLst>
            </a:pPr>
            <a:r>
              <a:rPr sz="1800" dirty="0">
                <a:latin typeface="Calibri"/>
                <a:cs typeface="Calibri"/>
              </a:rPr>
              <a:t>140 </a:t>
            </a:r>
            <a:r>
              <a:rPr sz="1800" spc="-5" dirty="0">
                <a:latin typeface="Calibri"/>
                <a:cs typeface="Calibri"/>
              </a:rPr>
              <a:t>patients below age</a:t>
            </a:r>
            <a:r>
              <a:rPr sz="1800" spc="25" dirty="0">
                <a:latin typeface="Calibri"/>
                <a:cs typeface="Calibri"/>
              </a:rPr>
              <a:t> </a:t>
            </a:r>
            <a:r>
              <a:rPr sz="1800" dirty="0">
                <a:latin typeface="Calibri"/>
                <a:cs typeface="Calibri"/>
              </a:rPr>
              <a:t>20</a:t>
            </a:r>
            <a:endParaRPr sz="1800">
              <a:latin typeface="Calibri"/>
              <a:cs typeface="Calibri"/>
            </a:endParaRPr>
          </a:p>
        </p:txBody>
      </p:sp>
      <p:graphicFrame>
        <p:nvGraphicFramePr>
          <p:cNvPr id="4" name="object 4"/>
          <p:cNvGraphicFramePr>
            <a:graphicFrameLocks noGrp="1"/>
          </p:cNvGraphicFramePr>
          <p:nvPr/>
        </p:nvGraphicFramePr>
        <p:xfrm>
          <a:off x="1670050" y="4489450"/>
          <a:ext cx="6096000" cy="1295400"/>
        </p:xfrm>
        <a:graphic>
          <a:graphicData uri="http://schemas.openxmlformats.org/drawingml/2006/table">
            <a:tbl>
              <a:tblPr firstRow="1" bandRow="1">
                <a:tableStyleId>{2D5ABB26-0587-4C30-8999-92F81FD0307C}</a:tableStyleId>
              </a:tblPr>
              <a:tblGrid>
                <a:gridCol w="2032000"/>
                <a:gridCol w="2032000"/>
                <a:gridCol w="2032000"/>
              </a:tblGrid>
              <a:tr h="647700">
                <a:tc>
                  <a:txBody>
                    <a:bodyPr/>
                    <a:lstStyle/>
                    <a:p>
                      <a:pPr marL="91440">
                        <a:lnSpc>
                          <a:spcPct val="100000"/>
                        </a:lnSpc>
                        <a:spcBef>
                          <a:spcPts val="180"/>
                        </a:spcBef>
                      </a:pPr>
                      <a:r>
                        <a:rPr sz="2800" spc="-10" dirty="0">
                          <a:solidFill>
                            <a:srgbClr val="FFFFFF"/>
                          </a:solidFill>
                          <a:latin typeface="Calibri"/>
                          <a:cs typeface="Calibri"/>
                        </a:rPr>
                        <a:t>&lt;10</a:t>
                      </a:r>
                      <a:endParaRPr sz="28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180"/>
                        </a:spcBef>
                      </a:pPr>
                      <a:r>
                        <a:rPr sz="2800" spc="-10" dirty="0">
                          <a:solidFill>
                            <a:srgbClr val="FFFFFF"/>
                          </a:solidFill>
                          <a:latin typeface="Calibri"/>
                          <a:cs typeface="Calibri"/>
                        </a:rPr>
                        <a:t>10-15</a:t>
                      </a:r>
                      <a:endParaRPr sz="28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180"/>
                        </a:spcBef>
                      </a:pPr>
                      <a:r>
                        <a:rPr sz="2800" spc="-10" dirty="0">
                          <a:solidFill>
                            <a:srgbClr val="FFFFFF"/>
                          </a:solidFill>
                          <a:latin typeface="Calibri"/>
                          <a:cs typeface="Calibri"/>
                        </a:rPr>
                        <a:t>15-20</a:t>
                      </a:r>
                      <a:endParaRPr sz="28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647700">
                <a:tc>
                  <a:txBody>
                    <a:bodyPr/>
                    <a:lstStyle/>
                    <a:p>
                      <a:pPr marL="91440">
                        <a:lnSpc>
                          <a:spcPct val="100000"/>
                        </a:lnSpc>
                        <a:spcBef>
                          <a:spcPts val="185"/>
                        </a:spcBef>
                      </a:pPr>
                      <a:r>
                        <a:rPr sz="2800" spc="-5" dirty="0">
                          <a:solidFill>
                            <a:schemeClr val="bg1"/>
                          </a:solidFill>
                          <a:latin typeface="Calibri"/>
                          <a:cs typeface="Calibri"/>
                        </a:rPr>
                        <a:t>4</a:t>
                      </a:r>
                      <a:r>
                        <a:rPr sz="2800" dirty="0">
                          <a:solidFill>
                            <a:schemeClr val="bg1"/>
                          </a:solidFill>
                          <a:latin typeface="Calibri"/>
                          <a:cs typeface="Calibri"/>
                        </a:rPr>
                        <a:t> </a:t>
                      </a:r>
                      <a:r>
                        <a:rPr sz="2800" spc="-5" dirty="0">
                          <a:solidFill>
                            <a:schemeClr val="bg1"/>
                          </a:solidFill>
                          <a:latin typeface="Calibri"/>
                          <a:cs typeface="Calibri"/>
                        </a:rPr>
                        <a:t>(2.8%)</a:t>
                      </a:r>
                      <a:endParaRPr sz="2800" dirty="0">
                        <a:solidFill>
                          <a:schemeClr val="bg1"/>
                        </a:solidFill>
                        <a:latin typeface="Calibri"/>
                        <a:cs typeface="Calibri"/>
                      </a:endParaRPr>
                    </a:p>
                  </a:txBody>
                  <a:tcPr marL="0" marR="0" marT="234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185"/>
                        </a:spcBef>
                      </a:pPr>
                      <a:r>
                        <a:rPr sz="2800" spc="-5" dirty="0">
                          <a:solidFill>
                            <a:schemeClr val="bg1"/>
                          </a:solidFill>
                          <a:latin typeface="Calibri"/>
                          <a:cs typeface="Calibri"/>
                        </a:rPr>
                        <a:t>55</a:t>
                      </a:r>
                      <a:r>
                        <a:rPr sz="2800" spc="5" dirty="0">
                          <a:solidFill>
                            <a:schemeClr val="bg1"/>
                          </a:solidFill>
                          <a:latin typeface="Calibri"/>
                          <a:cs typeface="Calibri"/>
                        </a:rPr>
                        <a:t> </a:t>
                      </a:r>
                      <a:r>
                        <a:rPr sz="2800" spc="-10" dirty="0">
                          <a:solidFill>
                            <a:schemeClr val="bg1"/>
                          </a:solidFill>
                          <a:latin typeface="Calibri"/>
                          <a:cs typeface="Calibri"/>
                        </a:rPr>
                        <a:t>(39.4%)</a:t>
                      </a:r>
                      <a:endParaRPr sz="2800" dirty="0">
                        <a:solidFill>
                          <a:schemeClr val="bg1"/>
                        </a:solidFill>
                        <a:latin typeface="Calibri"/>
                        <a:cs typeface="Calibri"/>
                      </a:endParaRPr>
                    </a:p>
                  </a:txBody>
                  <a:tcPr marL="0" marR="0" marT="234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185"/>
                        </a:spcBef>
                      </a:pPr>
                      <a:r>
                        <a:rPr sz="2800" spc="-5" dirty="0">
                          <a:solidFill>
                            <a:schemeClr val="bg1"/>
                          </a:solidFill>
                          <a:latin typeface="Calibri"/>
                          <a:cs typeface="Calibri"/>
                        </a:rPr>
                        <a:t>81</a:t>
                      </a:r>
                      <a:r>
                        <a:rPr sz="2800" spc="5" dirty="0">
                          <a:solidFill>
                            <a:schemeClr val="bg1"/>
                          </a:solidFill>
                          <a:latin typeface="Calibri"/>
                          <a:cs typeface="Calibri"/>
                        </a:rPr>
                        <a:t> </a:t>
                      </a:r>
                      <a:r>
                        <a:rPr sz="2800" spc="-10" dirty="0">
                          <a:solidFill>
                            <a:schemeClr val="bg1"/>
                          </a:solidFill>
                          <a:latin typeface="Calibri"/>
                          <a:cs typeface="Calibri"/>
                        </a:rPr>
                        <a:t>(57.8%)</a:t>
                      </a:r>
                      <a:endParaRPr sz="2800" dirty="0">
                        <a:solidFill>
                          <a:schemeClr val="bg1"/>
                        </a:solidFill>
                        <a:latin typeface="Calibri"/>
                        <a:cs typeface="Calibri"/>
                      </a:endParaRPr>
                    </a:p>
                  </a:txBody>
                  <a:tcPr marL="0" marR="0" marT="234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1385061"/>
            <a:ext cx="8790305" cy="185483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dirty="0">
                <a:latin typeface="Calibri"/>
                <a:cs typeface="Calibri"/>
              </a:rPr>
              <a:t>If a </a:t>
            </a:r>
            <a:r>
              <a:rPr sz="2400" spc="-10" dirty="0">
                <a:latin typeface="Calibri"/>
                <a:cs typeface="Calibri"/>
              </a:rPr>
              <a:t>wire </a:t>
            </a:r>
            <a:r>
              <a:rPr sz="2400" dirty="0">
                <a:latin typeface="Calibri"/>
                <a:cs typeface="Calibri"/>
              </a:rPr>
              <a:t>is </a:t>
            </a:r>
            <a:r>
              <a:rPr sz="2400" spc="-10" dirty="0">
                <a:latin typeface="Calibri"/>
                <a:cs typeface="Calibri"/>
              </a:rPr>
              <a:t>left </a:t>
            </a:r>
            <a:r>
              <a:rPr sz="2400" dirty="0">
                <a:latin typeface="Calibri"/>
                <a:cs typeface="Calibri"/>
              </a:rPr>
              <a:t>in </a:t>
            </a:r>
            <a:r>
              <a:rPr sz="2400" spc="-5" dirty="0">
                <a:latin typeface="Calibri"/>
                <a:cs typeface="Calibri"/>
              </a:rPr>
              <a:t>place </a:t>
            </a:r>
            <a:r>
              <a:rPr sz="2400" spc="-15" dirty="0">
                <a:latin typeface="Calibri"/>
                <a:cs typeface="Calibri"/>
              </a:rPr>
              <a:t>at </a:t>
            </a:r>
            <a:r>
              <a:rPr sz="2400" dirty="0">
                <a:latin typeface="Calibri"/>
                <a:cs typeface="Calibri"/>
              </a:rPr>
              <a:t>the end </a:t>
            </a:r>
            <a:r>
              <a:rPr sz="2400" spc="-5" dirty="0">
                <a:latin typeface="Calibri"/>
                <a:cs typeface="Calibri"/>
              </a:rPr>
              <a:t>of </a:t>
            </a:r>
            <a:r>
              <a:rPr sz="2400" dirty="0">
                <a:latin typeface="Calibri"/>
                <a:cs typeface="Calibri"/>
              </a:rPr>
              <a:t>the </a:t>
            </a:r>
            <a:r>
              <a:rPr sz="2400" spc="-15" dirty="0">
                <a:latin typeface="Calibri"/>
                <a:cs typeface="Calibri"/>
              </a:rPr>
              <a:t>procedure </a:t>
            </a:r>
            <a:r>
              <a:rPr sz="2400" dirty="0">
                <a:latin typeface="Calibri"/>
                <a:cs typeface="Calibri"/>
              </a:rPr>
              <a:t>and the BP </a:t>
            </a:r>
            <a:r>
              <a:rPr sz="2400" spc="-15" dirty="0">
                <a:latin typeface="Calibri"/>
                <a:cs typeface="Calibri"/>
              </a:rPr>
              <a:t>drops  </a:t>
            </a:r>
            <a:r>
              <a:rPr sz="2400" spc="-10" dirty="0">
                <a:latin typeface="Calibri"/>
                <a:cs typeface="Calibri"/>
              </a:rPr>
              <a:t>precipitously after </a:t>
            </a:r>
            <a:r>
              <a:rPr sz="2400" dirty="0">
                <a:latin typeface="Calibri"/>
                <a:cs typeface="Calibri"/>
              </a:rPr>
              <a:t>a </a:t>
            </a:r>
            <a:r>
              <a:rPr sz="2400" spc="-10" dirty="0">
                <a:latin typeface="Calibri"/>
                <a:cs typeface="Calibri"/>
              </a:rPr>
              <a:t>couple </a:t>
            </a:r>
            <a:r>
              <a:rPr sz="2400" spc="-5" dirty="0">
                <a:latin typeface="Calibri"/>
                <a:cs typeface="Calibri"/>
              </a:rPr>
              <a:t>of minutes, </a:t>
            </a:r>
            <a:r>
              <a:rPr sz="2400" dirty="0">
                <a:latin typeface="Calibri"/>
                <a:cs typeface="Calibri"/>
              </a:rPr>
              <a:t>with the </a:t>
            </a:r>
            <a:r>
              <a:rPr sz="2400" spc="-10" dirty="0">
                <a:latin typeface="Calibri"/>
                <a:cs typeface="Calibri"/>
              </a:rPr>
              <a:t>wire </a:t>
            </a:r>
            <a:r>
              <a:rPr sz="2400" dirty="0">
                <a:latin typeface="Calibri"/>
                <a:cs typeface="Calibri"/>
              </a:rPr>
              <a:t>in </a:t>
            </a:r>
            <a:r>
              <a:rPr sz="2400" spc="-5" dirty="0">
                <a:latin typeface="Calibri"/>
                <a:cs typeface="Calibri"/>
              </a:rPr>
              <a:t>place, </a:t>
            </a:r>
            <a:r>
              <a:rPr sz="2400" dirty="0">
                <a:latin typeface="Calibri"/>
                <a:cs typeface="Calibri"/>
              </a:rPr>
              <a:t>a  </a:t>
            </a:r>
            <a:r>
              <a:rPr sz="2400" spc="-5" dirty="0">
                <a:latin typeface="Calibri"/>
                <a:cs typeface="Calibri"/>
              </a:rPr>
              <a:t>small balloon </a:t>
            </a:r>
            <a:r>
              <a:rPr sz="2400" spc="-15" dirty="0">
                <a:latin typeface="Calibri"/>
                <a:cs typeface="Calibri"/>
              </a:rPr>
              <a:t>catheter </a:t>
            </a:r>
            <a:r>
              <a:rPr sz="2400" spc="-10" dirty="0">
                <a:latin typeface="Calibri"/>
                <a:cs typeface="Calibri"/>
              </a:rPr>
              <a:t>can </a:t>
            </a:r>
            <a:r>
              <a:rPr sz="2400" spc="-5" dirty="0">
                <a:latin typeface="Calibri"/>
                <a:cs typeface="Calibri"/>
              </a:rPr>
              <a:t>be passed back </a:t>
            </a:r>
            <a:r>
              <a:rPr sz="2400" spc="-10" dirty="0">
                <a:latin typeface="Calibri"/>
                <a:cs typeface="Calibri"/>
              </a:rPr>
              <a:t>across </a:t>
            </a:r>
            <a:r>
              <a:rPr sz="2400" dirty="0">
                <a:latin typeface="Calibri"/>
                <a:cs typeface="Calibri"/>
              </a:rPr>
              <a:t>the </a:t>
            </a:r>
            <a:r>
              <a:rPr sz="2400" spc="-10" dirty="0">
                <a:latin typeface="Calibri"/>
                <a:cs typeface="Calibri"/>
              </a:rPr>
              <a:t>puncture site  </a:t>
            </a:r>
            <a:r>
              <a:rPr sz="2400" dirty="0">
                <a:latin typeface="Calibri"/>
                <a:cs typeface="Calibri"/>
              </a:rPr>
              <a:t>and </a:t>
            </a:r>
            <a:r>
              <a:rPr sz="2400" spc="-10" dirty="0">
                <a:latin typeface="Calibri"/>
                <a:cs typeface="Calibri"/>
              </a:rPr>
              <a:t>inflated </a:t>
            </a:r>
            <a:r>
              <a:rPr sz="2400" spc="-15" dirty="0">
                <a:latin typeface="Calibri"/>
                <a:cs typeface="Calibri"/>
              </a:rPr>
              <a:t>to stabilize </a:t>
            </a:r>
            <a:r>
              <a:rPr sz="2400" dirty="0">
                <a:latin typeface="Calibri"/>
                <a:cs typeface="Calibri"/>
              </a:rPr>
              <a:t>the </a:t>
            </a:r>
            <a:r>
              <a:rPr sz="2400" spc="-10" dirty="0">
                <a:latin typeface="Calibri"/>
                <a:cs typeface="Calibri"/>
              </a:rPr>
              <a:t>patient </a:t>
            </a:r>
            <a:r>
              <a:rPr sz="2400" dirty="0">
                <a:latin typeface="Calibri"/>
                <a:cs typeface="Calibri"/>
              </a:rPr>
              <a:t>while </a:t>
            </a:r>
            <a:r>
              <a:rPr sz="2400" spc="-10" dirty="0">
                <a:latin typeface="Calibri"/>
                <a:cs typeface="Calibri"/>
              </a:rPr>
              <a:t>pericardial centesis </a:t>
            </a:r>
            <a:r>
              <a:rPr sz="2400" dirty="0">
                <a:latin typeface="Calibri"/>
                <a:cs typeface="Calibri"/>
              </a:rPr>
              <a:t>is  </a:t>
            </a:r>
            <a:r>
              <a:rPr sz="2400" spc="-10" dirty="0">
                <a:latin typeface="Calibri"/>
                <a:cs typeface="Calibri"/>
              </a:rPr>
              <a:t>performed </a:t>
            </a:r>
            <a:r>
              <a:rPr sz="2400" dirty="0">
                <a:latin typeface="Calibri"/>
                <a:cs typeface="Calibri"/>
              </a:rPr>
              <a:t>and </a:t>
            </a:r>
            <a:r>
              <a:rPr sz="2400" spc="-5" dirty="0">
                <a:latin typeface="Calibri"/>
                <a:cs typeface="Calibri"/>
              </a:rPr>
              <a:t>plans </a:t>
            </a:r>
            <a:r>
              <a:rPr sz="2400" spc="-20" dirty="0">
                <a:latin typeface="Calibri"/>
                <a:cs typeface="Calibri"/>
              </a:rPr>
              <a:t>for </a:t>
            </a:r>
            <a:r>
              <a:rPr sz="2400" spc="-5" dirty="0">
                <a:latin typeface="Calibri"/>
                <a:cs typeface="Calibri"/>
              </a:rPr>
              <a:t>further management </a:t>
            </a:r>
            <a:r>
              <a:rPr sz="2400" spc="-15" dirty="0">
                <a:latin typeface="Calibri"/>
                <a:cs typeface="Calibri"/>
              </a:rPr>
              <a:t>are</a:t>
            </a:r>
            <a:r>
              <a:rPr sz="2400" spc="-20" dirty="0">
                <a:latin typeface="Calibri"/>
                <a:cs typeface="Calibri"/>
              </a:rPr>
              <a:t> </a:t>
            </a:r>
            <a:r>
              <a:rPr sz="2400" spc="-5" dirty="0">
                <a:latin typeface="Calibri"/>
                <a:cs typeface="Calibri"/>
              </a:rPr>
              <a:t>made</a:t>
            </a:r>
            <a:endParaRPr sz="2400">
              <a:latin typeface="Calibri"/>
              <a:cs typeface="Calibri"/>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3398" y="801750"/>
            <a:ext cx="3536950" cy="635000"/>
          </a:xfrm>
          <a:prstGeom prst="rect">
            <a:avLst/>
          </a:prstGeom>
        </p:spPr>
        <p:txBody>
          <a:bodyPr vert="horz" wrap="square" lIns="0" tIns="12065" rIns="0" bIns="0" rtlCol="0">
            <a:spAutoFit/>
          </a:bodyPr>
          <a:lstStyle/>
          <a:p>
            <a:pPr marL="12700">
              <a:lnSpc>
                <a:spcPct val="100000"/>
              </a:lnSpc>
              <a:spcBef>
                <a:spcPts val="95"/>
              </a:spcBef>
            </a:pPr>
            <a:r>
              <a:rPr sz="4000" b="1" spc="-35" dirty="0">
                <a:latin typeface="Calibri"/>
                <a:cs typeface="Calibri"/>
              </a:rPr>
              <a:t>COMPLICATIONS</a:t>
            </a:r>
            <a:endParaRPr sz="4000">
              <a:latin typeface="Calibri"/>
              <a:cs typeface="Calibri"/>
            </a:endParaRPr>
          </a:p>
        </p:txBody>
      </p:sp>
      <p:sp>
        <p:nvSpPr>
          <p:cNvPr id="3" name="object 3"/>
          <p:cNvSpPr txBox="1"/>
          <p:nvPr/>
        </p:nvSpPr>
        <p:spPr>
          <a:xfrm>
            <a:off x="383540" y="1558493"/>
            <a:ext cx="8399145" cy="4172585"/>
          </a:xfrm>
          <a:prstGeom prst="rect">
            <a:avLst/>
          </a:prstGeom>
        </p:spPr>
        <p:txBody>
          <a:bodyPr vert="horz" wrap="square" lIns="0" tIns="67945" rIns="0" bIns="0" rtlCol="0">
            <a:spAutoFit/>
          </a:bodyPr>
          <a:lstStyle/>
          <a:p>
            <a:pPr marL="355600" marR="5080" indent="-342900">
              <a:lnSpc>
                <a:spcPts val="3460"/>
              </a:lnSpc>
              <a:spcBef>
                <a:spcPts val="535"/>
              </a:spcBef>
              <a:buFont typeface="Arial"/>
              <a:buChar char="•"/>
              <a:tabLst>
                <a:tab pos="447040" algn="l"/>
                <a:tab pos="447675" algn="l"/>
              </a:tabLst>
            </a:pPr>
            <a:r>
              <a:rPr dirty="0"/>
              <a:t>	</a:t>
            </a:r>
            <a:r>
              <a:rPr sz="3200" b="1" dirty="0">
                <a:latin typeface="Calibri"/>
                <a:cs typeface="Calibri"/>
              </a:rPr>
              <a:t>MR during PMV </a:t>
            </a:r>
            <a:r>
              <a:rPr sz="3200" b="1" spc="-10" dirty="0">
                <a:latin typeface="Calibri"/>
                <a:cs typeface="Calibri"/>
              </a:rPr>
              <a:t>can </a:t>
            </a:r>
            <a:r>
              <a:rPr sz="3200" b="1" dirty="0">
                <a:latin typeface="Calibri"/>
                <a:cs typeface="Calibri"/>
              </a:rPr>
              <a:t>occur </a:t>
            </a:r>
            <a:r>
              <a:rPr sz="3200" b="1" spc="-5" dirty="0">
                <a:latin typeface="Calibri"/>
                <a:cs typeface="Calibri"/>
              </a:rPr>
              <a:t>because </a:t>
            </a:r>
            <a:r>
              <a:rPr sz="3200" b="1" dirty="0">
                <a:latin typeface="Calibri"/>
                <a:cs typeface="Calibri"/>
              </a:rPr>
              <a:t>of</a:t>
            </a:r>
            <a:r>
              <a:rPr sz="3200" b="1" spc="-114" dirty="0">
                <a:latin typeface="Calibri"/>
                <a:cs typeface="Calibri"/>
              </a:rPr>
              <a:t> </a:t>
            </a:r>
            <a:r>
              <a:rPr sz="3200" b="1" spc="-5" dirty="0">
                <a:latin typeface="Calibri"/>
                <a:cs typeface="Calibri"/>
              </a:rPr>
              <a:t>following  </a:t>
            </a:r>
            <a:r>
              <a:rPr sz="3200" b="1" spc="-10" dirty="0">
                <a:latin typeface="Calibri"/>
                <a:cs typeface="Calibri"/>
              </a:rPr>
              <a:t>(from </a:t>
            </a:r>
            <a:r>
              <a:rPr sz="3200" b="1" dirty="0">
                <a:latin typeface="Calibri"/>
                <a:cs typeface="Calibri"/>
              </a:rPr>
              <a:t>2 </a:t>
            </a:r>
            <a:r>
              <a:rPr sz="3200" b="1" spc="-15" dirty="0">
                <a:latin typeface="Calibri"/>
                <a:cs typeface="Calibri"/>
              </a:rPr>
              <a:t>to</a:t>
            </a:r>
            <a:r>
              <a:rPr sz="3200" b="1" spc="15" dirty="0">
                <a:latin typeface="Calibri"/>
                <a:cs typeface="Calibri"/>
              </a:rPr>
              <a:t> </a:t>
            </a:r>
            <a:r>
              <a:rPr sz="3200" b="1" dirty="0">
                <a:latin typeface="Calibri"/>
                <a:cs typeface="Calibri"/>
              </a:rPr>
              <a:t>9%)</a:t>
            </a:r>
            <a:endParaRPr sz="3200">
              <a:latin typeface="Calibri"/>
              <a:cs typeface="Calibri"/>
            </a:endParaRPr>
          </a:p>
          <a:p>
            <a:pPr marL="381000" marR="1946910">
              <a:lnSpc>
                <a:spcPts val="4230"/>
              </a:lnSpc>
              <a:spcBef>
                <a:spcPts val="150"/>
              </a:spcBef>
            </a:pPr>
            <a:r>
              <a:rPr sz="3200" spc="-40" dirty="0">
                <a:latin typeface="Calibri"/>
                <a:cs typeface="Calibri"/>
              </a:rPr>
              <a:t>Tearing </a:t>
            </a:r>
            <a:r>
              <a:rPr sz="3200" spc="-5" dirty="0">
                <a:latin typeface="Calibri"/>
                <a:cs typeface="Calibri"/>
              </a:rPr>
              <a:t>or </a:t>
            </a:r>
            <a:r>
              <a:rPr sz="3200" spc="-15" dirty="0">
                <a:latin typeface="Calibri"/>
                <a:cs typeface="Calibri"/>
              </a:rPr>
              <a:t>stretching </a:t>
            </a:r>
            <a:r>
              <a:rPr sz="3200" dirty="0">
                <a:latin typeface="Calibri"/>
                <a:cs typeface="Calibri"/>
              </a:rPr>
              <a:t>of </a:t>
            </a:r>
            <a:r>
              <a:rPr sz="3200" spc="-10" dirty="0">
                <a:latin typeface="Calibri"/>
                <a:cs typeface="Calibri"/>
              </a:rPr>
              <a:t>commissures  </a:t>
            </a:r>
            <a:r>
              <a:rPr sz="3200" spc="-20" dirty="0">
                <a:latin typeface="Calibri"/>
                <a:cs typeface="Calibri"/>
              </a:rPr>
              <a:t>Failure </a:t>
            </a:r>
            <a:r>
              <a:rPr sz="3200" dirty="0">
                <a:latin typeface="Calibri"/>
                <a:cs typeface="Calibri"/>
              </a:rPr>
              <a:t>of </a:t>
            </a:r>
            <a:r>
              <a:rPr sz="3200" spc="-10" dirty="0">
                <a:latin typeface="Calibri"/>
                <a:cs typeface="Calibri"/>
              </a:rPr>
              <a:t>leaflet </a:t>
            </a:r>
            <a:r>
              <a:rPr sz="3200" spc="-15" dirty="0">
                <a:latin typeface="Calibri"/>
                <a:cs typeface="Calibri"/>
              </a:rPr>
              <a:t>co-aptation  </a:t>
            </a:r>
            <a:r>
              <a:rPr sz="3200" spc="-10" dirty="0">
                <a:latin typeface="Calibri"/>
                <a:cs typeface="Calibri"/>
              </a:rPr>
              <a:t>Rupture </a:t>
            </a:r>
            <a:r>
              <a:rPr sz="3200" dirty="0">
                <a:latin typeface="Calibri"/>
                <a:cs typeface="Calibri"/>
              </a:rPr>
              <a:t>of </a:t>
            </a:r>
            <a:r>
              <a:rPr sz="3200" spc="-15" dirty="0">
                <a:latin typeface="Calibri"/>
                <a:cs typeface="Calibri"/>
              </a:rPr>
              <a:t>mitral</a:t>
            </a:r>
            <a:r>
              <a:rPr sz="3200" spc="10" dirty="0">
                <a:latin typeface="Calibri"/>
                <a:cs typeface="Calibri"/>
              </a:rPr>
              <a:t> </a:t>
            </a:r>
            <a:r>
              <a:rPr sz="3200" spc="-10" dirty="0">
                <a:latin typeface="Calibri"/>
                <a:cs typeface="Calibri"/>
              </a:rPr>
              <a:t>leaflet</a:t>
            </a:r>
            <a:endParaRPr sz="3200">
              <a:latin typeface="Calibri"/>
              <a:cs typeface="Calibri"/>
            </a:endParaRPr>
          </a:p>
          <a:p>
            <a:pPr marL="473075">
              <a:lnSpc>
                <a:spcPct val="100000"/>
              </a:lnSpc>
              <a:spcBef>
                <a:spcPts val="165"/>
              </a:spcBef>
            </a:pPr>
            <a:r>
              <a:rPr sz="3200" spc="-10" dirty="0">
                <a:latin typeface="Calibri"/>
                <a:cs typeface="Calibri"/>
              </a:rPr>
              <a:t>Rupture </a:t>
            </a:r>
            <a:r>
              <a:rPr sz="3200" dirty="0">
                <a:latin typeface="Calibri"/>
                <a:cs typeface="Calibri"/>
              </a:rPr>
              <a:t>of</a:t>
            </a:r>
            <a:r>
              <a:rPr sz="3200" spc="-5" dirty="0">
                <a:latin typeface="Calibri"/>
                <a:cs typeface="Calibri"/>
              </a:rPr>
              <a:t> </a:t>
            </a:r>
            <a:r>
              <a:rPr sz="3200" spc="-10" dirty="0">
                <a:latin typeface="Calibri"/>
                <a:cs typeface="Calibri"/>
              </a:rPr>
              <a:t>chordae</a:t>
            </a:r>
            <a:endParaRPr sz="3200">
              <a:latin typeface="Calibri"/>
              <a:cs typeface="Calibri"/>
            </a:endParaRPr>
          </a:p>
          <a:p>
            <a:pPr marL="473075">
              <a:lnSpc>
                <a:spcPct val="100000"/>
              </a:lnSpc>
              <a:spcBef>
                <a:spcPts val="390"/>
              </a:spcBef>
            </a:pPr>
            <a:r>
              <a:rPr sz="3200" spc="-10" dirty="0">
                <a:latin typeface="Calibri"/>
                <a:cs typeface="Calibri"/>
              </a:rPr>
              <a:t>Damage </a:t>
            </a:r>
            <a:r>
              <a:rPr sz="3200" spc="-20" dirty="0">
                <a:latin typeface="Calibri"/>
                <a:cs typeface="Calibri"/>
              </a:rPr>
              <a:t>to </a:t>
            </a:r>
            <a:r>
              <a:rPr sz="3200" spc="-5" dirty="0">
                <a:latin typeface="Calibri"/>
                <a:cs typeface="Calibri"/>
              </a:rPr>
              <a:t>papillary </a:t>
            </a:r>
            <a:r>
              <a:rPr sz="3200" dirty="0">
                <a:latin typeface="Calibri"/>
                <a:cs typeface="Calibri"/>
              </a:rPr>
              <a:t>muscles</a:t>
            </a:r>
            <a:r>
              <a:rPr sz="3200" spc="70" dirty="0">
                <a:latin typeface="Calibri"/>
                <a:cs typeface="Calibri"/>
              </a:rPr>
              <a:t> </a:t>
            </a:r>
            <a:r>
              <a:rPr sz="3200" dirty="0">
                <a:latin typeface="Calibri"/>
                <a:cs typeface="Calibri"/>
              </a:rPr>
              <a:t>.</a:t>
            </a:r>
            <a:endParaRPr sz="3200">
              <a:latin typeface="Calibri"/>
              <a:cs typeface="Calibri"/>
            </a:endParaRPr>
          </a:p>
          <a:p>
            <a:pPr marL="12700">
              <a:lnSpc>
                <a:spcPct val="100000"/>
              </a:lnSpc>
              <a:spcBef>
                <a:spcPts val="384"/>
              </a:spcBef>
              <a:tabLst>
                <a:tab pos="4106545" algn="l"/>
              </a:tabLst>
            </a:pPr>
            <a:r>
              <a:rPr sz="3200" b="1" dirty="0">
                <a:latin typeface="Calibri"/>
                <a:cs typeface="Calibri"/>
              </a:rPr>
              <a:t>Same </a:t>
            </a:r>
            <a:r>
              <a:rPr sz="3200" b="1" spc="-20" dirty="0">
                <a:latin typeface="Calibri"/>
                <a:cs typeface="Calibri"/>
              </a:rPr>
              <a:t>day</a:t>
            </a:r>
            <a:r>
              <a:rPr sz="3200" b="1" spc="-10" dirty="0">
                <a:latin typeface="Calibri"/>
                <a:cs typeface="Calibri"/>
              </a:rPr>
              <a:t> surgical</a:t>
            </a:r>
            <a:r>
              <a:rPr sz="3200" b="1" spc="5" dirty="0">
                <a:latin typeface="Calibri"/>
                <a:cs typeface="Calibri"/>
              </a:rPr>
              <a:t> </a:t>
            </a:r>
            <a:r>
              <a:rPr sz="3200" b="1" spc="-5" dirty="0">
                <a:latin typeface="Calibri"/>
                <a:cs typeface="Calibri"/>
              </a:rPr>
              <a:t>MVR	2-3%</a:t>
            </a:r>
            <a:endParaRPr sz="3200">
              <a:latin typeface="Calibri"/>
              <a:cs typeface="Calibri"/>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8182609" cy="4319270"/>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spc="-5" dirty="0">
                <a:latin typeface="Calibri"/>
                <a:cs typeface="Calibri"/>
              </a:rPr>
              <a:t>Skilled hands </a:t>
            </a:r>
            <a:r>
              <a:rPr sz="3200" dirty="0">
                <a:latin typeface="Calibri"/>
                <a:cs typeface="Calibri"/>
              </a:rPr>
              <a:t>--the </a:t>
            </a:r>
            <a:r>
              <a:rPr sz="3200" spc="-20" dirty="0">
                <a:latin typeface="Calibri"/>
                <a:cs typeface="Calibri"/>
              </a:rPr>
              <a:t>failure </a:t>
            </a:r>
            <a:r>
              <a:rPr sz="3200" spc="-30" dirty="0">
                <a:latin typeface="Calibri"/>
                <a:cs typeface="Calibri"/>
              </a:rPr>
              <a:t>rate </a:t>
            </a:r>
            <a:r>
              <a:rPr sz="3200" dirty="0">
                <a:latin typeface="Calibri"/>
                <a:cs typeface="Calibri"/>
              </a:rPr>
              <a:t>of the </a:t>
            </a:r>
            <a:r>
              <a:rPr sz="3200" spc="-15" dirty="0">
                <a:latin typeface="Calibri"/>
                <a:cs typeface="Calibri"/>
              </a:rPr>
              <a:t>procedure  </a:t>
            </a:r>
            <a:r>
              <a:rPr sz="3200" spc="-5" dirty="0">
                <a:latin typeface="Calibri"/>
                <a:cs typeface="Calibri"/>
              </a:rPr>
              <a:t>should be</a:t>
            </a:r>
            <a:r>
              <a:rPr sz="3200" spc="15" dirty="0">
                <a:latin typeface="Calibri"/>
                <a:cs typeface="Calibri"/>
              </a:rPr>
              <a:t> </a:t>
            </a:r>
            <a:r>
              <a:rPr sz="3200" spc="-5" dirty="0">
                <a:latin typeface="Calibri"/>
                <a:cs typeface="Calibri"/>
              </a:rPr>
              <a:t>&lt;5%.</a:t>
            </a:r>
            <a:endParaRPr sz="3200">
              <a:latin typeface="Calibri"/>
              <a:cs typeface="Calibri"/>
            </a:endParaRPr>
          </a:p>
          <a:p>
            <a:pPr marL="355600" marR="494665" indent="-343535">
              <a:lnSpc>
                <a:spcPct val="100000"/>
              </a:lnSpc>
              <a:spcBef>
                <a:spcPts val="770"/>
              </a:spcBef>
              <a:buFont typeface="Arial"/>
              <a:buChar char="•"/>
              <a:tabLst>
                <a:tab pos="447040" algn="l"/>
                <a:tab pos="447675" algn="l"/>
              </a:tabLst>
            </a:pPr>
            <a:r>
              <a:rPr dirty="0"/>
              <a:t>	</a:t>
            </a:r>
            <a:r>
              <a:rPr sz="3200" spc="-20" dirty="0">
                <a:latin typeface="Calibri"/>
                <a:cs typeface="Calibri"/>
              </a:rPr>
              <a:t>Failure </a:t>
            </a:r>
            <a:r>
              <a:rPr sz="3200" spc="-5" dirty="0">
                <a:latin typeface="Calibri"/>
                <a:cs typeface="Calibri"/>
              </a:rPr>
              <a:t>usually </a:t>
            </a:r>
            <a:r>
              <a:rPr sz="3200" spc="-10" dirty="0">
                <a:latin typeface="Calibri"/>
                <a:cs typeface="Calibri"/>
              </a:rPr>
              <a:t>results at </a:t>
            </a:r>
            <a:r>
              <a:rPr sz="3200" spc="-15" dirty="0">
                <a:latin typeface="Calibri"/>
                <a:cs typeface="Calibri"/>
              </a:rPr>
              <a:t>septal </a:t>
            </a:r>
            <a:r>
              <a:rPr sz="3200" spc="-10" dirty="0">
                <a:latin typeface="Calibri"/>
                <a:cs typeface="Calibri"/>
              </a:rPr>
              <a:t>puncture,  </a:t>
            </a:r>
            <a:r>
              <a:rPr sz="3200" spc="-5" dirty="0">
                <a:latin typeface="Calibri"/>
                <a:cs typeface="Calibri"/>
              </a:rPr>
              <a:t>positioning </a:t>
            </a:r>
            <a:r>
              <a:rPr sz="3200" dirty="0">
                <a:latin typeface="Calibri"/>
                <a:cs typeface="Calibri"/>
              </a:rPr>
              <a:t>the </a:t>
            </a:r>
            <a:r>
              <a:rPr sz="3200" spc="-5" dirty="0">
                <a:latin typeface="Calibri"/>
                <a:cs typeface="Calibri"/>
              </a:rPr>
              <a:t>balloon </a:t>
            </a:r>
            <a:r>
              <a:rPr sz="3200" spc="-15" dirty="0">
                <a:latin typeface="Calibri"/>
                <a:cs typeface="Calibri"/>
              </a:rPr>
              <a:t>catheter </a:t>
            </a:r>
            <a:r>
              <a:rPr sz="3200" spc="-5" dirty="0">
                <a:latin typeface="Calibri"/>
                <a:cs typeface="Calibri"/>
              </a:rPr>
              <a:t>successfully  </a:t>
            </a:r>
            <a:r>
              <a:rPr sz="3200" spc="-10" dirty="0">
                <a:latin typeface="Calibri"/>
                <a:cs typeface="Calibri"/>
              </a:rPr>
              <a:t>across </a:t>
            </a:r>
            <a:r>
              <a:rPr sz="3200" dirty="0">
                <a:latin typeface="Calibri"/>
                <a:cs typeface="Calibri"/>
              </a:rPr>
              <a:t>the</a:t>
            </a:r>
            <a:r>
              <a:rPr sz="3200" spc="-20" dirty="0">
                <a:latin typeface="Calibri"/>
                <a:cs typeface="Calibri"/>
              </a:rPr>
              <a:t> </a:t>
            </a:r>
            <a:r>
              <a:rPr sz="3200" dirty="0">
                <a:latin typeface="Calibri"/>
                <a:cs typeface="Calibri"/>
              </a:rPr>
              <a:t>MV</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5" dirty="0">
                <a:latin typeface="Calibri"/>
                <a:cs typeface="Calibri"/>
              </a:rPr>
              <a:t>Mortality</a:t>
            </a:r>
            <a:r>
              <a:rPr sz="3200" spc="10" dirty="0">
                <a:latin typeface="Calibri"/>
                <a:cs typeface="Calibri"/>
              </a:rPr>
              <a:t> </a:t>
            </a:r>
            <a:r>
              <a:rPr sz="3200" dirty="0">
                <a:latin typeface="Calibri"/>
                <a:cs typeface="Calibri"/>
              </a:rPr>
              <a:t>0-3%</a:t>
            </a:r>
            <a:endParaRPr sz="3200">
              <a:latin typeface="Calibri"/>
              <a:cs typeface="Calibri"/>
            </a:endParaRPr>
          </a:p>
          <a:p>
            <a:pPr marL="355600" indent="-343535">
              <a:lnSpc>
                <a:spcPct val="100000"/>
              </a:lnSpc>
              <a:spcBef>
                <a:spcPts val="770"/>
              </a:spcBef>
              <a:buFont typeface="Arial"/>
              <a:buChar char="•"/>
              <a:tabLst>
                <a:tab pos="355600" algn="l"/>
                <a:tab pos="356235" algn="l"/>
                <a:tab pos="3533140" algn="l"/>
              </a:tabLst>
            </a:pPr>
            <a:r>
              <a:rPr sz="3200" spc="-10" dirty="0">
                <a:latin typeface="Calibri"/>
                <a:cs typeface="Calibri"/>
              </a:rPr>
              <a:t>Hemopericardium	</a:t>
            </a:r>
            <a:r>
              <a:rPr sz="3200" spc="-5" dirty="0">
                <a:latin typeface="Calibri"/>
                <a:cs typeface="Calibri"/>
              </a:rPr>
              <a:t>0.5-10%</a:t>
            </a:r>
            <a:endParaRPr sz="3200">
              <a:latin typeface="Calibri"/>
              <a:cs typeface="Calibri"/>
            </a:endParaRPr>
          </a:p>
          <a:p>
            <a:pPr marL="355600" indent="-343535">
              <a:lnSpc>
                <a:spcPct val="100000"/>
              </a:lnSpc>
              <a:spcBef>
                <a:spcPts val="770"/>
              </a:spcBef>
              <a:buFont typeface="Arial"/>
              <a:buChar char="•"/>
              <a:tabLst>
                <a:tab pos="355600" algn="l"/>
                <a:tab pos="356235" algn="l"/>
                <a:tab pos="4220845" algn="l"/>
              </a:tabLst>
            </a:pPr>
            <a:r>
              <a:rPr sz="3200" spc="-20" dirty="0">
                <a:latin typeface="Calibri"/>
                <a:cs typeface="Calibri"/>
              </a:rPr>
              <a:t>Systemic</a:t>
            </a:r>
            <a:r>
              <a:rPr sz="3200" spc="30" dirty="0">
                <a:latin typeface="Calibri"/>
                <a:cs typeface="Calibri"/>
              </a:rPr>
              <a:t> </a:t>
            </a:r>
            <a:r>
              <a:rPr sz="3200" spc="-10" dirty="0">
                <a:latin typeface="Calibri"/>
                <a:cs typeface="Calibri"/>
              </a:rPr>
              <a:t>embolization	</a:t>
            </a:r>
            <a:r>
              <a:rPr sz="3200" dirty="0">
                <a:latin typeface="Calibri"/>
                <a:cs typeface="Calibri"/>
              </a:rPr>
              <a:t>0.5 </a:t>
            </a:r>
            <a:r>
              <a:rPr sz="3200" spc="-25" dirty="0">
                <a:latin typeface="Calibri"/>
                <a:cs typeface="Calibri"/>
              </a:rPr>
              <a:t>to</a:t>
            </a:r>
            <a:r>
              <a:rPr sz="3200" dirty="0">
                <a:latin typeface="Calibri"/>
                <a:cs typeface="Calibri"/>
              </a:rPr>
              <a:t> 5%</a:t>
            </a:r>
            <a:endParaRPr sz="3200">
              <a:latin typeface="Calibri"/>
              <a:cs typeface="Calibri"/>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6048" y="631063"/>
            <a:ext cx="5310505"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PRECAUTIONS </a:t>
            </a:r>
            <a:r>
              <a:rPr sz="2400" b="1" spc="-35" dirty="0">
                <a:latin typeface="Calibri"/>
                <a:cs typeface="Calibri"/>
              </a:rPr>
              <a:t>TO </a:t>
            </a:r>
            <a:r>
              <a:rPr sz="2400" b="1" spc="-40" dirty="0">
                <a:latin typeface="Calibri"/>
                <a:cs typeface="Calibri"/>
              </a:rPr>
              <a:t>AVOID</a:t>
            </a:r>
            <a:r>
              <a:rPr sz="2400" b="1" spc="5" dirty="0">
                <a:latin typeface="Calibri"/>
                <a:cs typeface="Calibri"/>
              </a:rPr>
              <a:t> </a:t>
            </a:r>
            <a:r>
              <a:rPr sz="2400" b="1" spc="-25" dirty="0">
                <a:latin typeface="Calibri"/>
                <a:cs typeface="Calibri"/>
              </a:rPr>
              <a:t>COMPLICATIONS</a:t>
            </a:r>
            <a:endParaRPr sz="2400">
              <a:latin typeface="Calibri"/>
              <a:cs typeface="Calibri"/>
            </a:endParaRPr>
          </a:p>
        </p:txBody>
      </p:sp>
      <p:sp>
        <p:nvSpPr>
          <p:cNvPr id="3" name="object 3"/>
          <p:cNvSpPr txBox="1"/>
          <p:nvPr/>
        </p:nvSpPr>
        <p:spPr>
          <a:xfrm>
            <a:off x="535940" y="1433829"/>
            <a:ext cx="8026400" cy="4384675"/>
          </a:xfrm>
          <a:prstGeom prst="rect">
            <a:avLst/>
          </a:prstGeom>
        </p:spPr>
        <p:txBody>
          <a:bodyPr vert="horz" wrap="square" lIns="0" tIns="12065" rIns="0" bIns="0" rtlCol="0">
            <a:spAutoFit/>
          </a:bodyPr>
          <a:lstStyle/>
          <a:p>
            <a:pPr marL="355600" indent="-343535">
              <a:lnSpc>
                <a:spcPts val="2375"/>
              </a:lnSpc>
              <a:spcBef>
                <a:spcPts val="95"/>
              </a:spcBef>
              <a:buFont typeface="Arial"/>
              <a:buChar char="•"/>
              <a:tabLst>
                <a:tab pos="355600" algn="l"/>
                <a:tab pos="356235" algn="l"/>
              </a:tabLst>
            </a:pPr>
            <a:r>
              <a:rPr sz="2200" spc="-15" dirty="0">
                <a:latin typeface="Calibri"/>
                <a:cs typeface="Calibri"/>
              </a:rPr>
              <a:t>Careful </a:t>
            </a:r>
            <a:r>
              <a:rPr sz="2200" spc="-10" dirty="0">
                <a:latin typeface="Calibri"/>
                <a:cs typeface="Calibri"/>
              </a:rPr>
              <a:t>clinical evaluation </a:t>
            </a:r>
            <a:r>
              <a:rPr sz="2200" spc="-5" dirty="0">
                <a:latin typeface="Calibri"/>
                <a:cs typeface="Calibri"/>
              </a:rPr>
              <a:t>and echo </a:t>
            </a:r>
            <a:r>
              <a:rPr sz="2200" spc="-10" dirty="0">
                <a:latin typeface="Calibri"/>
                <a:cs typeface="Calibri"/>
              </a:rPr>
              <a:t>prior </a:t>
            </a:r>
            <a:r>
              <a:rPr sz="2200" spc="-20" dirty="0">
                <a:latin typeface="Calibri"/>
                <a:cs typeface="Calibri"/>
              </a:rPr>
              <a:t>to </a:t>
            </a:r>
            <a:r>
              <a:rPr sz="2200" spc="-5" dirty="0">
                <a:latin typeface="Calibri"/>
                <a:cs typeface="Calibri"/>
              </a:rPr>
              <a:t>PMV (e.g. </a:t>
            </a:r>
            <a:r>
              <a:rPr sz="2200" spc="-20" dirty="0">
                <a:latin typeface="Calibri"/>
                <a:cs typeface="Calibri"/>
              </a:rPr>
              <a:t>to </a:t>
            </a:r>
            <a:r>
              <a:rPr sz="2200" spc="-5" dirty="0">
                <a:latin typeface="Calibri"/>
                <a:cs typeface="Calibri"/>
              </a:rPr>
              <a:t>rule</a:t>
            </a:r>
            <a:r>
              <a:rPr sz="2200" spc="125" dirty="0">
                <a:latin typeface="Calibri"/>
                <a:cs typeface="Calibri"/>
              </a:rPr>
              <a:t> </a:t>
            </a:r>
            <a:r>
              <a:rPr sz="2200" spc="-10" dirty="0">
                <a:latin typeface="Calibri"/>
                <a:cs typeface="Calibri"/>
              </a:rPr>
              <a:t>out</a:t>
            </a:r>
            <a:endParaRPr sz="2200">
              <a:latin typeface="Calibri"/>
              <a:cs typeface="Calibri"/>
            </a:endParaRPr>
          </a:p>
          <a:p>
            <a:pPr marL="355600">
              <a:lnSpc>
                <a:spcPts val="2375"/>
              </a:lnSpc>
            </a:pPr>
            <a:r>
              <a:rPr sz="2200" spc="-10" dirty="0">
                <a:latin typeface="Calibri"/>
                <a:cs typeface="Calibri"/>
              </a:rPr>
              <a:t>acute </a:t>
            </a:r>
            <a:r>
              <a:rPr sz="2200" spc="-5" dirty="0">
                <a:latin typeface="Calibri"/>
                <a:cs typeface="Calibri"/>
              </a:rPr>
              <a:t>rheumatic </a:t>
            </a:r>
            <a:r>
              <a:rPr sz="2200" spc="-20" dirty="0">
                <a:latin typeface="Calibri"/>
                <a:cs typeface="Calibri"/>
              </a:rPr>
              <a:t>activity,</a:t>
            </a:r>
            <a:r>
              <a:rPr sz="2200" spc="15" dirty="0">
                <a:latin typeface="Calibri"/>
                <a:cs typeface="Calibri"/>
              </a:rPr>
              <a:t> </a:t>
            </a:r>
            <a:r>
              <a:rPr sz="2200" spc="-5" dirty="0">
                <a:latin typeface="Calibri"/>
                <a:cs typeface="Calibri"/>
              </a:rPr>
              <a:t>IE)</a:t>
            </a:r>
            <a:endParaRPr sz="2200">
              <a:latin typeface="Calibri"/>
              <a:cs typeface="Calibri"/>
            </a:endParaRPr>
          </a:p>
          <a:p>
            <a:pPr>
              <a:lnSpc>
                <a:spcPct val="100000"/>
              </a:lnSpc>
              <a:spcBef>
                <a:spcPts val="15"/>
              </a:spcBef>
            </a:pPr>
            <a:endParaRPr sz="2150">
              <a:latin typeface="Calibri"/>
              <a:cs typeface="Calibri"/>
            </a:endParaRPr>
          </a:p>
          <a:p>
            <a:pPr marL="355600" indent="-343535">
              <a:lnSpc>
                <a:spcPct val="100000"/>
              </a:lnSpc>
              <a:spcBef>
                <a:spcPts val="5"/>
              </a:spcBef>
              <a:buFont typeface="Arial"/>
              <a:buChar char="•"/>
              <a:tabLst>
                <a:tab pos="355600" algn="l"/>
                <a:tab pos="356235" algn="l"/>
              </a:tabLst>
            </a:pPr>
            <a:r>
              <a:rPr sz="2200" spc="-15" dirty="0">
                <a:latin typeface="Calibri"/>
                <a:cs typeface="Calibri"/>
              </a:rPr>
              <a:t>Appropriate </a:t>
            </a:r>
            <a:r>
              <a:rPr sz="2200" spc="-20" dirty="0">
                <a:latin typeface="Calibri"/>
                <a:cs typeface="Calibri"/>
              </a:rPr>
              <a:t>size </a:t>
            </a:r>
            <a:r>
              <a:rPr sz="2200" spc="-10" dirty="0">
                <a:latin typeface="Calibri"/>
                <a:cs typeface="Calibri"/>
              </a:rPr>
              <a:t>selection </a:t>
            </a:r>
            <a:r>
              <a:rPr sz="2200" spc="-5" dirty="0">
                <a:latin typeface="Calibri"/>
                <a:cs typeface="Calibri"/>
              </a:rPr>
              <a:t>and </a:t>
            </a:r>
            <a:r>
              <a:rPr sz="2200" spc="-15" dirty="0">
                <a:latin typeface="Calibri"/>
                <a:cs typeface="Calibri"/>
              </a:rPr>
              <a:t>preparation </a:t>
            </a:r>
            <a:r>
              <a:rPr sz="2200" spc="-5" dirty="0">
                <a:latin typeface="Calibri"/>
                <a:cs typeface="Calibri"/>
              </a:rPr>
              <a:t>of</a:t>
            </a:r>
            <a:r>
              <a:rPr sz="2200" spc="80" dirty="0">
                <a:latin typeface="Calibri"/>
                <a:cs typeface="Calibri"/>
              </a:rPr>
              <a:t> </a:t>
            </a:r>
            <a:r>
              <a:rPr sz="2200" spc="-5" dirty="0">
                <a:latin typeface="Calibri"/>
                <a:cs typeface="Calibri"/>
              </a:rPr>
              <a:t>balloon</a:t>
            </a:r>
            <a:endParaRPr sz="2200">
              <a:latin typeface="Calibri"/>
              <a:cs typeface="Calibri"/>
            </a:endParaRPr>
          </a:p>
          <a:p>
            <a:pPr>
              <a:lnSpc>
                <a:spcPct val="100000"/>
              </a:lnSpc>
              <a:spcBef>
                <a:spcPts val="50"/>
              </a:spcBef>
              <a:buFont typeface="Arial"/>
              <a:buChar char="•"/>
            </a:pPr>
            <a:endParaRPr sz="2550">
              <a:latin typeface="Calibri"/>
              <a:cs typeface="Calibri"/>
            </a:endParaRPr>
          </a:p>
          <a:p>
            <a:pPr marL="355600" marR="93345" indent="-343535">
              <a:lnSpc>
                <a:spcPct val="80000"/>
              </a:lnSpc>
              <a:spcBef>
                <a:spcPts val="5"/>
              </a:spcBef>
              <a:buFont typeface="Arial"/>
              <a:buChar char="•"/>
              <a:tabLst>
                <a:tab pos="355600" algn="l"/>
                <a:tab pos="356235" algn="l"/>
              </a:tabLst>
            </a:pPr>
            <a:r>
              <a:rPr sz="2200" spc="-5" dirty="0">
                <a:latin typeface="Calibri"/>
                <a:cs typeface="Calibri"/>
              </a:rPr>
              <a:t>Be </a:t>
            </a:r>
            <a:r>
              <a:rPr sz="2200" spc="-10" dirty="0">
                <a:latin typeface="Calibri"/>
                <a:cs typeface="Calibri"/>
              </a:rPr>
              <a:t>sure that </a:t>
            </a:r>
            <a:r>
              <a:rPr sz="2200" spc="-5" dirty="0">
                <a:latin typeface="Calibri"/>
                <a:cs typeface="Calibri"/>
              </a:rPr>
              <a:t>balloon </a:t>
            </a:r>
            <a:r>
              <a:rPr sz="2200" spc="-20" dirty="0">
                <a:latin typeface="Calibri"/>
                <a:cs typeface="Calibri"/>
              </a:rPr>
              <a:t>catheter </a:t>
            </a:r>
            <a:r>
              <a:rPr sz="2200" spc="-5" dirty="0">
                <a:latin typeface="Calibri"/>
                <a:cs typeface="Calibri"/>
              </a:rPr>
              <a:t>is </a:t>
            </a:r>
            <a:r>
              <a:rPr sz="2200" spc="-10" dirty="0">
                <a:latin typeface="Calibri"/>
                <a:cs typeface="Calibri"/>
              </a:rPr>
              <a:t>free </a:t>
            </a:r>
            <a:r>
              <a:rPr sz="2200" spc="-5" dirty="0">
                <a:latin typeface="Calibri"/>
                <a:cs typeface="Calibri"/>
              </a:rPr>
              <a:t>in </a:t>
            </a:r>
            <a:r>
              <a:rPr sz="2200" spc="-85" dirty="0">
                <a:latin typeface="Calibri"/>
                <a:cs typeface="Calibri"/>
              </a:rPr>
              <a:t>LV </a:t>
            </a:r>
            <a:r>
              <a:rPr sz="2200" spc="-15" dirty="0">
                <a:latin typeface="Calibri"/>
                <a:cs typeface="Calibri"/>
              </a:rPr>
              <a:t>cavity </a:t>
            </a:r>
            <a:r>
              <a:rPr sz="2200" spc="-10" dirty="0">
                <a:latin typeface="Calibri"/>
                <a:cs typeface="Calibri"/>
              </a:rPr>
              <a:t>after </a:t>
            </a:r>
            <a:r>
              <a:rPr sz="2200" spc="-5" dirty="0">
                <a:latin typeface="Calibri"/>
                <a:cs typeface="Calibri"/>
              </a:rPr>
              <a:t>MV has </a:t>
            </a:r>
            <a:r>
              <a:rPr sz="2200" spc="-10" dirty="0">
                <a:latin typeface="Calibri"/>
                <a:cs typeface="Calibri"/>
              </a:rPr>
              <a:t>been  </a:t>
            </a:r>
            <a:r>
              <a:rPr sz="2200" spc="-5" dirty="0">
                <a:latin typeface="Calibri"/>
                <a:cs typeface="Calibri"/>
              </a:rPr>
              <a:t>closed. If balloon is </a:t>
            </a:r>
            <a:r>
              <a:rPr sz="2200" spc="-10" dirty="0">
                <a:latin typeface="Calibri"/>
                <a:cs typeface="Calibri"/>
              </a:rPr>
              <a:t>having angulated </a:t>
            </a:r>
            <a:r>
              <a:rPr sz="2200" spc="-20" dirty="0">
                <a:latin typeface="Calibri"/>
                <a:cs typeface="Calibri"/>
              </a:rPr>
              <a:t>course </a:t>
            </a:r>
            <a:r>
              <a:rPr sz="2200" spc="-10" dirty="0">
                <a:latin typeface="Calibri"/>
                <a:cs typeface="Calibri"/>
              </a:rPr>
              <a:t>during </a:t>
            </a:r>
            <a:r>
              <a:rPr sz="2200" spc="-5" dirty="0">
                <a:latin typeface="Calibri"/>
                <a:cs typeface="Calibri"/>
              </a:rPr>
              <a:t>its </a:t>
            </a:r>
            <a:r>
              <a:rPr sz="2200" spc="-80" dirty="0">
                <a:latin typeface="Calibri"/>
                <a:cs typeface="Calibri"/>
              </a:rPr>
              <a:t>LV </a:t>
            </a:r>
            <a:r>
              <a:rPr sz="2200" spc="-10" dirty="0">
                <a:latin typeface="Calibri"/>
                <a:cs typeface="Calibri"/>
              </a:rPr>
              <a:t>entry </a:t>
            </a:r>
            <a:r>
              <a:rPr sz="2200" spc="-5" dirty="0">
                <a:latin typeface="Calibri"/>
                <a:cs typeface="Calibri"/>
              </a:rPr>
              <a:t>and  appearing as </a:t>
            </a:r>
            <a:r>
              <a:rPr sz="2200" spc="-10" dirty="0">
                <a:latin typeface="Calibri"/>
                <a:cs typeface="Calibri"/>
              </a:rPr>
              <a:t>entangled </a:t>
            </a:r>
            <a:r>
              <a:rPr sz="2200" spc="-5" dirty="0">
                <a:latin typeface="Calibri"/>
                <a:cs typeface="Calibri"/>
              </a:rPr>
              <a:t>within </a:t>
            </a:r>
            <a:r>
              <a:rPr sz="2200" spc="-10" dirty="0">
                <a:latin typeface="Calibri"/>
                <a:cs typeface="Calibri"/>
              </a:rPr>
              <a:t>chordae tendineae, </a:t>
            </a:r>
            <a:r>
              <a:rPr sz="2200" spc="-5" dirty="0">
                <a:latin typeface="Calibri"/>
                <a:cs typeface="Calibri"/>
              </a:rPr>
              <a:t>balloon is  </a:t>
            </a:r>
            <a:r>
              <a:rPr sz="2200" spc="-10" dirty="0">
                <a:latin typeface="Calibri"/>
                <a:cs typeface="Calibri"/>
              </a:rPr>
              <a:t>withdrawn </a:t>
            </a:r>
            <a:r>
              <a:rPr sz="2200" spc="-5" dirty="0">
                <a:latin typeface="Calibri"/>
                <a:cs typeface="Calibri"/>
              </a:rPr>
              <a:t>and </a:t>
            </a:r>
            <a:r>
              <a:rPr sz="2200" spc="-10" dirty="0">
                <a:latin typeface="Calibri"/>
                <a:cs typeface="Calibri"/>
              </a:rPr>
              <a:t>then </a:t>
            </a:r>
            <a:r>
              <a:rPr sz="2200" spc="-5" dirty="0">
                <a:latin typeface="Calibri"/>
                <a:cs typeface="Calibri"/>
              </a:rPr>
              <a:t>the balloon is passed </a:t>
            </a:r>
            <a:r>
              <a:rPr sz="2200" spc="-10" dirty="0">
                <a:latin typeface="Calibri"/>
                <a:cs typeface="Calibri"/>
              </a:rPr>
              <a:t>again.</a:t>
            </a:r>
            <a:endParaRPr sz="2200">
              <a:latin typeface="Calibri"/>
              <a:cs typeface="Calibri"/>
            </a:endParaRPr>
          </a:p>
          <a:p>
            <a:pPr>
              <a:lnSpc>
                <a:spcPct val="100000"/>
              </a:lnSpc>
              <a:spcBef>
                <a:spcPts val="15"/>
              </a:spcBef>
              <a:buFont typeface="Arial"/>
              <a:buChar char="•"/>
            </a:pPr>
            <a:endParaRPr sz="2150">
              <a:latin typeface="Calibri"/>
              <a:cs typeface="Calibri"/>
            </a:endParaRPr>
          </a:p>
          <a:p>
            <a:pPr marL="355600" indent="-343535">
              <a:lnSpc>
                <a:spcPct val="100000"/>
              </a:lnSpc>
              <a:buFont typeface="Arial"/>
              <a:buChar char="•"/>
              <a:tabLst>
                <a:tab pos="355600" algn="l"/>
                <a:tab pos="356235" algn="l"/>
              </a:tabLst>
            </a:pPr>
            <a:r>
              <a:rPr sz="2200" spc="-15" dirty="0">
                <a:latin typeface="Calibri"/>
                <a:cs typeface="Calibri"/>
              </a:rPr>
              <a:t>Recognizing </a:t>
            </a:r>
            <a:r>
              <a:rPr sz="2200" spc="-5" dirty="0">
                <a:latin typeface="Calibri"/>
                <a:cs typeface="Calibri"/>
              </a:rPr>
              <a:t>“Impasse” sign </a:t>
            </a:r>
            <a:r>
              <a:rPr sz="2200" spc="-15" dirty="0">
                <a:latin typeface="Calibri"/>
                <a:cs typeface="Calibri"/>
              </a:rPr>
              <a:t>indicative </a:t>
            </a:r>
            <a:r>
              <a:rPr sz="2200" spc="-5" dirty="0">
                <a:latin typeface="Calibri"/>
                <a:cs typeface="Calibri"/>
              </a:rPr>
              <a:t>of </a:t>
            </a:r>
            <a:r>
              <a:rPr sz="2200" spc="-15" dirty="0">
                <a:latin typeface="Calibri"/>
                <a:cs typeface="Calibri"/>
              </a:rPr>
              <a:t>severe </a:t>
            </a:r>
            <a:r>
              <a:rPr sz="2200" spc="-10" dirty="0">
                <a:latin typeface="Calibri"/>
                <a:cs typeface="Calibri"/>
              </a:rPr>
              <a:t>subvalvular</a:t>
            </a:r>
            <a:r>
              <a:rPr sz="2200" spc="165" dirty="0">
                <a:latin typeface="Calibri"/>
                <a:cs typeface="Calibri"/>
              </a:rPr>
              <a:t> </a:t>
            </a:r>
            <a:r>
              <a:rPr sz="2200" spc="-5" dirty="0">
                <a:latin typeface="Calibri"/>
                <a:cs typeface="Calibri"/>
              </a:rPr>
              <a:t>disease</a:t>
            </a:r>
            <a:endParaRPr sz="2200">
              <a:latin typeface="Calibri"/>
              <a:cs typeface="Calibri"/>
            </a:endParaRPr>
          </a:p>
          <a:p>
            <a:pPr>
              <a:lnSpc>
                <a:spcPct val="100000"/>
              </a:lnSpc>
              <a:spcBef>
                <a:spcPts val="55"/>
              </a:spcBef>
              <a:buFont typeface="Arial"/>
              <a:buChar char="•"/>
            </a:pPr>
            <a:endParaRPr sz="2550">
              <a:latin typeface="Calibri"/>
              <a:cs typeface="Calibri"/>
            </a:endParaRPr>
          </a:p>
          <a:p>
            <a:pPr marL="355600" marR="353060" indent="-343535">
              <a:lnSpc>
                <a:spcPct val="80000"/>
              </a:lnSpc>
              <a:buFont typeface="Arial"/>
              <a:buChar char="•"/>
              <a:tabLst>
                <a:tab pos="419734" algn="l"/>
                <a:tab pos="420370" algn="l"/>
              </a:tabLst>
            </a:pPr>
            <a:r>
              <a:rPr dirty="0"/>
              <a:t>	</a:t>
            </a:r>
            <a:r>
              <a:rPr sz="2200" spc="-15" dirty="0">
                <a:latin typeface="Calibri"/>
                <a:cs typeface="Calibri"/>
              </a:rPr>
              <a:t>Careful </a:t>
            </a:r>
            <a:r>
              <a:rPr sz="2200" spc="-5" dirty="0">
                <a:latin typeface="Calibri"/>
                <a:cs typeface="Calibri"/>
              </a:rPr>
              <a:t>positioning of balloon which </a:t>
            </a:r>
            <a:r>
              <a:rPr sz="2200" spc="-10" dirty="0">
                <a:latin typeface="Calibri"/>
                <a:cs typeface="Calibri"/>
              </a:rPr>
              <a:t>must move freely </a:t>
            </a:r>
            <a:r>
              <a:rPr sz="2200" spc="-5" dirty="0">
                <a:latin typeface="Calibri"/>
                <a:cs typeface="Calibri"/>
              </a:rPr>
              <a:t>along the  long </a:t>
            </a:r>
            <a:r>
              <a:rPr sz="2200" spc="-15" dirty="0">
                <a:latin typeface="Calibri"/>
                <a:cs typeface="Calibri"/>
              </a:rPr>
              <a:t>axis </a:t>
            </a:r>
            <a:r>
              <a:rPr sz="2200" spc="-5" dirty="0">
                <a:latin typeface="Calibri"/>
                <a:cs typeface="Calibri"/>
              </a:rPr>
              <a:t>of </a:t>
            </a:r>
            <a:r>
              <a:rPr sz="2200" spc="-10" dirty="0">
                <a:latin typeface="Calibri"/>
                <a:cs typeface="Calibri"/>
              </a:rPr>
              <a:t>the </a:t>
            </a:r>
            <a:r>
              <a:rPr sz="2200" spc="-80" dirty="0">
                <a:latin typeface="Calibri"/>
                <a:cs typeface="Calibri"/>
              </a:rPr>
              <a:t>LV </a:t>
            </a:r>
            <a:r>
              <a:rPr sz="2200" spc="-15" dirty="0">
                <a:latin typeface="Calibri"/>
                <a:cs typeface="Calibri"/>
              </a:rPr>
              <a:t>cavity </a:t>
            </a:r>
            <a:r>
              <a:rPr sz="2200" spc="-10" dirty="0">
                <a:latin typeface="Calibri"/>
                <a:cs typeface="Calibri"/>
              </a:rPr>
              <a:t>prior </a:t>
            </a:r>
            <a:r>
              <a:rPr sz="2200" spc="-20" dirty="0">
                <a:latin typeface="Calibri"/>
                <a:cs typeface="Calibri"/>
              </a:rPr>
              <a:t>to</a:t>
            </a:r>
            <a:r>
              <a:rPr sz="2200" spc="160" dirty="0">
                <a:latin typeface="Calibri"/>
                <a:cs typeface="Calibri"/>
              </a:rPr>
              <a:t> </a:t>
            </a:r>
            <a:r>
              <a:rPr sz="2200" spc="-10" dirty="0">
                <a:latin typeface="Calibri"/>
                <a:cs typeface="Calibri"/>
              </a:rPr>
              <a:t>inflation</a:t>
            </a:r>
            <a:endParaRPr sz="2200">
              <a:latin typeface="Calibri"/>
              <a:cs typeface="Calibri"/>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8006715" cy="1978025"/>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spc="-15" dirty="0">
                <a:latin typeface="Calibri"/>
                <a:cs typeface="Calibri"/>
              </a:rPr>
              <a:t>Procedure related </a:t>
            </a:r>
            <a:r>
              <a:rPr sz="3200" spc="-10" dirty="0">
                <a:latin typeface="Calibri"/>
                <a:cs typeface="Calibri"/>
              </a:rPr>
              <a:t>thromboembolism </a:t>
            </a:r>
            <a:r>
              <a:rPr sz="3200" spc="-5" dirty="0">
                <a:latin typeface="Calibri"/>
                <a:cs typeface="Calibri"/>
              </a:rPr>
              <a:t>(a  missed </a:t>
            </a:r>
            <a:r>
              <a:rPr sz="3200" spc="-15" dirty="0">
                <a:latin typeface="Calibri"/>
                <a:cs typeface="Calibri"/>
              </a:rPr>
              <a:t>intracardiac </a:t>
            </a:r>
            <a:r>
              <a:rPr sz="3200" spc="-10" dirty="0">
                <a:latin typeface="Calibri"/>
                <a:cs typeface="Calibri"/>
              </a:rPr>
              <a:t>thrombus </a:t>
            </a:r>
            <a:r>
              <a:rPr sz="3200" spc="-5" dirty="0">
                <a:latin typeface="Calibri"/>
                <a:cs typeface="Calibri"/>
              </a:rPr>
              <a:t>or </a:t>
            </a:r>
            <a:r>
              <a:rPr sz="3200" spc="-10" dirty="0">
                <a:latin typeface="Calibri"/>
                <a:cs typeface="Calibri"/>
              </a:rPr>
              <a:t>vegetation </a:t>
            </a:r>
            <a:r>
              <a:rPr sz="3200" spc="-5" dirty="0">
                <a:latin typeface="Calibri"/>
                <a:cs typeface="Calibri"/>
              </a:rPr>
              <a:t>or  </a:t>
            </a:r>
            <a:r>
              <a:rPr sz="3200" spc="-20" dirty="0">
                <a:latin typeface="Calibri"/>
                <a:cs typeface="Calibri"/>
              </a:rPr>
              <a:t>valve </a:t>
            </a:r>
            <a:r>
              <a:rPr sz="3200" spc="-10" dirty="0">
                <a:latin typeface="Calibri"/>
                <a:cs typeface="Calibri"/>
              </a:rPr>
              <a:t>tissue </a:t>
            </a:r>
            <a:r>
              <a:rPr sz="3200" spc="-5" dirty="0">
                <a:latin typeface="Calibri"/>
                <a:cs typeface="Calibri"/>
              </a:rPr>
              <a:t>or </a:t>
            </a:r>
            <a:r>
              <a:rPr sz="3200" dirty="0">
                <a:latin typeface="Calibri"/>
                <a:cs typeface="Calibri"/>
              </a:rPr>
              <a:t>a </a:t>
            </a:r>
            <a:r>
              <a:rPr sz="3200" spc="-5" dirty="0">
                <a:latin typeface="Calibri"/>
                <a:cs typeface="Calibri"/>
              </a:rPr>
              <a:t>newly </a:t>
            </a:r>
            <a:r>
              <a:rPr sz="3200" spc="-20" dirty="0">
                <a:latin typeface="Calibri"/>
                <a:cs typeface="Calibri"/>
              </a:rPr>
              <a:t>formed </a:t>
            </a:r>
            <a:r>
              <a:rPr sz="3200" spc="-15" dirty="0">
                <a:latin typeface="Calibri"/>
                <a:cs typeface="Calibri"/>
              </a:rPr>
              <a:t>thrombus/air)  </a:t>
            </a:r>
            <a:r>
              <a:rPr sz="3200" spc="-5" dirty="0">
                <a:latin typeface="Calibri"/>
                <a:cs typeface="Calibri"/>
              </a:rPr>
              <a:t>leading </a:t>
            </a:r>
            <a:r>
              <a:rPr sz="3200" spc="-20" dirty="0">
                <a:latin typeface="Calibri"/>
                <a:cs typeface="Calibri"/>
              </a:rPr>
              <a:t>to </a:t>
            </a:r>
            <a:r>
              <a:rPr sz="3200" spc="-35" dirty="0">
                <a:latin typeface="Calibri"/>
                <a:cs typeface="Calibri"/>
              </a:rPr>
              <a:t>stroke </a:t>
            </a:r>
            <a:r>
              <a:rPr sz="3200" spc="-5" dirty="0">
                <a:latin typeface="Calibri"/>
                <a:cs typeface="Calibri"/>
              </a:rPr>
              <a:t>is </a:t>
            </a:r>
            <a:r>
              <a:rPr sz="3200" dirty="0">
                <a:latin typeface="Calibri"/>
                <a:cs typeface="Calibri"/>
              </a:rPr>
              <a:t>another</a:t>
            </a:r>
            <a:r>
              <a:rPr sz="3200" spc="60" dirty="0">
                <a:latin typeface="Calibri"/>
                <a:cs typeface="Calibri"/>
              </a:rPr>
              <a:t> </a:t>
            </a:r>
            <a:r>
              <a:rPr sz="3200" spc="-10" dirty="0">
                <a:latin typeface="Calibri"/>
                <a:cs typeface="Calibri"/>
              </a:rPr>
              <a:t>complication</a:t>
            </a:r>
            <a:endParaRPr sz="3200">
              <a:latin typeface="Calibri"/>
              <a:cs typeface="Calibri"/>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3773" y="801750"/>
            <a:ext cx="5149850" cy="635000"/>
          </a:xfrm>
          <a:prstGeom prst="rect">
            <a:avLst/>
          </a:prstGeom>
        </p:spPr>
        <p:txBody>
          <a:bodyPr vert="horz" wrap="square" lIns="0" tIns="12065" rIns="0" bIns="0" rtlCol="0">
            <a:spAutoFit/>
          </a:bodyPr>
          <a:lstStyle/>
          <a:p>
            <a:pPr marL="12700">
              <a:lnSpc>
                <a:spcPct val="100000"/>
              </a:lnSpc>
              <a:spcBef>
                <a:spcPts val="95"/>
              </a:spcBef>
            </a:pPr>
            <a:r>
              <a:rPr sz="4000" b="1" spc="-10" dirty="0">
                <a:latin typeface="Calibri"/>
                <a:cs typeface="Calibri"/>
              </a:rPr>
              <a:t>PBMV During</a:t>
            </a:r>
            <a:r>
              <a:rPr sz="4000" b="1" spc="-20" dirty="0">
                <a:latin typeface="Calibri"/>
                <a:cs typeface="Calibri"/>
              </a:rPr>
              <a:t> </a:t>
            </a:r>
            <a:r>
              <a:rPr sz="4000" b="1" spc="-15" dirty="0">
                <a:latin typeface="Calibri"/>
                <a:cs typeface="Calibri"/>
              </a:rPr>
              <a:t>Pregnancy</a:t>
            </a:r>
            <a:endParaRPr sz="4000">
              <a:latin typeface="Calibri"/>
              <a:cs typeface="Calibri"/>
            </a:endParaRPr>
          </a:p>
        </p:txBody>
      </p:sp>
      <p:sp>
        <p:nvSpPr>
          <p:cNvPr id="3" name="object 3"/>
          <p:cNvSpPr txBox="1"/>
          <p:nvPr/>
        </p:nvSpPr>
        <p:spPr>
          <a:xfrm>
            <a:off x="535940" y="1327149"/>
            <a:ext cx="7945120" cy="4921250"/>
          </a:xfrm>
          <a:prstGeom prst="rect">
            <a:avLst/>
          </a:prstGeom>
        </p:spPr>
        <p:txBody>
          <a:bodyPr vert="horz" wrap="square" lIns="0" tIns="12065" rIns="0" bIns="0" rtlCol="0">
            <a:spAutoFit/>
          </a:bodyPr>
          <a:lstStyle/>
          <a:p>
            <a:pPr marL="355600" indent="-343535">
              <a:lnSpc>
                <a:spcPts val="2375"/>
              </a:lnSpc>
              <a:spcBef>
                <a:spcPts val="95"/>
              </a:spcBef>
              <a:buFont typeface="Arial"/>
              <a:buChar char="•"/>
              <a:tabLst>
                <a:tab pos="355600" algn="l"/>
                <a:tab pos="356235" algn="l"/>
              </a:tabLst>
            </a:pPr>
            <a:r>
              <a:rPr sz="2200" spc="-5" dirty="0">
                <a:latin typeface="Calibri"/>
                <a:cs typeface="Calibri"/>
              </a:rPr>
              <a:t>Inoue balloon is </a:t>
            </a:r>
            <a:r>
              <a:rPr sz="2200" spc="-20" dirty="0">
                <a:latin typeface="Calibri"/>
                <a:cs typeface="Calibri"/>
              </a:rPr>
              <a:t>preferred </a:t>
            </a:r>
            <a:r>
              <a:rPr sz="2200" spc="-10" dirty="0">
                <a:latin typeface="Calibri"/>
                <a:cs typeface="Calibri"/>
              </a:rPr>
              <a:t>technique because </a:t>
            </a:r>
            <a:r>
              <a:rPr sz="2200" dirty="0">
                <a:latin typeface="Calibri"/>
                <a:cs typeface="Calibri"/>
              </a:rPr>
              <a:t>of </a:t>
            </a:r>
            <a:r>
              <a:rPr sz="2200" spc="-10" dirty="0">
                <a:latin typeface="Calibri"/>
                <a:cs typeface="Calibri"/>
              </a:rPr>
              <a:t>shorter</a:t>
            </a:r>
            <a:r>
              <a:rPr sz="2200" spc="85" dirty="0">
                <a:latin typeface="Calibri"/>
                <a:cs typeface="Calibri"/>
              </a:rPr>
              <a:t> </a:t>
            </a:r>
            <a:r>
              <a:rPr sz="2200" spc="-15" dirty="0">
                <a:latin typeface="Calibri"/>
                <a:cs typeface="Calibri"/>
              </a:rPr>
              <a:t>procedure</a:t>
            </a:r>
            <a:endParaRPr sz="2200">
              <a:latin typeface="Calibri"/>
              <a:cs typeface="Calibri"/>
            </a:endParaRPr>
          </a:p>
          <a:p>
            <a:pPr marL="355600">
              <a:lnSpc>
                <a:spcPts val="2375"/>
              </a:lnSpc>
            </a:pPr>
            <a:r>
              <a:rPr sz="2200" spc="-5" dirty="0">
                <a:latin typeface="Calibri"/>
                <a:cs typeface="Calibri"/>
              </a:rPr>
              <a:t>time and </a:t>
            </a:r>
            <a:r>
              <a:rPr sz="2200" spc="-10" dirty="0">
                <a:latin typeface="Calibri"/>
                <a:cs typeface="Calibri"/>
              </a:rPr>
              <a:t>low radiation </a:t>
            </a:r>
            <a:r>
              <a:rPr sz="2200" spc="-15" dirty="0">
                <a:latin typeface="Calibri"/>
                <a:cs typeface="Calibri"/>
              </a:rPr>
              <a:t>exposure</a:t>
            </a:r>
            <a:endParaRPr sz="2200">
              <a:latin typeface="Calibri"/>
              <a:cs typeface="Calibri"/>
            </a:endParaRPr>
          </a:p>
          <a:p>
            <a:pPr>
              <a:lnSpc>
                <a:spcPct val="100000"/>
              </a:lnSpc>
              <a:spcBef>
                <a:spcPts val="15"/>
              </a:spcBef>
            </a:pPr>
            <a:endParaRPr sz="2150">
              <a:latin typeface="Calibri"/>
              <a:cs typeface="Calibri"/>
            </a:endParaRPr>
          </a:p>
          <a:p>
            <a:pPr marL="355600" indent="-343535">
              <a:lnSpc>
                <a:spcPct val="100000"/>
              </a:lnSpc>
              <a:spcBef>
                <a:spcPts val="5"/>
              </a:spcBef>
              <a:buFont typeface="Arial"/>
              <a:buChar char="•"/>
              <a:tabLst>
                <a:tab pos="355600" algn="l"/>
                <a:tab pos="356235" algn="l"/>
              </a:tabLst>
            </a:pPr>
            <a:r>
              <a:rPr sz="2200" spc="-10" dirty="0">
                <a:latin typeface="Calibri"/>
                <a:cs typeface="Calibri"/>
              </a:rPr>
              <a:t>External shielding during</a:t>
            </a:r>
            <a:r>
              <a:rPr sz="2200" spc="-5" dirty="0">
                <a:latin typeface="Calibri"/>
                <a:cs typeface="Calibri"/>
              </a:rPr>
              <a:t> </a:t>
            </a:r>
            <a:r>
              <a:rPr sz="2200" spc="-15" dirty="0">
                <a:latin typeface="Calibri"/>
                <a:cs typeface="Calibri"/>
              </a:rPr>
              <a:t>procedure</a:t>
            </a:r>
            <a:endParaRPr sz="2200">
              <a:latin typeface="Calibri"/>
              <a:cs typeface="Calibri"/>
            </a:endParaRPr>
          </a:p>
          <a:p>
            <a:pPr>
              <a:lnSpc>
                <a:spcPct val="100000"/>
              </a:lnSpc>
              <a:spcBef>
                <a:spcPts val="15"/>
              </a:spcBef>
              <a:buFont typeface="Arial"/>
              <a:buChar char="•"/>
            </a:pPr>
            <a:endParaRPr sz="2150">
              <a:latin typeface="Calibri"/>
              <a:cs typeface="Calibri"/>
            </a:endParaRPr>
          </a:p>
          <a:p>
            <a:pPr marL="355600" indent="-343535">
              <a:lnSpc>
                <a:spcPct val="100000"/>
              </a:lnSpc>
              <a:buFont typeface="Arial"/>
              <a:buChar char="•"/>
              <a:tabLst>
                <a:tab pos="355600" algn="l"/>
                <a:tab pos="356235" algn="l"/>
              </a:tabLst>
            </a:pPr>
            <a:r>
              <a:rPr sz="2200" spc="-10" dirty="0">
                <a:latin typeface="Calibri"/>
                <a:cs typeface="Calibri"/>
              </a:rPr>
              <a:t>Saving fluoroscopic images </a:t>
            </a:r>
            <a:r>
              <a:rPr sz="2200" spc="-5" dirty="0">
                <a:latin typeface="Calibri"/>
                <a:cs typeface="Calibri"/>
              </a:rPr>
              <a:t>and </a:t>
            </a:r>
            <a:r>
              <a:rPr sz="2200" spc="-10" dirty="0">
                <a:latin typeface="Calibri"/>
                <a:cs typeface="Calibri"/>
              </a:rPr>
              <a:t>avoiding high </a:t>
            </a:r>
            <a:r>
              <a:rPr sz="2200" spc="-5" dirty="0">
                <a:latin typeface="Calibri"/>
                <a:cs typeface="Calibri"/>
              </a:rPr>
              <a:t>dose</a:t>
            </a:r>
            <a:r>
              <a:rPr sz="2200" spc="50" dirty="0">
                <a:latin typeface="Calibri"/>
                <a:cs typeface="Calibri"/>
              </a:rPr>
              <a:t> </a:t>
            </a:r>
            <a:r>
              <a:rPr sz="2200" spc="-15" dirty="0">
                <a:latin typeface="Calibri"/>
                <a:cs typeface="Calibri"/>
              </a:rPr>
              <a:t>cineradiography</a:t>
            </a:r>
            <a:endParaRPr sz="2200">
              <a:latin typeface="Calibri"/>
              <a:cs typeface="Calibri"/>
            </a:endParaRPr>
          </a:p>
          <a:p>
            <a:pPr>
              <a:lnSpc>
                <a:spcPct val="100000"/>
              </a:lnSpc>
              <a:spcBef>
                <a:spcPts val="55"/>
              </a:spcBef>
              <a:buFont typeface="Arial"/>
              <a:buChar char="•"/>
            </a:pPr>
            <a:endParaRPr sz="2550">
              <a:latin typeface="Calibri"/>
              <a:cs typeface="Calibri"/>
            </a:endParaRPr>
          </a:p>
          <a:p>
            <a:pPr marL="355600" marR="629920" indent="-343535">
              <a:lnSpc>
                <a:spcPct val="80000"/>
              </a:lnSpc>
              <a:buFont typeface="Arial"/>
              <a:buChar char="•"/>
              <a:tabLst>
                <a:tab pos="355600" algn="l"/>
                <a:tab pos="356235" algn="l"/>
              </a:tabLst>
            </a:pPr>
            <a:r>
              <a:rPr sz="2200" spc="-10" dirty="0">
                <a:latin typeface="Calibri"/>
                <a:cs typeface="Calibri"/>
              </a:rPr>
              <a:t>Reducing </a:t>
            </a:r>
            <a:r>
              <a:rPr sz="2200" spc="-5" dirty="0">
                <a:latin typeface="Calibri"/>
                <a:cs typeface="Calibri"/>
              </a:rPr>
              <a:t>the </a:t>
            </a:r>
            <a:r>
              <a:rPr sz="2200" spc="-15" dirty="0">
                <a:latin typeface="Calibri"/>
                <a:cs typeface="Calibri"/>
              </a:rPr>
              <a:t>frame </a:t>
            </a:r>
            <a:r>
              <a:rPr sz="2200" spc="-30" dirty="0">
                <a:latin typeface="Calibri"/>
                <a:cs typeface="Calibri"/>
              </a:rPr>
              <a:t>rate </a:t>
            </a:r>
            <a:r>
              <a:rPr sz="2200" spc="-5" dirty="0">
                <a:latin typeface="Calibri"/>
                <a:cs typeface="Calibri"/>
              </a:rPr>
              <a:t>of </a:t>
            </a:r>
            <a:r>
              <a:rPr sz="2200" spc="-15" dirty="0">
                <a:latin typeface="Calibri"/>
                <a:cs typeface="Calibri"/>
              </a:rPr>
              <a:t>fluoroscopy </a:t>
            </a:r>
            <a:r>
              <a:rPr sz="2200" spc="-5" dirty="0">
                <a:latin typeface="Calibri"/>
                <a:cs typeface="Calibri"/>
              </a:rPr>
              <a:t>(e.g. 15 </a:t>
            </a:r>
            <a:r>
              <a:rPr sz="2200" spc="-15" dirty="0">
                <a:latin typeface="Calibri"/>
                <a:cs typeface="Calibri"/>
              </a:rPr>
              <a:t>frames/sec </a:t>
            </a:r>
            <a:r>
              <a:rPr sz="2200" spc="-5" dirty="0">
                <a:latin typeface="Calibri"/>
                <a:cs typeface="Calibri"/>
              </a:rPr>
              <a:t>or  </a:t>
            </a:r>
            <a:r>
              <a:rPr sz="2200" spc="-10" dirty="0">
                <a:latin typeface="Calibri"/>
                <a:cs typeface="Calibri"/>
              </a:rPr>
              <a:t>lower).</a:t>
            </a:r>
            <a:endParaRPr sz="2200">
              <a:latin typeface="Calibri"/>
              <a:cs typeface="Calibri"/>
            </a:endParaRPr>
          </a:p>
          <a:p>
            <a:pPr>
              <a:lnSpc>
                <a:spcPct val="100000"/>
              </a:lnSpc>
              <a:spcBef>
                <a:spcPts val="15"/>
              </a:spcBef>
              <a:buFont typeface="Arial"/>
              <a:buChar char="•"/>
            </a:pPr>
            <a:endParaRPr sz="2150">
              <a:latin typeface="Calibri"/>
              <a:cs typeface="Calibri"/>
            </a:endParaRPr>
          </a:p>
          <a:p>
            <a:pPr marL="355600" indent="-343535">
              <a:lnSpc>
                <a:spcPct val="100000"/>
              </a:lnSpc>
              <a:buFont typeface="Arial"/>
              <a:buChar char="•"/>
              <a:tabLst>
                <a:tab pos="355600" algn="l"/>
                <a:tab pos="356235" algn="l"/>
              </a:tabLst>
            </a:pPr>
            <a:r>
              <a:rPr sz="2200" spc="-10" dirty="0">
                <a:latin typeface="Calibri"/>
                <a:cs typeface="Calibri"/>
              </a:rPr>
              <a:t>Experienced </a:t>
            </a:r>
            <a:r>
              <a:rPr sz="2200" spc="-20" dirty="0">
                <a:latin typeface="Calibri"/>
                <a:cs typeface="Calibri"/>
              </a:rPr>
              <a:t>operators </a:t>
            </a:r>
            <a:r>
              <a:rPr sz="2200" spc="-10" dirty="0">
                <a:latin typeface="Calibri"/>
                <a:cs typeface="Calibri"/>
              </a:rPr>
              <a:t>are</a:t>
            </a:r>
            <a:r>
              <a:rPr sz="2200" spc="30" dirty="0">
                <a:latin typeface="Calibri"/>
                <a:cs typeface="Calibri"/>
              </a:rPr>
              <a:t> </a:t>
            </a:r>
            <a:r>
              <a:rPr sz="2200" spc="-20" dirty="0">
                <a:latin typeface="Calibri"/>
                <a:cs typeface="Calibri"/>
              </a:rPr>
              <a:t>preferred</a:t>
            </a:r>
            <a:endParaRPr sz="2200">
              <a:latin typeface="Calibri"/>
              <a:cs typeface="Calibri"/>
            </a:endParaRPr>
          </a:p>
          <a:p>
            <a:pPr>
              <a:lnSpc>
                <a:spcPct val="100000"/>
              </a:lnSpc>
              <a:spcBef>
                <a:spcPts val="20"/>
              </a:spcBef>
              <a:buFont typeface="Arial"/>
              <a:buChar char="•"/>
            </a:pPr>
            <a:endParaRPr sz="2150">
              <a:latin typeface="Calibri"/>
              <a:cs typeface="Calibri"/>
            </a:endParaRPr>
          </a:p>
          <a:p>
            <a:pPr marL="355600" indent="-343535">
              <a:lnSpc>
                <a:spcPct val="100000"/>
              </a:lnSpc>
              <a:buFont typeface="Arial"/>
              <a:buChar char="•"/>
              <a:tabLst>
                <a:tab pos="355600" algn="l"/>
                <a:tab pos="356235" algn="l"/>
              </a:tabLst>
            </a:pPr>
            <a:r>
              <a:rPr sz="2200" spc="-15" dirty="0">
                <a:latin typeface="Calibri"/>
                <a:cs typeface="Calibri"/>
              </a:rPr>
              <a:t>Keep </a:t>
            </a:r>
            <a:r>
              <a:rPr sz="2200" spc="-5" dirty="0">
                <a:latin typeface="Calibri"/>
                <a:cs typeface="Calibri"/>
              </a:rPr>
              <a:t>the </a:t>
            </a:r>
            <a:r>
              <a:rPr sz="2200" spc="-10" dirty="0">
                <a:latin typeface="Calibri"/>
                <a:cs typeface="Calibri"/>
              </a:rPr>
              <a:t>intensifier </a:t>
            </a:r>
            <a:r>
              <a:rPr sz="2200" spc="-5" dirty="0">
                <a:latin typeface="Calibri"/>
                <a:cs typeface="Calibri"/>
              </a:rPr>
              <a:t>as close </a:t>
            </a:r>
            <a:r>
              <a:rPr sz="2200" dirty="0">
                <a:latin typeface="Calibri"/>
                <a:cs typeface="Calibri"/>
              </a:rPr>
              <a:t>as </a:t>
            </a:r>
            <a:r>
              <a:rPr sz="2200" spc="-5" dirty="0">
                <a:latin typeface="Calibri"/>
                <a:cs typeface="Calibri"/>
              </a:rPr>
              <a:t>possible </a:t>
            </a:r>
            <a:r>
              <a:rPr sz="2200" spc="-20" dirty="0">
                <a:latin typeface="Calibri"/>
                <a:cs typeface="Calibri"/>
              </a:rPr>
              <a:t>to </a:t>
            </a:r>
            <a:r>
              <a:rPr sz="2200" spc="-5" dirty="0">
                <a:latin typeface="Calibri"/>
                <a:cs typeface="Calibri"/>
              </a:rPr>
              <a:t>the</a:t>
            </a:r>
            <a:r>
              <a:rPr sz="2200" spc="95" dirty="0">
                <a:latin typeface="Calibri"/>
                <a:cs typeface="Calibri"/>
              </a:rPr>
              <a:t> </a:t>
            </a:r>
            <a:r>
              <a:rPr sz="2200" spc="-15" dirty="0">
                <a:latin typeface="Calibri"/>
                <a:cs typeface="Calibri"/>
              </a:rPr>
              <a:t>patient</a:t>
            </a:r>
            <a:endParaRPr sz="2200">
              <a:latin typeface="Calibri"/>
              <a:cs typeface="Calibri"/>
            </a:endParaRPr>
          </a:p>
          <a:p>
            <a:pPr>
              <a:lnSpc>
                <a:spcPct val="100000"/>
              </a:lnSpc>
              <a:spcBef>
                <a:spcPts val="15"/>
              </a:spcBef>
              <a:buFont typeface="Arial"/>
              <a:buChar char="•"/>
            </a:pPr>
            <a:endParaRPr sz="2150">
              <a:latin typeface="Calibri"/>
              <a:cs typeface="Calibri"/>
            </a:endParaRPr>
          </a:p>
          <a:p>
            <a:pPr marL="355600" indent="-343535">
              <a:lnSpc>
                <a:spcPct val="100000"/>
              </a:lnSpc>
              <a:buFont typeface="Arial"/>
              <a:buChar char="•"/>
              <a:tabLst>
                <a:tab pos="355600" algn="l"/>
                <a:tab pos="356235" algn="l"/>
              </a:tabLst>
            </a:pPr>
            <a:r>
              <a:rPr sz="2200" spc="-15" dirty="0">
                <a:latin typeface="Calibri"/>
                <a:cs typeface="Calibri"/>
              </a:rPr>
              <a:t>Avoid </a:t>
            </a:r>
            <a:r>
              <a:rPr sz="2200" spc="-10" dirty="0">
                <a:latin typeface="Calibri"/>
                <a:cs typeface="Calibri"/>
              </a:rPr>
              <a:t>angulated projections—AP projection </a:t>
            </a:r>
            <a:r>
              <a:rPr sz="2200" spc="-5" dirty="0">
                <a:latin typeface="Calibri"/>
                <a:cs typeface="Calibri"/>
              </a:rPr>
              <a:t>is</a:t>
            </a:r>
            <a:r>
              <a:rPr sz="2200" spc="40" dirty="0">
                <a:latin typeface="Calibri"/>
                <a:cs typeface="Calibri"/>
              </a:rPr>
              <a:t> </a:t>
            </a:r>
            <a:r>
              <a:rPr sz="2200" spc="-20" dirty="0">
                <a:latin typeface="Calibri"/>
                <a:cs typeface="Calibri"/>
              </a:rPr>
              <a:t>preferred</a:t>
            </a:r>
            <a:endParaRPr sz="2200">
              <a:latin typeface="Calibri"/>
              <a:cs typeface="Calibri"/>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63065"/>
            <a:ext cx="8009255" cy="4370070"/>
          </a:xfrm>
          <a:prstGeom prst="rect">
            <a:avLst/>
          </a:prstGeom>
        </p:spPr>
        <p:txBody>
          <a:bodyPr vert="horz" wrap="square" lIns="0" tIns="58419" rIns="0" bIns="0" rtlCol="0">
            <a:spAutoFit/>
          </a:bodyPr>
          <a:lstStyle/>
          <a:p>
            <a:pPr marL="355600" marR="76200" indent="-343535">
              <a:lnSpc>
                <a:spcPct val="90000"/>
              </a:lnSpc>
              <a:spcBef>
                <a:spcPts val="459"/>
              </a:spcBef>
              <a:buFont typeface="Arial"/>
              <a:buChar char="•"/>
              <a:tabLst>
                <a:tab pos="355600" algn="l"/>
                <a:tab pos="356235" algn="l"/>
              </a:tabLst>
            </a:pPr>
            <a:r>
              <a:rPr sz="3000" spc="-15" dirty="0">
                <a:latin typeface="Calibri"/>
                <a:cs typeface="Calibri"/>
              </a:rPr>
              <a:t>Procedure </a:t>
            </a:r>
            <a:r>
              <a:rPr sz="3000" dirty="0">
                <a:latin typeface="Calibri"/>
                <a:cs typeface="Calibri"/>
              </a:rPr>
              <a:t>is </a:t>
            </a:r>
            <a:r>
              <a:rPr sz="3000" spc="-15" dirty="0">
                <a:latin typeface="Calibri"/>
                <a:cs typeface="Calibri"/>
              </a:rPr>
              <a:t>best avoided </a:t>
            </a:r>
            <a:r>
              <a:rPr sz="3000" spc="-10" dirty="0">
                <a:latin typeface="Calibri"/>
                <a:cs typeface="Calibri"/>
              </a:rPr>
              <a:t>until </a:t>
            </a:r>
            <a:r>
              <a:rPr sz="3000" spc="-15" dirty="0">
                <a:latin typeface="Calibri"/>
                <a:cs typeface="Calibri"/>
              </a:rPr>
              <a:t>organogenesis </a:t>
            </a:r>
            <a:r>
              <a:rPr sz="3000" dirty="0">
                <a:latin typeface="Calibri"/>
                <a:cs typeface="Calibri"/>
              </a:rPr>
              <a:t>is  </a:t>
            </a:r>
            <a:r>
              <a:rPr sz="3000" spc="-15" dirty="0">
                <a:latin typeface="Calibri"/>
                <a:cs typeface="Calibri"/>
              </a:rPr>
              <a:t>complete </a:t>
            </a:r>
            <a:r>
              <a:rPr sz="3000" spc="-5" dirty="0">
                <a:latin typeface="Calibri"/>
                <a:cs typeface="Calibri"/>
              </a:rPr>
              <a:t>(5 months </a:t>
            </a:r>
            <a:r>
              <a:rPr sz="3000" spc="-15" dirty="0">
                <a:latin typeface="Calibri"/>
                <a:cs typeface="Calibri"/>
              </a:rPr>
              <a:t>after </a:t>
            </a:r>
            <a:r>
              <a:rPr sz="3000" spc="-10" dirty="0">
                <a:latin typeface="Calibri"/>
                <a:cs typeface="Calibri"/>
              </a:rPr>
              <a:t>conception) </a:t>
            </a:r>
            <a:r>
              <a:rPr sz="3000" spc="-5" dirty="0">
                <a:latin typeface="Calibri"/>
                <a:cs typeface="Calibri"/>
              </a:rPr>
              <a:t>unless the  </a:t>
            </a:r>
            <a:r>
              <a:rPr sz="3000" spc="-15" dirty="0">
                <a:latin typeface="Calibri"/>
                <a:cs typeface="Calibri"/>
              </a:rPr>
              <a:t>patient </a:t>
            </a:r>
            <a:r>
              <a:rPr sz="3000" dirty="0">
                <a:latin typeface="Calibri"/>
                <a:cs typeface="Calibri"/>
              </a:rPr>
              <a:t>is </a:t>
            </a:r>
            <a:r>
              <a:rPr sz="3000" spc="-15" dirty="0">
                <a:latin typeface="Calibri"/>
                <a:cs typeface="Calibri"/>
              </a:rPr>
              <a:t>severely symptomatic </a:t>
            </a:r>
            <a:r>
              <a:rPr sz="3000" dirty="0">
                <a:latin typeface="Calibri"/>
                <a:cs typeface="Calibri"/>
              </a:rPr>
              <a:t>and </a:t>
            </a:r>
            <a:r>
              <a:rPr sz="3000" spc="-20" dirty="0">
                <a:latin typeface="Calibri"/>
                <a:cs typeface="Calibri"/>
              </a:rPr>
              <a:t>refractory </a:t>
            </a:r>
            <a:r>
              <a:rPr sz="3000" spc="-15" dirty="0">
                <a:latin typeface="Calibri"/>
                <a:cs typeface="Calibri"/>
              </a:rPr>
              <a:t>to  </a:t>
            </a:r>
            <a:r>
              <a:rPr sz="3000" spc="-5" dirty="0">
                <a:latin typeface="Calibri"/>
                <a:cs typeface="Calibri"/>
              </a:rPr>
              <a:t>optimal </a:t>
            </a:r>
            <a:r>
              <a:rPr sz="3000" spc="-10" dirty="0">
                <a:latin typeface="Calibri"/>
                <a:cs typeface="Calibri"/>
              </a:rPr>
              <a:t>medical</a:t>
            </a:r>
            <a:r>
              <a:rPr sz="3000" spc="-15" dirty="0">
                <a:latin typeface="Calibri"/>
                <a:cs typeface="Calibri"/>
              </a:rPr>
              <a:t> </a:t>
            </a:r>
            <a:r>
              <a:rPr sz="3000" spc="-40" dirty="0">
                <a:latin typeface="Calibri"/>
                <a:cs typeface="Calibri"/>
              </a:rPr>
              <a:t>therapy.</a:t>
            </a:r>
            <a:endParaRPr sz="3000">
              <a:latin typeface="Calibri"/>
              <a:cs typeface="Calibri"/>
            </a:endParaRPr>
          </a:p>
          <a:p>
            <a:pPr>
              <a:lnSpc>
                <a:spcPct val="100000"/>
              </a:lnSpc>
              <a:spcBef>
                <a:spcPts val="45"/>
              </a:spcBef>
              <a:buFont typeface="Arial"/>
              <a:buChar char="•"/>
            </a:pPr>
            <a:endParaRPr sz="3800">
              <a:latin typeface="Calibri"/>
              <a:cs typeface="Calibri"/>
            </a:endParaRPr>
          </a:p>
          <a:p>
            <a:pPr marL="355600" marR="5080" indent="-343535">
              <a:lnSpc>
                <a:spcPct val="90000"/>
              </a:lnSpc>
              <a:buFont typeface="Arial"/>
              <a:buChar char="•"/>
              <a:tabLst>
                <a:tab pos="355600" algn="l"/>
                <a:tab pos="356235" algn="l"/>
              </a:tabLst>
            </a:pPr>
            <a:r>
              <a:rPr sz="3000" dirty="0">
                <a:latin typeface="Calibri"/>
                <a:cs typeface="Calibri"/>
              </a:rPr>
              <a:t>If </a:t>
            </a:r>
            <a:r>
              <a:rPr sz="3000" spc="-10" dirty="0">
                <a:latin typeface="Calibri"/>
                <a:cs typeface="Calibri"/>
              </a:rPr>
              <a:t>emergency </a:t>
            </a:r>
            <a:r>
              <a:rPr sz="3000" spc="-5" dirty="0">
                <a:latin typeface="Calibri"/>
                <a:cs typeface="Calibri"/>
              </a:rPr>
              <a:t>PMV </a:t>
            </a:r>
            <a:r>
              <a:rPr sz="3000" spc="-10" dirty="0">
                <a:latin typeface="Calibri"/>
                <a:cs typeface="Calibri"/>
              </a:rPr>
              <a:t>becomes </a:t>
            </a:r>
            <a:r>
              <a:rPr sz="3000" spc="-15" dirty="0">
                <a:latin typeface="Calibri"/>
                <a:cs typeface="Calibri"/>
              </a:rPr>
              <a:t>unavoidable </a:t>
            </a:r>
            <a:r>
              <a:rPr sz="3000" spc="-10" dirty="0">
                <a:latin typeface="Calibri"/>
                <a:cs typeface="Calibri"/>
              </a:rPr>
              <a:t>during  </a:t>
            </a:r>
            <a:r>
              <a:rPr sz="3000" spc="-5" dirty="0">
                <a:latin typeface="Calibri"/>
                <a:cs typeface="Calibri"/>
              </a:rPr>
              <a:t>early months of </a:t>
            </a:r>
            <a:r>
              <a:rPr sz="3000" spc="-30" dirty="0">
                <a:latin typeface="Calibri"/>
                <a:cs typeface="Calibri"/>
              </a:rPr>
              <a:t>pregnancy, </a:t>
            </a:r>
            <a:r>
              <a:rPr sz="3000" dirty="0">
                <a:latin typeface="Calibri"/>
                <a:cs typeface="Calibri"/>
              </a:rPr>
              <a:t>then </a:t>
            </a:r>
            <a:r>
              <a:rPr sz="3000" spc="-25" dirty="0">
                <a:latin typeface="Calibri"/>
                <a:cs typeface="Calibri"/>
              </a:rPr>
              <a:t>target </a:t>
            </a:r>
            <a:r>
              <a:rPr sz="3000" spc="-5" dirty="0">
                <a:latin typeface="Calibri"/>
                <a:cs typeface="Calibri"/>
              </a:rPr>
              <a:t>of  </a:t>
            </a:r>
            <a:r>
              <a:rPr sz="3000" spc="-10" dirty="0">
                <a:latin typeface="Calibri"/>
                <a:cs typeface="Calibri"/>
              </a:rPr>
              <a:t>radiation </a:t>
            </a:r>
            <a:r>
              <a:rPr sz="3000" spc="-20" dirty="0">
                <a:latin typeface="Calibri"/>
                <a:cs typeface="Calibri"/>
              </a:rPr>
              <a:t>exposure </a:t>
            </a:r>
            <a:r>
              <a:rPr sz="3000" spc="-5" dirty="0">
                <a:latin typeface="Calibri"/>
                <a:cs typeface="Calibri"/>
              </a:rPr>
              <a:t>should be </a:t>
            </a:r>
            <a:r>
              <a:rPr sz="3000" spc="-10" dirty="0">
                <a:latin typeface="Calibri"/>
                <a:cs typeface="Calibri"/>
              </a:rPr>
              <a:t>set </a:t>
            </a:r>
            <a:r>
              <a:rPr sz="3000" dirty="0">
                <a:latin typeface="Calibri"/>
                <a:cs typeface="Calibri"/>
              </a:rPr>
              <a:t>as </a:t>
            </a:r>
            <a:r>
              <a:rPr sz="3000" spc="-5" dirty="0">
                <a:latin typeface="Calibri"/>
                <a:cs typeface="Calibri"/>
              </a:rPr>
              <a:t>doses </a:t>
            </a:r>
            <a:r>
              <a:rPr sz="3000" spc="-15" dirty="0">
                <a:latin typeface="Calibri"/>
                <a:cs typeface="Calibri"/>
              </a:rPr>
              <a:t>greater  </a:t>
            </a:r>
            <a:r>
              <a:rPr sz="3000" dirty="0">
                <a:latin typeface="Calibri"/>
                <a:cs typeface="Calibri"/>
              </a:rPr>
              <a:t>than 50 </a:t>
            </a:r>
            <a:r>
              <a:rPr sz="3000" spc="-15" dirty="0">
                <a:latin typeface="Calibri"/>
                <a:cs typeface="Calibri"/>
              </a:rPr>
              <a:t>mGy are </a:t>
            </a:r>
            <a:r>
              <a:rPr sz="3000" spc="-10" dirty="0">
                <a:latin typeface="Calibri"/>
                <a:cs typeface="Calibri"/>
              </a:rPr>
              <a:t>associated </a:t>
            </a:r>
            <a:r>
              <a:rPr sz="3000" dirty="0">
                <a:latin typeface="Calibri"/>
                <a:cs typeface="Calibri"/>
              </a:rPr>
              <a:t>with </a:t>
            </a:r>
            <a:r>
              <a:rPr sz="3000" spc="-15" dirty="0">
                <a:latin typeface="Calibri"/>
                <a:cs typeface="Calibri"/>
              </a:rPr>
              <a:t>congenital  </a:t>
            </a:r>
            <a:r>
              <a:rPr sz="3000" spc="-10" dirty="0">
                <a:latin typeface="Calibri"/>
                <a:cs typeface="Calibri"/>
              </a:rPr>
              <a:t>malformation </a:t>
            </a:r>
            <a:r>
              <a:rPr sz="3000" dirty="0">
                <a:latin typeface="Calibri"/>
                <a:cs typeface="Calibri"/>
              </a:rPr>
              <a:t>and </a:t>
            </a:r>
            <a:r>
              <a:rPr sz="3000" spc="-15" dirty="0">
                <a:latin typeface="Calibri"/>
                <a:cs typeface="Calibri"/>
              </a:rPr>
              <a:t>growth</a:t>
            </a:r>
            <a:r>
              <a:rPr sz="3000" spc="5" dirty="0">
                <a:latin typeface="Calibri"/>
                <a:cs typeface="Calibri"/>
              </a:rPr>
              <a:t> </a:t>
            </a:r>
            <a:r>
              <a:rPr sz="3000" spc="-20" dirty="0">
                <a:latin typeface="Calibri"/>
                <a:cs typeface="Calibri"/>
              </a:rPr>
              <a:t>retardation</a:t>
            </a:r>
            <a:endParaRPr sz="3000">
              <a:latin typeface="Calibri"/>
              <a:cs typeface="Calibri"/>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7757159" cy="3636645"/>
          </a:xfrm>
          <a:prstGeom prst="rect">
            <a:avLst/>
          </a:prstGeom>
        </p:spPr>
        <p:txBody>
          <a:bodyPr vert="horz" wrap="square" lIns="0" tIns="13335" rIns="0" bIns="0" rtlCol="0">
            <a:spAutoFit/>
          </a:bodyPr>
          <a:lstStyle/>
          <a:p>
            <a:pPr marL="355600" marR="172085" indent="-343535" algn="just">
              <a:lnSpc>
                <a:spcPct val="100000"/>
              </a:lnSpc>
              <a:spcBef>
                <a:spcPts val="105"/>
              </a:spcBef>
              <a:buFont typeface="Arial"/>
              <a:buChar char="•"/>
              <a:tabLst>
                <a:tab pos="447675" algn="l"/>
              </a:tabLst>
            </a:pPr>
            <a:r>
              <a:rPr dirty="0"/>
              <a:t>	</a:t>
            </a:r>
            <a:r>
              <a:rPr sz="3200" spc="-5" dirty="0">
                <a:latin typeface="Calibri"/>
                <a:cs typeface="Calibri"/>
              </a:rPr>
              <a:t>Only </a:t>
            </a:r>
            <a:r>
              <a:rPr sz="3200" spc="-10" dirty="0">
                <a:latin typeface="Calibri"/>
                <a:cs typeface="Calibri"/>
              </a:rPr>
              <a:t>at </a:t>
            </a:r>
            <a:r>
              <a:rPr sz="3200" spc="-5" dirty="0">
                <a:latin typeface="Calibri"/>
                <a:cs typeface="Calibri"/>
              </a:rPr>
              <a:t>doses </a:t>
            </a:r>
            <a:r>
              <a:rPr sz="3200" spc="-15" dirty="0">
                <a:latin typeface="Calibri"/>
                <a:cs typeface="Calibri"/>
              </a:rPr>
              <a:t>greater </a:t>
            </a:r>
            <a:r>
              <a:rPr sz="3200" dirty="0">
                <a:latin typeface="Calibri"/>
                <a:cs typeface="Calibri"/>
              </a:rPr>
              <a:t>than </a:t>
            </a:r>
            <a:r>
              <a:rPr sz="3200" spc="-5" dirty="0">
                <a:latin typeface="Calibri"/>
                <a:cs typeface="Calibri"/>
              </a:rPr>
              <a:t>100 </a:t>
            </a:r>
            <a:r>
              <a:rPr sz="3200" spc="-20" dirty="0">
                <a:latin typeface="Calibri"/>
                <a:cs typeface="Calibri"/>
              </a:rPr>
              <a:t>mGy </a:t>
            </a:r>
            <a:r>
              <a:rPr sz="3200" spc="-5" dirty="0">
                <a:latin typeface="Calibri"/>
                <a:cs typeface="Calibri"/>
              </a:rPr>
              <a:t>should  </a:t>
            </a:r>
            <a:r>
              <a:rPr sz="3200" spc="-10" dirty="0">
                <a:latin typeface="Calibri"/>
                <a:cs typeface="Calibri"/>
              </a:rPr>
              <a:t>termination </a:t>
            </a:r>
            <a:r>
              <a:rPr sz="3200" spc="-5" dirty="0">
                <a:latin typeface="Calibri"/>
                <a:cs typeface="Calibri"/>
              </a:rPr>
              <a:t>of pregnancy be </a:t>
            </a:r>
            <a:r>
              <a:rPr sz="3200" spc="-10" dirty="0">
                <a:latin typeface="Calibri"/>
                <a:cs typeface="Calibri"/>
              </a:rPr>
              <a:t>considered </a:t>
            </a:r>
            <a:r>
              <a:rPr sz="3200" spc="-5" dirty="0">
                <a:latin typeface="Calibri"/>
                <a:cs typeface="Calibri"/>
              </a:rPr>
              <a:t>on  </a:t>
            </a:r>
            <a:r>
              <a:rPr sz="3200" dirty="0">
                <a:latin typeface="Calibri"/>
                <a:cs typeface="Calibri"/>
              </a:rPr>
              <a:t>the </a:t>
            </a:r>
            <a:r>
              <a:rPr sz="3200" spc="-5" dirty="0">
                <a:latin typeface="Calibri"/>
                <a:cs typeface="Calibri"/>
              </a:rPr>
              <a:t>basis of</a:t>
            </a:r>
            <a:r>
              <a:rPr sz="3200" spc="5" dirty="0">
                <a:latin typeface="Calibri"/>
                <a:cs typeface="Calibri"/>
              </a:rPr>
              <a:t> </a:t>
            </a:r>
            <a:r>
              <a:rPr sz="3200" spc="-15" dirty="0">
                <a:latin typeface="Calibri"/>
                <a:cs typeface="Calibri"/>
              </a:rPr>
              <a:t>exposure.</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5080" indent="-343535">
              <a:lnSpc>
                <a:spcPct val="100000"/>
              </a:lnSpc>
              <a:buFont typeface="Arial"/>
              <a:buChar char="•"/>
              <a:tabLst>
                <a:tab pos="355600" algn="l"/>
                <a:tab pos="356235" algn="l"/>
              </a:tabLst>
            </a:pPr>
            <a:r>
              <a:rPr sz="3200" spc="-55" dirty="0">
                <a:latin typeface="Calibri"/>
                <a:cs typeface="Calibri"/>
              </a:rPr>
              <a:t>We </a:t>
            </a:r>
            <a:r>
              <a:rPr sz="3200" spc="-5" dirty="0">
                <a:latin typeface="Calibri"/>
                <a:cs typeface="Calibri"/>
              </a:rPr>
              <a:t>should </a:t>
            </a:r>
            <a:r>
              <a:rPr sz="3200" spc="-10" dirty="0">
                <a:latin typeface="Calibri"/>
                <a:cs typeface="Calibri"/>
              </a:rPr>
              <a:t>strictly </a:t>
            </a:r>
            <a:r>
              <a:rPr sz="3200" spc="-20" dirty="0">
                <a:latin typeface="Calibri"/>
                <a:cs typeface="Calibri"/>
              </a:rPr>
              <a:t>follow </a:t>
            </a:r>
            <a:r>
              <a:rPr sz="3200" dirty="0">
                <a:latin typeface="Calibri"/>
                <a:cs typeface="Calibri"/>
              </a:rPr>
              <a:t>the as </a:t>
            </a:r>
            <a:r>
              <a:rPr sz="3200" spc="-5" dirty="0">
                <a:latin typeface="Calibri"/>
                <a:cs typeface="Calibri"/>
              </a:rPr>
              <a:t>low </a:t>
            </a:r>
            <a:r>
              <a:rPr sz="3200" dirty="0">
                <a:latin typeface="Calibri"/>
                <a:cs typeface="Calibri"/>
              </a:rPr>
              <a:t>as  </a:t>
            </a:r>
            <a:r>
              <a:rPr sz="3200" spc="-5" dirty="0">
                <a:latin typeface="Calibri"/>
                <a:cs typeface="Calibri"/>
              </a:rPr>
              <a:t>reasonable achievable principle so </a:t>
            </a:r>
            <a:r>
              <a:rPr sz="3200" dirty="0">
                <a:latin typeface="Calibri"/>
                <a:cs typeface="Calibri"/>
              </a:rPr>
              <a:t>as </a:t>
            </a:r>
            <a:r>
              <a:rPr sz="3200" spc="-25" dirty="0">
                <a:latin typeface="Calibri"/>
                <a:cs typeface="Calibri"/>
              </a:rPr>
              <a:t>to </a:t>
            </a:r>
            <a:r>
              <a:rPr sz="3200" spc="-5" dirty="0">
                <a:latin typeface="Calibri"/>
                <a:cs typeface="Calibri"/>
              </a:rPr>
              <a:t>limit  </a:t>
            </a:r>
            <a:r>
              <a:rPr sz="3200" spc="-10" dirty="0">
                <a:latin typeface="Calibri"/>
                <a:cs typeface="Calibri"/>
              </a:rPr>
              <a:t>radiation </a:t>
            </a:r>
            <a:r>
              <a:rPr sz="3200" spc="-15" dirty="0">
                <a:latin typeface="Calibri"/>
                <a:cs typeface="Calibri"/>
              </a:rPr>
              <a:t>exposure </a:t>
            </a:r>
            <a:r>
              <a:rPr sz="3200" spc="-25" dirty="0">
                <a:latin typeface="Calibri"/>
                <a:cs typeface="Calibri"/>
              </a:rPr>
              <a:t>to </a:t>
            </a:r>
            <a:r>
              <a:rPr sz="3200" dirty="0">
                <a:latin typeface="Calibri"/>
                <a:cs typeface="Calibri"/>
              </a:rPr>
              <a:t>mother and</a:t>
            </a:r>
            <a:r>
              <a:rPr sz="3200" spc="35" dirty="0">
                <a:latin typeface="Calibri"/>
                <a:cs typeface="Calibri"/>
              </a:rPr>
              <a:t> </a:t>
            </a:r>
            <a:r>
              <a:rPr sz="3200" spc="-20" dirty="0">
                <a:latin typeface="Calibri"/>
                <a:cs typeface="Calibri"/>
              </a:rPr>
              <a:t>fetus.</a:t>
            </a:r>
            <a:endParaRPr sz="3200">
              <a:latin typeface="Calibri"/>
              <a:cs typeface="Calibri"/>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0"/>
            <a:ext cx="7429500" cy="696595"/>
          </a:xfrm>
          <a:prstGeom prst="rect">
            <a:avLst/>
          </a:prstGeom>
        </p:spPr>
        <p:txBody>
          <a:bodyPr vert="horz" wrap="square" lIns="0" tIns="13335" rIns="0" bIns="0" rtlCol="0">
            <a:spAutoFit/>
          </a:bodyPr>
          <a:lstStyle/>
          <a:p>
            <a:pPr marL="12700">
              <a:lnSpc>
                <a:spcPct val="100000"/>
              </a:lnSpc>
              <a:spcBef>
                <a:spcPts val="105"/>
              </a:spcBef>
            </a:pPr>
            <a:r>
              <a:rPr sz="4400" spc="-5" dirty="0"/>
              <a:t>DOUBLE </a:t>
            </a:r>
            <a:r>
              <a:rPr sz="4400" spc="-25" dirty="0"/>
              <a:t>BALLON</a:t>
            </a:r>
            <a:r>
              <a:rPr sz="4400" spc="-65" dirty="0"/>
              <a:t> </a:t>
            </a:r>
            <a:r>
              <a:rPr sz="4400" spc="-10" dirty="0"/>
              <a:t>TECHNIQUE</a:t>
            </a:r>
            <a:endParaRPr sz="4400" dirty="0"/>
          </a:p>
        </p:txBody>
      </p:sp>
      <p:sp>
        <p:nvSpPr>
          <p:cNvPr id="3" name="object 3"/>
          <p:cNvSpPr txBox="1">
            <a:spLocks noGrp="1"/>
          </p:cNvSpPr>
          <p:nvPr>
            <p:ph idx="1"/>
          </p:nvPr>
        </p:nvSpPr>
        <p:spPr>
          <a:xfrm>
            <a:off x="762000" y="609600"/>
            <a:ext cx="7772400" cy="4572000"/>
          </a:xfrm>
          <a:prstGeom prst="rect">
            <a:avLst/>
          </a:prstGeom>
        </p:spPr>
        <p:txBody>
          <a:bodyPr vert="horz" wrap="square" lIns="0" tIns="85725" rIns="0" bIns="0" rtlCol="0">
            <a:spAutoFit/>
          </a:bodyPr>
          <a:lstStyle/>
          <a:p>
            <a:pPr marL="355600" marR="5080" indent="-343535">
              <a:lnSpc>
                <a:spcPts val="2400"/>
              </a:lnSpc>
              <a:spcBef>
                <a:spcPts val="675"/>
              </a:spcBef>
              <a:buFont typeface="Arial"/>
              <a:buChar char="•"/>
              <a:tabLst>
                <a:tab pos="355600" algn="l"/>
                <a:tab pos="356235" algn="l"/>
              </a:tabLst>
            </a:pPr>
            <a:r>
              <a:rPr spc="-5" dirty="0"/>
              <a:t>Used with </a:t>
            </a:r>
            <a:r>
              <a:rPr spc="-10" dirty="0"/>
              <a:t>two </a:t>
            </a:r>
            <a:r>
              <a:rPr spc="-5" dirty="0"/>
              <a:t>balloons </a:t>
            </a:r>
            <a:r>
              <a:rPr spc="-10" dirty="0"/>
              <a:t>advanced </a:t>
            </a:r>
            <a:r>
              <a:rPr spc="-15" dirty="0"/>
              <a:t>over separate </a:t>
            </a:r>
            <a:r>
              <a:rPr spc="-10" dirty="0"/>
              <a:t>guidewires  </a:t>
            </a:r>
            <a:r>
              <a:rPr spc="-15" dirty="0"/>
              <a:t>from </a:t>
            </a:r>
            <a:r>
              <a:rPr spc="-5" dirty="0"/>
              <a:t>the </a:t>
            </a:r>
            <a:r>
              <a:rPr spc="-20" dirty="0"/>
              <a:t>femoral </a:t>
            </a:r>
            <a:r>
              <a:rPr spc="-10" dirty="0"/>
              <a:t>vein to </a:t>
            </a:r>
            <a:r>
              <a:rPr spc="-5" dirty="0"/>
              <a:t>the LA, </a:t>
            </a:r>
            <a:r>
              <a:rPr spc="-10" dirty="0"/>
              <a:t>across </a:t>
            </a:r>
            <a:r>
              <a:rPr spc="-5" dirty="0"/>
              <a:t>the MV </a:t>
            </a:r>
            <a:r>
              <a:rPr spc="-15" dirty="0"/>
              <a:t>into </a:t>
            </a:r>
            <a:r>
              <a:rPr spc="-5" dirty="0"/>
              <a:t>the </a:t>
            </a:r>
            <a:r>
              <a:rPr spc="-100" dirty="0"/>
              <a:t>LV</a:t>
            </a:r>
            <a:r>
              <a:rPr spc="95" dirty="0"/>
              <a:t> </a:t>
            </a:r>
            <a:r>
              <a:rPr spc="-5" dirty="0"/>
              <a:t>.</a:t>
            </a:r>
          </a:p>
          <a:p>
            <a:pPr>
              <a:lnSpc>
                <a:spcPct val="100000"/>
              </a:lnSpc>
              <a:buFont typeface="Arial"/>
              <a:buChar char="•"/>
            </a:pPr>
            <a:endParaRPr sz="2950" dirty="0"/>
          </a:p>
          <a:p>
            <a:pPr marL="355600" marR="259079" indent="-343535">
              <a:lnSpc>
                <a:spcPts val="2400"/>
              </a:lnSpc>
              <a:buFont typeface="Arial"/>
              <a:buChar char="•"/>
              <a:tabLst>
                <a:tab pos="427355" algn="l"/>
                <a:tab pos="427990" algn="l"/>
              </a:tabLst>
            </a:pPr>
            <a:r>
              <a:rPr dirty="0"/>
              <a:t>	</a:t>
            </a:r>
            <a:r>
              <a:rPr spc="-10" dirty="0"/>
              <a:t>The two </a:t>
            </a:r>
            <a:r>
              <a:rPr spc="-5" dirty="0"/>
              <a:t>balloons </a:t>
            </a:r>
            <a:r>
              <a:rPr spc="-15" dirty="0"/>
              <a:t>are </a:t>
            </a:r>
            <a:r>
              <a:rPr spc="-5" dirty="0"/>
              <a:t>then </a:t>
            </a:r>
            <a:r>
              <a:rPr spc="-15" dirty="0"/>
              <a:t>inflated </a:t>
            </a:r>
            <a:r>
              <a:rPr spc="-10" dirty="0"/>
              <a:t>simultaneously across  </a:t>
            </a:r>
            <a:r>
              <a:rPr spc="-5" dirty="0"/>
              <a:t>the </a:t>
            </a:r>
            <a:r>
              <a:rPr spc="-10" dirty="0"/>
              <a:t>mitral valve.</a:t>
            </a:r>
          </a:p>
          <a:p>
            <a:pPr marL="12700">
              <a:lnSpc>
                <a:spcPct val="100000"/>
              </a:lnSpc>
              <a:spcBef>
                <a:spcPts val="20"/>
              </a:spcBef>
            </a:pPr>
            <a:r>
              <a:rPr spc="-5" dirty="0">
                <a:latin typeface="Arial"/>
                <a:cs typeface="Arial"/>
              </a:rPr>
              <a:t>•</a:t>
            </a:r>
          </a:p>
          <a:p>
            <a:pPr marL="355600" marR="551180" indent="-343535">
              <a:lnSpc>
                <a:spcPts val="2400"/>
              </a:lnSpc>
              <a:spcBef>
                <a:spcPts val="580"/>
              </a:spcBef>
              <a:buFont typeface="Arial"/>
              <a:buChar char="•"/>
              <a:tabLst>
                <a:tab pos="427355" algn="l"/>
                <a:tab pos="427990" algn="l"/>
              </a:tabLst>
            </a:pPr>
            <a:r>
              <a:rPr dirty="0"/>
              <a:t>	</a:t>
            </a:r>
            <a:r>
              <a:rPr spc="-5" dirty="0"/>
              <a:t>When </a:t>
            </a:r>
            <a:r>
              <a:rPr spc="-10" dirty="0"/>
              <a:t>properly </a:t>
            </a:r>
            <a:r>
              <a:rPr spc="-15" dirty="0"/>
              <a:t>performed, </a:t>
            </a:r>
            <a:r>
              <a:rPr spc="-5" dirty="0"/>
              <a:t>the </a:t>
            </a:r>
            <a:r>
              <a:rPr spc="-25" dirty="0"/>
              <a:t>DBT </a:t>
            </a:r>
            <a:r>
              <a:rPr spc="-10" dirty="0"/>
              <a:t>results </a:t>
            </a:r>
            <a:r>
              <a:rPr dirty="0"/>
              <a:t>in </a:t>
            </a:r>
            <a:r>
              <a:rPr spc="-20" dirty="0"/>
              <a:t>excellent  </a:t>
            </a:r>
            <a:r>
              <a:rPr spc="-15" dirty="0"/>
              <a:t>improvement </a:t>
            </a:r>
            <a:r>
              <a:rPr spc="-5" dirty="0"/>
              <a:t>in</a:t>
            </a:r>
            <a:r>
              <a:rPr spc="20" dirty="0"/>
              <a:t> </a:t>
            </a:r>
            <a:r>
              <a:rPr spc="-35" dirty="0"/>
              <a:t>MVA.</a:t>
            </a:r>
          </a:p>
          <a:p>
            <a:pPr>
              <a:lnSpc>
                <a:spcPct val="100000"/>
              </a:lnSpc>
              <a:spcBef>
                <a:spcPts val="20"/>
              </a:spcBef>
              <a:buFont typeface="Arial"/>
              <a:buChar char="•"/>
            </a:pPr>
            <a:endParaRPr sz="2950" dirty="0"/>
          </a:p>
          <a:p>
            <a:pPr marL="355600" marR="421005" indent="-343535">
              <a:lnSpc>
                <a:spcPct val="80000"/>
              </a:lnSpc>
              <a:buFont typeface="Arial"/>
              <a:buChar char="•"/>
              <a:tabLst>
                <a:tab pos="427355" algn="l"/>
                <a:tab pos="427990" algn="l"/>
              </a:tabLst>
            </a:pPr>
            <a:r>
              <a:rPr dirty="0"/>
              <a:t>	</a:t>
            </a:r>
            <a:r>
              <a:rPr spc="-5" dirty="0"/>
              <a:t>Multiple </a:t>
            </a:r>
            <a:r>
              <a:rPr spc="-10" dirty="0"/>
              <a:t>studies </a:t>
            </a:r>
            <a:r>
              <a:rPr spc="-20" dirty="0"/>
              <a:t>have </a:t>
            </a:r>
            <a:r>
              <a:rPr spc="-10" dirty="0"/>
              <a:t>shown </a:t>
            </a:r>
            <a:r>
              <a:rPr spc="-5" dirty="0"/>
              <a:t>no </a:t>
            </a:r>
            <a:r>
              <a:rPr spc="-10" dirty="0"/>
              <a:t>significant </a:t>
            </a:r>
            <a:r>
              <a:rPr spc="-20" dirty="0"/>
              <a:t>difference </a:t>
            </a:r>
            <a:r>
              <a:rPr spc="-5" dirty="0"/>
              <a:t>in  </a:t>
            </a:r>
            <a:r>
              <a:rPr spc="-10" dirty="0"/>
              <a:t>hemodynamic results </a:t>
            </a:r>
            <a:r>
              <a:rPr spc="-15" dirty="0"/>
              <a:t>(MVG </a:t>
            </a:r>
            <a:r>
              <a:rPr dirty="0"/>
              <a:t>or </a:t>
            </a:r>
            <a:r>
              <a:rPr spc="-35" dirty="0"/>
              <a:t>MVA) </a:t>
            </a:r>
            <a:r>
              <a:rPr spc="-15" dirty="0"/>
              <a:t>post procedure  </a:t>
            </a:r>
            <a:r>
              <a:rPr spc="-10" dirty="0"/>
              <a:t>between </a:t>
            </a:r>
            <a:r>
              <a:rPr spc="-5" dirty="0"/>
              <a:t>the double-balloon technique and the Inoue  balloon</a:t>
            </a:r>
            <a:r>
              <a:rPr spc="-20" dirty="0"/>
              <a:t> </a:t>
            </a:r>
            <a:r>
              <a:rPr spc="-25" dirty="0"/>
              <a:t>system</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7865" y="371665"/>
            <a:ext cx="8324850" cy="6115050"/>
            <a:chOff x="447865" y="371665"/>
            <a:chExt cx="8324850" cy="6115050"/>
          </a:xfrm>
        </p:grpSpPr>
        <p:sp>
          <p:nvSpPr>
            <p:cNvPr id="3" name="object 3"/>
            <p:cNvSpPr/>
            <p:nvPr/>
          </p:nvSpPr>
          <p:spPr>
            <a:xfrm>
              <a:off x="457199" y="380999"/>
              <a:ext cx="8305800" cy="6096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2627" y="376427"/>
              <a:ext cx="8315325" cy="6105525"/>
            </a:xfrm>
            <a:custGeom>
              <a:avLst/>
              <a:gdLst/>
              <a:ahLst/>
              <a:cxnLst/>
              <a:rect l="l" t="t" r="r" b="b"/>
              <a:pathLst>
                <a:path w="8315325" h="6105525">
                  <a:moveTo>
                    <a:pt x="0" y="6105144"/>
                  </a:moveTo>
                  <a:lnTo>
                    <a:pt x="8314944" y="6105144"/>
                  </a:lnTo>
                  <a:lnTo>
                    <a:pt x="8314944" y="0"/>
                  </a:lnTo>
                  <a:lnTo>
                    <a:pt x="0" y="0"/>
                  </a:lnTo>
                  <a:lnTo>
                    <a:pt x="0" y="6105144"/>
                  </a:lnTo>
                  <a:close/>
                </a:path>
              </a:pathLst>
            </a:custGeom>
            <a:ln w="9144">
              <a:solidFill>
                <a:srgbClr val="1E1C11"/>
              </a:solidFill>
            </a:ln>
          </p:spPr>
          <p:txBody>
            <a:bodyPr wrap="square" lIns="0" tIns="0" rIns="0" bIns="0" rtlCol="0"/>
            <a:lstStyle/>
            <a:p>
              <a:endParaRPr/>
            </a:p>
          </p:txBody>
        </p:sp>
      </p:grpSp>
      <p:sp>
        <p:nvSpPr>
          <p:cNvPr id="5" name="object 5"/>
          <p:cNvSpPr txBox="1"/>
          <p:nvPr/>
        </p:nvSpPr>
        <p:spPr>
          <a:xfrm>
            <a:off x="3688841" y="3263010"/>
            <a:ext cx="16929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Mansfield</a:t>
            </a:r>
            <a:r>
              <a:rPr sz="1800" spc="-70" dirty="0">
                <a:latin typeface="Calibri"/>
                <a:cs typeface="Calibri"/>
              </a:rPr>
              <a:t> </a:t>
            </a:r>
            <a:r>
              <a:rPr sz="1800" spc="-5" dirty="0">
                <a:latin typeface="Calibri"/>
                <a:cs typeface="Calibri"/>
              </a:rPr>
              <a:t>balloon</a:t>
            </a:r>
            <a:endParaRPr sz="1800">
              <a:latin typeface="Calibri"/>
              <a:cs typeface="Calibri"/>
            </a:endParaRPr>
          </a:p>
        </p:txBody>
      </p:sp>
      <p:sp>
        <p:nvSpPr>
          <p:cNvPr id="6" name="object 6"/>
          <p:cNvSpPr/>
          <p:nvPr/>
        </p:nvSpPr>
        <p:spPr>
          <a:xfrm>
            <a:off x="4648200" y="3581400"/>
            <a:ext cx="3810000" cy="26578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540765"/>
            <a:ext cx="8799830" cy="529399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5" dirty="0">
                <a:latin typeface="Calibri"/>
                <a:cs typeface="Calibri"/>
              </a:rPr>
              <a:t>The </a:t>
            </a:r>
            <a:r>
              <a:rPr sz="3200" spc="-15" dirty="0">
                <a:latin typeface="Calibri"/>
                <a:cs typeface="Calibri"/>
              </a:rPr>
              <a:t>interval </a:t>
            </a:r>
            <a:r>
              <a:rPr sz="3200" spc="-10" dirty="0">
                <a:latin typeface="Calibri"/>
                <a:cs typeface="Calibri"/>
              </a:rPr>
              <a:t>between </a:t>
            </a:r>
            <a:r>
              <a:rPr sz="3200" dirty="0">
                <a:latin typeface="Calibri"/>
                <a:cs typeface="Calibri"/>
              </a:rPr>
              <a:t>the </a:t>
            </a:r>
            <a:r>
              <a:rPr sz="3200" spc="-5" dirty="0">
                <a:latin typeface="Calibri"/>
                <a:cs typeface="Calibri"/>
              </a:rPr>
              <a:t>initial episode of </a:t>
            </a:r>
            <a:r>
              <a:rPr sz="3200" dirty="0">
                <a:latin typeface="Calibri"/>
                <a:cs typeface="Calibri"/>
              </a:rPr>
              <a:t>ARF and  </a:t>
            </a:r>
            <a:r>
              <a:rPr sz="3200" spc="-5" dirty="0">
                <a:latin typeface="Calibri"/>
                <a:cs typeface="Calibri"/>
              </a:rPr>
              <a:t>clinical evidence of </a:t>
            </a:r>
            <a:r>
              <a:rPr sz="3200" dirty="0">
                <a:latin typeface="Calibri"/>
                <a:cs typeface="Calibri"/>
              </a:rPr>
              <a:t>MV </a:t>
            </a:r>
            <a:r>
              <a:rPr sz="3200" spc="-5" dirty="0">
                <a:latin typeface="Calibri"/>
                <a:cs typeface="Calibri"/>
              </a:rPr>
              <a:t>obstruction </a:t>
            </a:r>
            <a:r>
              <a:rPr sz="3200" dirty="0">
                <a:latin typeface="Calibri"/>
                <a:cs typeface="Calibri"/>
              </a:rPr>
              <a:t>is </a:t>
            </a:r>
            <a:r>
              <a:rPr sz="3200" spc="-5" dirty="0">
                <a:latin typeface="Calibri"/>
                <a:cs typeface="Calibri"/>
              </a:rPr>
              <a:t>variable,  </a:t>
            </a:r>
            <a:r>
              <a:rPr sz="3200" spc="-10" dirty="0">
                <a:latin typeface="Calibri"/>
                <a:cs typeface="Calibri"/>
              </a:rPr>
              <a:t>ranging </a:t>
            </a:r>
            <a:r>
              <a:rPr sz="3200" spc="-15" dirty="0">
                <a:latin typeface="Calibri"/>
                <a:cs typeface="Calibri"/>
              </a:rPr>
              <a:t>from </a:t>
            </a:r>
            <a:r>
              <a:rPr sz="3200" dirty="0">
                <a:latin typeface="Calibri"/>
                <a:cs typeface="Calibri"/>
              </a:rPr>
              <a:t>a </a:t>
            </a:r>
            <a:r>
              <a:rPr sz="3200" spc="-35" dirty="0">
                <a:latin typeface="Calibri"/>
                <a:cs typeface="Calibri"/>
              </a:rPr>
              <a:t>few </a:t>
            </a:r>
            <a:r>
              <a:rPr sz="3200" spc="-20" dirty="0">
                <a:latin typeface="Calibri"/>
                <a:cs typeface="Calibri"/>
              </a:rPr>
              <a:t>years </a:t>
            </a:r>
            <a:r>
              <a:rPr sz="3200" dirty="0">
                <a:latin typeface="Calibri"/>
                <a:cs typeface="Calibri"/>
              </a:rPr>
              <a:t>--- &gt; 20</a:t>
            </a:r>
            <a:r>
              <a:rPr sz="3200" spc="40" dirty="0">
                <a:latin typeface="Calibri"/>
                <a:cs typeface="Calibri"/>
              </a:rPr>
              <a:t> </a:t>
            </a:r>
            <a:r>
              <a:rPr sz="3200" spc="-20" dirty="0">
                <a:latin typeface="Calibri"/>
                <a:cs typeface="Calibri"/>
              </a:rPr>
              <a:t>years.</a:t>
            </a:r>
            <a:endParaRPr sz="3200">
              <a:latin typeface="Calibri"/>
              <a:cs typeface="Calibri"/>
            </a:endParaRPr>
          </a:p>
          <a:p>
            <a:pPr>
              <a:lnSpc>
                <a:spcPct val="100000"/>
              </a:lnSpc>
              <a:spcBef>
                <a:spcPts val="5"/>
              </a:spcBef>
              <a:buFont typeface="Arial"/>
              <a:buChar char="•"/>
            </a:pPr>
            <a:endParaRPr sz="4400">
              <a:latin typeface="Calibri"/>
              <a:cs typeface="Calibri"/>
            </a:endParaRPr>
          </a:p>
          <a:p>
            <a:pPr marL="355600" marR="118745" indent="-342900">
              <a:lnSpc>
                <a:spcPct val="100000"/>
              </a:lnSpc>
              <a:buFont typeface="Arial"/>
              <a:buChar char="•"/>
              <a:tabLst>
                <a:tab pos="354965" algn="l"/>
                <a:tab pos="355600" algn="l"/>
              </a:tabLst>
            </a:pPr>
            <a:r>
              <a:rPr sz="3200" dirty="0">
                <a:latin typeface="Calibri"/>
                <a:cs typeface="Calibri"/>
              </a:rPr>
              <a:t>In </a:t>
            </a:r>
            <a:r>
              <a:rPr sz="3200" spc="-20" dirty="0">
                <a:latin typeface="Calibri"/>
                <a:cs typeface="Calibri"/>
              </a:rPr>
              <a:t>temperate zones, </a:t>
            </a:r>
            <a:r>
              <a:rPr sz="3200" spc="-5" dirty="0">
                <a:latin typeface="Calibri"/>
                <a:cs typeface="Calibri"/>
              </a:rPr>
              <a:t>such </a:t>
            </a:r>
            <a:r>
              <a:rPr sz="3200" dirty="0">
                <a:latin typeface="Calibri"/>
                <a:cs typeface="Calibri"/>
              </a:rPr>
              <a:t>as the US and </a:t>
            </a:r>
            <a:r>
              <a:rPr sz="3200" spc="-30" dirty="0">
                <a:latin typeface="Calibri"/>
                <a:cs typeface="Calibri"/>
              </a:rPr>
              <a:t>Western  </a:t>
            </a:r>
            <a:r>
              <a:rPr sz="3200" spc="-15" dirty="0">
                <a:latin typeface="Calibri"/>
                <a:cs typeface="Calibri"/>
              </a:rPr>
              <a:t>Europe, </a:t>
            </a:r>
            <a:r>
              <a:rPr sz="3200" spc="-10" dirty="0">
                <a:latin typeface="Calibri"/>
                <a:cs typeface="Calibri"/>
              </a:rPr>
              <a:t>patients </a:t>
            </a:r>
            <a:r>
              <a:rPr sz="3200" dirty="0">
                <a:latin typeface="Calibri"/>
                <a:cs typeface="Calibri"/>
              </a:rPr>
              <a:t>who </a:t>
            </a:r>
            <a:r>
              <a:rPr sz="3200" spc="-10" dirty="0">
                <a:latin typeface="Calibri"/>
                <a:cs typeface="Calibri"/>
              </a:rPr>
              <a:t>develop </a:t>
            </a:r>
            <a:r>
              <a:rPr sz="3200" spc="-5" dirty="0">
                <a:latin typeface="Calibri"/>
                <a:cs typeface="Calibri"/>
              </a:rPr>
              <a:t>ARF </a:t>
            </a:r>
            <a:r>
              <a:rPr sz="3200" spc="-25" dirty="0">
                <a:latin typeface="Calibri"/>
                <a:cs typeface="Calibri"/>
              </a:rPr>
              <a:t>have </a:t>
            </a:r>
            <a:r>
              <a:rPr sz="3200" dirty="0">
                <a:latin typeface="Calibri"/>
                <a:cs typeface="Calibri"/>
              </a:rPr>
              <a:t>an  </a:t>
            </a:r>
            <a:r>
              <a:rPr sz="3200" spc="-15" dirty="0">
                <a:latin typeface="Calibri"/>
                <a:cs typeface="Calibri"/>
              </a:rPr>
              <a:t>asymptomatic </a:t>
            </a:r>
            <a:r>
              <a:rPr sz="3200" spc="-5" dirty="0">
                <a:latin typeface="Calibri"/>
                <a:cs typeface="Calibri"/>
              </a:rPr>
              <a:t>period of </a:t>
            </a:r>
            <a:r>
              <a:rPr sz="3200" spc="-15" dirty="0">
                <a:latin typeface="Calibri"/>
                <a:cs typeface="Calibri"/>
              </a:rPr>
              <a:t>approximately </a:t>
            </a:r>
            <a:r>
              <a:rPr sz="3200" dirty="0">
                <a:latin typeface="Calibri"/>
                <a:cs typeface="Calibri"/>
              </a:rPr>
              <a:t>15 </a:t>
            </a:r>
            <a:r>
              <a:rPr sz="3200" spc="-25" dirty="0">
                <a:latin typeface="Calibri"/>
                <a:cs typeface="Calibri"/>
              </a:rPr>
              <a:t>to </a:t>
            </a:r>
            <a:r>
              <a:rPr sz="3200" dirty="0">
                <a:latin typeface="Calibri"/>
                <a:cs typeface="Calibri"/>
              </a:rPr>
              <a:t>20</a:t>
            </a:r>
            <a:r>
              <a:rPr sz="3200" spc="85" dirty="0">
                <a:latin typeface="Calibri"/>
                <a:cs typeface="Calibri"/>
              </a:rPr>
              <a:t> </a:t>
            </a:r>
            <a:r>
              <a:rPr sz="3200" spc="-110" dirty="0">
                <a:latin typeface="Calibri"/>
                <a:cs typeface="Calibri"/>
              </a:rPr>
              <a:t>yr.</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365760" indent="-342900">
              <a:lnSpc>
                <a:spcPct val="100000"/>
              </a:lnSpc>
              <a:buFont typeface="Arial"/>
              <a:buChar char="•"/>
              <a:tabLst>
                <a:tab pos="354965" algn="l"/>
                <a:tab pos="355600" algn="l"/>
              </a:tabLst>
            </a:pPr>
            <a:r>
              <a:rPr sz="3200" dirty="0">
                <a:latin typeface="Calibri"/>
                <a:cs typeface="Calibri"/>
              </a:rPr>
              <a:t>In </a:t>
            </a:r>
            <a:r>
              <a:rPr sz="3200" spc="-5" dirty="0">
                <a:latin typeface="Calibri"/>
                <a:cs typeface="Calibri"/>
              </a:rPr>
              <a:t>India, critical </a:t>
            </a:r>
            <a:r>
              <a:rPr sz="3200" dirty="0">
                <a:latin typeface="Calibri"/>
                <a:cs typeface="Calibri"/>
              </a:rPr>
              <a:t>MS </a:t>
            </a:r>
            <a:r>
              <a:rPr sz="3200" spc="-20" dirty="0">
                <a:latin typeface="Calibri"/>
                <a:cs typeface="Calibri"/>
              </a:rPr>
              <a:t>may </a:t>
            </a:r>
            <a:r>
              <a:rPr sz="3200" spc="-5" dirty="0">
                <a:latin typeface="Calibri"/>
                <a:cs typeface="Calibri"/>
              </a:rPr>
              <a:t>be </a:t>
            </a:r>
            <a:r>
              <a:rPr sz="3200" spc="-10" dirty="0">
                <a:latin typeface="Calibri"/>
                <a:cs typeface="Calibri"/>
              </a:rPr>
              <a:t>present in </a:t>
            </a:r>
            <a:r>
              <a:rPr sz="3200" spc="-5" dirty="0">
                <a:latin typeface="Calibri"/>
                <a:cs typeface="Calibri"/>
              </a:rPr>
              <a:t>children </a:t>
            </a:r>
            <a:r>
              <a:rPr sz="3200" dirty="0">
                <a:latin typeface="Calibri"/>
                <a:cs typeface="Calibri"/>
              </a:rPr>
              <a:t>as  </a:t>
            </a:r>
            <a:r>
              <a:rPr sz="3200" spc="-10" dirty="0">
                <a:latin typeface="Calibri"/>
                <a:cs typeface="Calibri"/>
              </a:rPr>
              <a:t>young </a:t>
            </a:r>
            <a:r>
              <a:rPr sz="3200" dirty="0">
                <a:latin typeface="Calibri"/>
                <a:cs typeface="Calibri"/>
              </a:rPr>
              <a:t>as 6 </a:t>
            </a:r>
            <a:r>
              <a:rPr sz="3200" spc="-20" dirty="0">
                <a:latin typeface="Calibri"/>
                <a:cs typeface="Calibri"/>
              </a:rPr>
              <a:t>to </a:t>
            </a:r>
            <a:r>
              <a:rPr sz="3200" dirty="0">
                <a:latin typeface="Calibri"/>
                <a:cs typeface="Calibri"/>
              </a:rPr>
              <a:t>12 </a:t>
            </a:r>
            <a:r>
              <a:rPr sz="3200" spc="-20" dirty="0">
                <a:latin typeface="Calibri"/>
                <a:cs typeface="Calibri"/>
              </a:rPr>
              <a:t>years </a:t>
            </a:r>
            <a:r>
              <a:rPr sz="3200" spc="-5" dirty="0">
                <a:latin typeface="Calibri"/>
                <a:cs typeface="Calibri"/>
              </a:rPr>
              <a:t>of</a:t>
            </a:r>
            <a:r>
              <a:rPr sz="3200" spc="35" dirty="0">
                <a:latin typeface="Calibri"/>
                <a:cs typeface="Calibri"/>
              </a:rPr>
              <a:t> </a:t>
            </a:r>
            <a:r>
              <a:rPr sz="3200" spc="-10" dirty="0">
                <a:latin typeface="Calibri"/>
                <a:cs typeface="Calibri"/>
              </a:rPr>
              <a:t>age</a:t>
            </a:r>
            <a:endParaRPr sz="3200">
              <a:latin typeface="Calibri"/>
              <a:cs typeface="Calibri"/>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1856" y="295656"/>
            <a:ext cx="8552815" cy="6190615"/>
            <a:chOff x="371856" y="295656"/>
            <a:chExt cx="8552815" cy="6190615"/>
          </a:xfrm>
        </p:grpSpPr>
        <p:sp>
          <p:nvSpPr>
            <p:cNvPr id="3" name="object 3"/>
            <p:cNvSpPr/>
            <p:nvPr/>
          </p:nvSpPr>
          <p:spPr>
            <a:xfrm>
              <a:off x="381000" y="304800"/>
              <a:ext cx="8534400" cy="577738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6428" y="300228"/>
              <a:ext cx="8543925" cy="6181725"/>
            </a:xfrm>
            <a:custGeom>
              <a:avLst/>
              <a:gdLst/>
              <a:ahLst/>
              <a:cxnLst/>
              <a:rect l="l" t="t" r="r" b="b"/>
              <a:pathLst>
                <a:path w="8543925" h="6181725">
                  <a:moveTo>
                    <a:pt x="0" y="6181344"/>
                  </a:moveTo>
                  <a:lnTo>
                    <a:pt x="8543544" y="6181344"/>
                  </a:lnTo>
                  <a:lnTo>
                    <a:pt x="8543544" y="0"/>
                  </a:lnTo>
                  <a:lnTo>
                    <a:pt x="0" y="0"/>
                  </a:lnTo>
                  <a:lnTo>
                    <a:pt x="0" y="6181344"/>
                  </a:lnTo>
                  <a:close/>
                </a:path>
              </a:pathLst>
            </a:custGeom>
            <a:ln w="9144">
              <a:solidFill>
                <a:srgbClr val="001F5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351790"/>
            <a:ext cx="8435340" cy="6336030"/>
          </a:xfrm>
          <a:prstGeom prst="rect">
            <a:avLst/>
          </a:prstGeom>
        </p:spPr>
        <p:txBody>
          <a:bodyPr vert="horz" wrap="square" lIns="0" tIns="58419" rIns="0" bIns="0" rtlCol="0">
            <a:spAutoFit/>
          </a:bodyPr>
          <a:lstStyle/>
          <a:p>
            <a:pPr marL="355600" marR="601980" indent="-342900" algn="just">
              <a:lnSpc>
                <a:spcPts val="2920"/>
              </a:lnSpc>
              <a:spcBef>
                <a:spcPts val="459"/>
              </a:spcBef>
              <a:buFont typeface="Arial"/>
              <a:buChar char="•"/>
              <a:tabLst>
                <a:tab pos="355600" algn="l"/>
              </a:tabLst>
            </a:pPr>
            <a:r>
              <a:rPr sz="2700" dirty="0">
                <a:latin typeface="Calibri"/>
                <a:cs typeface="Calibri"/>
              </a:rPr>
              <a:t>An </a:t>
            </a:r>
            <a:r>
              <a:rPr sz="2700" spc="-10" dirty="0">
                <a:latin typeface="Calibri"/>
                <a:cs typeface="Calibri"/>
              </a:rPr>
              <a:t>adaptation </a:t>
            </a:r>
            <a:r>
              <a:rPr sz="2700" spc="-5" dirty="0">
                <a:latin typeface="Calibri"/>
                <a:cs typeface="Calibri"/>
              </a:rPr>
              <a:t>of </a:t>
            </a:r>
            <a:r>
              <a:rPr sz="2700" dirty="0">
                <a:latin typeface="Calibri"/>
                <a:cs typeface="Calibri"/>
              </a:rPr>
              <a:t>the </a:t>
            </a:r>
            <a:r>
              <a:rPr sz="2700" spc="-10" dirty="0">
                <a:latin typeface="Calibri"/>
                <a:cs typeface="Calibri"/>
              </a:rPr>
              <a:t>double-balloon </a:t>
            </a:r>
            <a:r>
              <a:rPr sz="2700" spc="-5" dirty="0">
                <a:latin typeface="Calibri"/>
                <a:cs typeface="Calibri"/>
              </a:rPr>
              <a:t>technique uses </a:t>
            </a:r>
            <a:r>
              <a:rPr sz="2700" dirty="0">
                <a:latin typeface="Calibri"/>
                <a:cs typeface="Calibri"/>
              </a:rPr>
              <a:t>a  </a:t>
            </a:r>
            <a:r>
              <a:rPr sz="2700" spc="-10" dirty="0">
                <a:latin typeface="Calibri"/>
                <a:cs typeface="Calibri"/>
              </a:rPr>
              <a:t>monorail approach </a:t>
            </a:r>
            <a:r>
              <a:rPr sz="2700" spc="-15" dirty="0">
                <a:latin typeface="Calibri"/>
                <a:cs typeface="Calibri"/>
              </a:rPr>
              <a:t>to </a:t>
            </a:r>
            <a:r>
              <a:rPr sz="2700" spc="-5" dirty="0">
                <a:latin typeface="Calibri"/>
                <a:cs typeface="Calibri"/>
              </a:rPr>
              <a:t>deliver </a:t>
            </a:r>
            <a:r>
              <a:rPr sz="2700" spc="-10" dirty="0">
                <a:latin typeface="Calibri"/>
                <a:cs typeface="Calibri"/>
              </a:rPr>
              <a:t>two </a:t>
            </a:r>
            <a:r>
              <a:rPr sz="2700" dirty="0">
                <a:latin typeface="Calibri"/>
                <a:cs typeface="Calibri"/>
              </a:rPr>
              <a:t>balloons </a:t>
            </a:r>
            <a:r>
              <a:rPr sz="2700" spc="-10" dirty="0">
                <a:latin typeface="Calibri"/>
                <a:cs typeface="Calibri"/>
              </a:rPr>
              <a:t>across </a:t>
            </a:r>
            <a:r>
              <a:rPr sz="2700" dirty="0">
                <a:latin typeface="Calibri"/>
                <a:cs typeface="Calibri"/>
              </a:rPr>
              <a:t>the  </a:t>
            </a:r>
            <a:r>
              <a:rPr sz="2700" spc="-10" dirty="0">
                <a:latin typeface="Calibri"/>
                <a:cs typeface="Calibri"/>
              </a:rPr>
              <a:t>mitral valve over </a:t>
            </a:r>
            <a:r>
              <a:rPr sz="2700" dirty="0">
                <a:latin typeface="Calibri"/>
                <a:cs typeface="Calibri"/>
              </a:rPr>
              <a:t>a </a:t>
            </a:r>
            <a:r>
              <a:rPr sz="2700" spc="-5" dirty="0">
                <a:latin typeface="Calibri"/>
                <a:cs typeface="Calibri"/>
              </a:rPr>
              <a:t>single guidewire</a:t>
            </a:r>
            <a:r>
              <a:rPr sz="2700" spc="-55" dirty="0">
                <a:latin typeface="Calibri"/>
                <a:cs typeface="Calibri"/>
              </a:rPr>
              <a:t> </a:t>
            </a:r>
            <a:r>
              <a:rPr sz="2700" dirty="0">
                <a:latin typeface="Calibri"/>
                <a:cs typeface="Calibri"/>
              </a:rPr>
              <a:t>.</a:t>
            </a:r>
          </a:p>
          <a:p>
            <a:pPr>
              <a:lnSpc>
                <a:spcPct val="100000"/>
              </a:lnSpc>
              <a:spcBef>
                <a:spcPts val="55"/>
              </a:spcBef>
              <a:buChar char="•"/>
            </a:pPr>
            <a:endParaRPr sz="3400" dirty="0">
              <a:latin typeface="Calibri"/>
              <a:cs typeface="Calibri"/>
            </a:endParaRPr>
          </a:p>
          <a:p>
            <a:pPr marL="355600" marR="36830" indent="-342900">
              <a:lnSpc>
                <a:spcPts val="2920"/>
              </a:lnSpc>
              <a:buFont typeface="Arial"/>
              <a:buChar char="•"/>
              <a:tabLst>
                <a:tab pos="433070" algn="l"/>
                <a:tab pos="433705" algn="l"/>
              </a:tabLst>
            </a:pPr>
            <a:r>
              <a:rPr dirty="0"/>
              <a:t>	</a:t>
            </a:r>
            <a:r>
              <a:rPr sz="2700" spc="-5" dirty="0">
                <a:latin typeface="Calibri"/>
                <a:cs typeface="Calibri"/>
              </a:rPr>
              <a:t>The </a:t>
            </a:r>
            <a:r>
              <a:rPr sz="2700" spc="-25" dirty="0">
                <a:latin typeface="Calibri"/>
                <a:cs typeface="Calibri"/>
              </a:rPr>
              <a:t>first </a:t>
            </a:r>
            <a:r>
              <a:rPr sz="2700" spc="-10" dirty="0">
                <a:latin typeface="Calibri"/>
                <a:cs typeface="Calibri"/>
              </a:rPr>
              <a:t>valvuloplasty </a:t>
            </a:r>
            <a:r>
              <a:rPr sz="2700" spc="-5" dirty="0">
                <a:latin typeface="Calibri"/>
                <a:cs typeface="Calibri"/>
              </a:rPr>
              <a:t>balloon </a:t>
            </a:r>
            <a:r>
              <a:rPr sz="2700" dirty="0">
                <a:latin typeface="Calibri"/>
                <a:cs typeface="Calibri"/>
              </a:rPr>
              <a:t>with a </a:t>
            </a:r>
            <a:r>
              <a:rPr sz="2700" spc="-5" dirty="0">
                <a:latin typeface="Calibri"/>
                <a:cs typeface="Calibri"/>
              </a:rPr>
              <a:t>short </a:t>
            </a:r>
            <a:r>
              <a:rPr sz="2700" spc="-10" dirty="0">
                <a:latin typeface="Calibri"/>
                <a:cs typeface="Calibri"/>
              </a:rPr>
              <a:t>monorail  </a:t>
            </a:r>
            <a:r>
              <a:rPr sz="2700" spc="-5" dirty="0">
                <a:latin typeface="Calibri"/>
                <a:cs typeface="Calibri"/>
              </a:rPr>
              <a:t>segment </a:t>
            </a:r>
            <a:r>
              <a:rPr sz="2700" dirty="0">
                <a:latin typeface="Calibri"/>
                <a:cs typeface="Calibri"/>
              </a:rPr>
              <a:t>is </a:t>
            </a:r>
            <a:r>
              <a:rPr sz="2700" spc="-5" dirty="0">
                <a:latin typeface="Calibri"/>
                <a:cs typeface="Calibri"/>
              </a:rPr>
              <a:t>passed </a:t>
            </a:r>
            <a:r>
              <a:rPr sz="2700" spc="-10" dirty="0">
                <a:latin typeface="Calibri"/>
                <a:cs typeface="Calibri"/>
              </a:rPr>
              <a:t>over </a:t>
            </a:r>
            <a:r>
              <a:rPr sz="2700" dirty="0">
                <a:latin typeface="Calibri"/>
                <a:cs typeface="Calibri"/>
              </a:rPr>
              <a:t>the </a:t>
            </a:r>
            <a:r>
              <a:rPr sz="2700" spc="-10" dirty="0">
                <a:latin typeface="Calibri"/>
                <a:cs typeface="Calibri"/>
              </a:rPr>
              <a:t>wire across </a:t>
            </a:r>
            <a:r>
              <a:rPr sz="2700" dirty="0">
                <a:latin typeface="Calibri"/>
                <a:cs typeface="Calibri"/>
              </a:rPr>
              <a:t>the </a:t>
            </a:r>
            <a:r>
              <a:rPr sz="2700" spc="-70" dirty="0">
                <a:latin typeface="Calibri"/>
                <a:cs typeface="Calibri"/>
              </a:rPr>
              <a:t>MV, </a:t>
            </a:r>
            <a:r>
              <a:rPr sz="2700" spc="-10" dirty="0">
                <a:latin typeface="Calibri"/>
                <a:cs typeface="Calibri"/>
              </a:rPr>
              <a:t>followed  by </a:t>
            </a:r>
            <a:r>
              <a:rPr sz="2700" dirty="0">
                <a:latin typeface="Calibri"/>
                <a:cs typeface="Calibri"/>
              </a:rPr>
              <a:t>a </a:t>
            </a:r>
            <a:r>
              <a:rPr sz="2700" spc="-10" dirty="0">
                <a:latin typeface="Calibri"/>
                <a:cs typeface="Calibri"/>
              </a:rPr>
              <a:t>second </a:t>
            </a:r>
            <a:r>
              <a:rPr sz="2700" spc="-15" dirty="0">
                <a:latin typeface="Calibri"/>
                <a:cs typeface="Calibri"/>
              </a:rPr>
              <a:t>conventional </a:t>
            </a:r>
            <a:r>
              <a:rPr sz="2700" dirty="0">
                <a:latin typeface="Calibri"/>
                <a:cs typeface="Calibri"/>
              </a:rPr>
              <a:t>balloon </a:t>
            </a:r>
            <a:r>
              <a:rPr sz="2700" spc="-5" dirty="0">
                <a:latin typeface="Calibri"/>
                <a:cs typeface="Calibri"/>
              </a:rPr>
              <a:t>that </a:t>
            </a:r>
            <a:r>
              <a:rPr sz="2700" dirty="0">
                <a:latin typeface="Calibri"/>
                <a:cs typeface="Calibri"/>
              </a:rPr>
              <a:t>is then </a:t>
            </a:r>
            <a:r>
              <a:rPr sz="2700" spc="-5" dirty="0">
                <a:latin typeface="Calibri"/>
                <a:cs typeface="Calibri"/>
              </a:rPr>
              <a:t>passed </a:t>
            </a:r>
            <a:r>
              <a:rPr sz="2700" spc="-10" dirty="0">
                <a:latin typeface="Calibri"/>
                <a:cs typeface="Calibri"/>
              </a:rPr>
              <a:t>over  </a:t>
            </a:r>
            <a:r>
              <a:rPr sz="2700" dirty="0">
                <a:latin typeface="Calibri"/>
                <a:cs typeface="Calibri"/>
              </a:rPr>
              <a:t>the </a:t>
            </a:r>
            <a:r>
              <a:rPr sz="2700" spc="-10" dirty="0">
                <a:latin typeface="Calibri"/>
                <a:cs typeface="Calibri"/>
              </a:rPr>
              <a:t>wire until </a:t>
            </a:r>
            <a:r>
              <a:rPr sz="2700" dirty="0">
                <a:latin typeface="Calibri"/>
                <a:cs typeface="Calibri"/>
              </a:rPr>
              <a:t>it is </a:t>
            </a:r>
            <a:r>
              <a:rPr sz="2700" spc="-10" dirty="0">
                <a:latin typeface="Calibri"/>
                <a:cs typeface="Calibri"/>
              </a:rPr>
              <a:t>parallel </a:t>
            </a:r>
            <a:r>
              <a:rPr sz="2700" dirty="0">
                <a:latin typeface="Calibri"/>
                <a:cs typeface="Calibri"/>
              </a:rPr>
              <a:t>with the </a:t>
            </a:r>
            <a:r>
              <a:rPr sz="2700" spc="-20" dirty="0">
                <a:latin typeface="Calibri"/>
                <a:cs typeface="Calibri"/>
              </a:rPr>
              <a:t>first</a:t>
            </a:r>
            <a:r>
              <a:rPr sz="2700" spc="-5" dirty="0">
                <a:latin typeface="Calibri"/>
                <a:cs typeface="Calibri"/>
              </a:rPr>
              <a:t> balloon.</a:t>
            </a:r>
            <a:endParaRPr sz="2700" dirty="0">
              <a:latin typeface="Calibri"/>
              <a:cs typeface="Calibri"/>
            </a:endParaRPr>
          </a:p>
          <a:p>
            <a:pPr>
              <a:lnSpc>
                <a:spcPct val="100000"/>
              </a:lnSpc>
              <a:spcBef>
                <a:spcPts val="5"/>
              </a:spcBef>
              <a:buChar char="•"/>
            </a:pPr>
            <a:endParaRPr sz="3400" dirty="0">
              <a:latin typeface="Calibri"/>
              <a:cs typeface="Calibri"/>
            </a:endParaRPr>
          </a:p>
          <a:p>
            <a:pPr marL="355600" marR="57150" indent="-342900">
              <a:lnSpc>
                <a:spcPct val="90000"/>
              </a:lnSpc>
              <a:spcBef>
                <a:spcPts val="5"/>
              </a:spcBef>
              <a:buFont typeface="Arial"/>
              <a:buChar char="•"/>
              <a:tabLst>
                <a:tab pos="354965" algn="l"/>
                <a:tab pos="355600" algn="l"/>
              </a:tabLst>
            </a:pPr>
            <a:r>
              <a:rPr sz="2700" spc="-10" dirty="0">
                <a:latin typeface="Calibri"/>
                <a:cs typeface="Calibri"/>
              </a:rPr>
              <a:t>There </a:t>
            </a:r>
            <a:r>
              <a:rPr sz="2700" spc="-15" dirty="0">
                <a:latin typeface="Calibri"/>
                <a:cs typeface="Calibri"/>
              </a:rPr>
              <a:t>are </a:t>
            </a:r>
            <a:r>
              <a:rPr sz="2700" spc="-5" dirty="0">
                <a:latin typeface="Calibri"/>
                <a:cs typeface="Calibri"/>
              </a:rPr>
              <a:t>no </a:t>
            </a:r>
            <a:r>
              <a:rPr sz="2700" spc="-10" dirty="0">
                <a:latin typeface="Calibri"/>
                <a:cs typeface="Calibri"/>
              </a:rPr>
              <a:t>substantial </a:t>
            </a:r>
            <a:r>
              <a:rPr sz="2700" spc="-15" dirty="0">
                <a:latin typeface="Calibri"/>
                <a:cs typeface="Calibri"/>
              </a:rPr>
              <a:t>differences </a:t>
            </a:r>
            <a:r>
              <a:rPr sz="2700" dirty="0">
                <a:latin typeface="Calibri"/>
                <a:cs typeface="Calibri"/>
              </a:rPr>
              <a:t>in the mechanism </a:t>
            </a:r>
            <a:r>
              <a:rPr sz="2700" spc="-5" dirty="0">
                <a:latin typeface="Calibri"/>
                <a:cs typeface="Calibri"/>
              </a:rPr>
              <a:t>of  delivery of </a:t>
            </a:r>
            <a:r>
              <a:rPr sz="2700" spc="-20" dirty="0">
                <a:latin typeface="Calibri"/>
                <a:cs typeface="Calibri"/>
              </a:rPr>
              <a:t>force </a:t>
            </a:r>
            <a:r>
              <a:rPr sz="2700" spc="-10" dirty="0">
                <a:latin typeface="Calibri"/>
                <a:cs typeface="Calibri"/>
              </a:rPr>
              <a:t>by two </a:t>
            </a:r>
            <a:r>
              <a:rPr sz="2700" spc="-5" dirty="0">
                <a:latin typeface="Calibri"/>
                <a:cs typeface="Calibri"/>
              </a:rPr>
              <a:t>balloons using </a:t>
            </a:r>
            <a:r>
              <a:rPr sz="2700" dirty="0">
                <a:latin typeface="Calibri"/>
                <a:cs typeface="Calibri"/>
              </a:rPr>
              <a:t>this </a:t>
            </a:r>
            <a:r>
              <a:rPr sz="2700" spc="-10" dirty="0">
                <a:latin typeface="Calibri"/>
                <a:cs typeface="Calibri"/>
              </a:rPr>
              <a:t>approach  compared </a:t>
            </a:r>
            <a:r>
              <a:rPr sz="2700" dirty="0">
                <a:latin typeface="Calibri"/>
                <a:cs typeface="Calibri"/>
              </a:rPr>
              <a:t>with </a:t>
            </a:r>
            <a:r>
              <a:rPr sz="2700" spc="-15" dirty="0">
                <a:latin typeface="Calibri"/>
                <a:cs typeface="Calibri"/>
              </a:rPr>
              <a:t>conventional </a:t>
            </a:r>
            <a:r>
              <a:rPr sz="2700" spc="-10" dirty="0">
                <a:latin typeface="Calibri"/>
                <a:cs typeface="Calibri"/>
              </a:rPr>
              <a:t>double-wire, </a:t>
            </a:r>
            <a:r>
              <a:rPr sz="2700" spc="-5" dirty="0">
                <a:latin typeface="Calibri"/>
                <a:cs typeface="Calibri"/>
              </a:rPr>
              <a:t>double-balloon  technique</a:t>
            </a:r>
            <a:endParaRPr sz="2700" dirty="0">
              <a:latin typeface="Calibri"/>
              <a:cs typeface="Calibri"/>
            </a:endParaRPr>
          </a:p>
          <a:p>
            <a:pPr>
              <a:lnSpc>
                <a:spcPct val="100000"/>
              </a:lnSpc>
              <a:spcBef>
                <a:spcPts val="40"/>
              </a:spcBef>
              <a:buChar char="•"/>
            </a:pPr>
            <a:endParaRPr sz="3100" dirty="0">
              <a:latin typeface="Calibri"/>
              <a:cs typeface="Calibri"/>
            </a:endParaRPr>
          </a:p>
          <a:p>
            <a:pPr marL="355600" indent="-342900">
              <a:lnSpc>
                <a:spcPts val="1975"/>
              </a:lnSpc>
              <a:buFont typeface="Arial"/>
              <a:buChar char="•"/>
              <a:tabLst>
                <a:tab pos="354965" algn="l"/>
                <a:tab pos="355600" algn="l"/>
              </a:tabLst>
            </a:pPr>
            <a:r>
              <a:rPr sz="1800" i="1" spc="-5" dirty="0">
                <a:solidFill>
                  <a:srgbClr val="FF0000"/>
                </a:solidFill>
                <a:latin typeface="Calibri"/>
                <a:cs typeface="Calibri"/>
              </a:rPr>
              <a:t>Bonhoeffer </a:t>
            </a:r>
            <a:r>
              <a:rPr sz="1800" i="1" spc="-110" dirty="0">
                <a:solidFill>
                  <a:srgbClr val="FF0000"/>
                </a:solidFill>
                <a:latin typeface="Calibri"/>
                <a:cs typeface="Calibri"/>
              </a:rPr>
              <a:t>P, </a:t>
            </a:r>
            <a:r>
              <a:rPr sz="1800" i="1" spc="-5" dirty="0">
                <a:solidFill>
                  <a:srgbClr val="FF0000"/>
                </a:solidFill>
                <a:latin typeface="Calibri"/>
                <a:cs typeface="Calibri"/>
              </a:rPr>
              <a:t>Piechaud </a:t>
            </a:r>
            <a:r>
              <a:rPr sz="1800" i="1" spc="-60" dirty="0">
                <a:solidFill>
                  <a:srgbClr val="FF0000"/>
                </a:solidFill>
                <a:latin typeface="Calibri"/>
                <a:cs typeface="Calibri"/>
              </a:rPr>
              <a:t>JF, </a:t>
            </a:r>
            <a:r>
              <a:rPr sz="1800" i="1" spc="-5" dirty="0">
                <a:solidFill>
                  <a:srgbClr val="FF0000"/>
                </a:solidFill>
                <a:latin typeface="Calibri"/>
                <a:cs typeface="Calibri"/>
              </a:rPr>
              <a:t>Sidi </a:t>
            </a:r>
            <a:r>
              <a:rPr sz="1800" i="1" spc="-35" dirty="0">
                <a:solidFill>
                  <a:srgbClr val="FF0000"/>
                </a:solidFill>
                <a:latin typeface="Calibri"/>
                <a:cs typeface="Calibri"/>
              </a:rPr>
              <a:t>D, </a:t>
            </a:r>
            <a:r>
              <a:rPr sz="1800" i="1" spc="-5" dirty="0">
                <a:solidFill>
                  <a:srgbClr val="FF0000"/>
                </a:solidFill>
                <a:latin typeface="Calibri"/>
                <a:cs typeface="Calibri"/>
              </a:rPr>
              <a:t>et </a:t>
            </a:r>
            <a:r>
              <a:rPr sz="1800" i="1" spc="-10" dirty="0">
                <a:solidFill>
                  <a:srgbClr val="FF0000"/>
                </a:solidFill>
                <a:latin typeface="Calibri"/>
                <a:cs typeface="Calibri"/>
              </a:rPr>
              <a:t>al. </a:t>
            </a:r>
            <a:r>
              <a:rPr sz="1800" i="1" spc="-5" dirty="0">
                <a:solidFill>
                  <a:srgbClr val="FF0000"/>
                </a:solidFill>
                <a:latin typeface="Calibri"/>
                <a:cs typeface="Calibri"/>
              </a:rPr>
              <a:t>Mitral </a:t>
            </a:r>
            <a:r>
              <a:rPr sz="1800" i="1" spc="-10" dirty="0">
                <a:solidFill>
                  <a:srgbClr val="FF0000"/>
                </a:solidFill>
                <a:latin typeface="Calibri"/>
                <a:cs typeface="Calibri"/>
              </a:rPr>
              <a:t>dilatation </a:t>
            </a:r>
            <a:r>
              <a:rPr sz="1800" i="1" spc="-5" dirty="0">
                <a:solidFill>
                  <a:srgbClr val="FF0000"/>
                </a:solidFill>
                <a:latin typeface="Calibri"/>
                <a:cs typeface="Calibri"/>
              </a:rPr>
              <a:t>with the </a:t>
            </a:r>
            <a:r>
              <a:rPr sz="1800" i="1" spc="-10" dirty="0">
                <a:solidFill>
                  <a:srgbClr val="FF0000"/>
                </a:solidFill>
                <a:latin typeface="Calibri"/>
                <a:cs typeface="Calibri"/>
              </a:rPr>
              <a:t>Multi-Track </a:t>
            </a:r>
            <a:r>
              <a:rPr sz="1800" i="1" spc="-20" dirty="0">
                <a:solidFill>
                  <a:srgbClr val="FF0000"/>
                </a:solidFill>
                <a:latin typeface="Calibri"/>
                <a:cs typeface="Calibri"/>
              </a:rPr>
              <a:t>system:</a:t>
            </a:r>
            <a:r>
              <a:rPr sz="1800" i="1" spc="85" dirty="0">
                <a:solidFill>
                  <a:srgbClr val="FF0000"/>
                </a:solidFill>
                <a:latin typeface="Calibri"/>
                <a:cs typeface="Calibri"/>
              </a:rPr>
              <a:t> </a:t>
            </a:r>
            <a:r>
              <a:rPr sz="1800" i="1" spc="-5" dirty="0">
                <a:solidFill>
                  <a:srgbClr val="FF0000"/>
                </a:solidFill>
                <a:latin typeface="Calibri"/>
                <a:cs typeface="Calibri"/>
              </a:rPr>
              <a:t>an</a:t>
            </a:r>
            <a:endParaRPr sz="1800" dirty="0">
              <a:latin typeface="Calibri"/>
              <a:cs typeface="Calibri"/>
            </a:endParaRPr>
          </a:p>
          <a:p>
            <a:pPr marL="355600">
              <a:lnSpc>
                <a:spcPts val="3055"/>
              </a:lnSpc>
            </a:pPr>
            <a:r>
              <a:rPr sz="1800" i="1" spc="-5" dirty="0">
                <a:solidFill>
                  <a:srgbClr val="FF0000"/>
                </a:solidFill>
                <a:latin typeface="Calibri"/>
                <a:cs typeface="Calibri"/>
              </a:rPr>
              <a:t>alternative approach. </a:t>
            </a:r>
            <a:r>
              <a:rPr sz="1800" i="1" spc="-10" dirty="0">
                <a:solidFill>
                  <a:srgbClr val="FF0000"/>
                </a:solidFill>
                <a:latin typeface="Calibri"/>
                <a:cs typeface="Calibri"/>
              </a:rPr>
              <a:t>Cathet</a:t>
            </a:r>
            <a:r>
              <a:rPr sz="1800" i="1" spc="25" dirty="0">
                <a:solidFill>
                  <a:srgbClr val="FF0000"/>
                </a:solidFill>
                <a:latin typeface="Calibri"/>
                <a:cs typeface="Calibri"/>
              </a:rPr>
              <a:t> </a:t>
            </a:r>
            <a:r>
              <a:rPr sz="1800" i="1" spc="-300" dirty="0">
                <a:solidFill>
                  <a:srgbClr val="FF0000"/>
                </a:solidFill>
                <a:latin typeface="Calibri"/>
                <a:cs typeface="Calibri"/>
              </a:rPr>
              <a:t>Card</a:t>
            </a:r>
            <a:r>
              <a:rPr sz="1800" spc="-450" baseline="4629" dirty="0">
                <a:solidFill>
                  <a:srgbClr val="888888"/>
                </a:solidFill>
                <a:latin typeface="Calibri"/>
                <a:cs typeface="Calibri"/>
              </a:rPr>
              <a:t>P</a:t>
            </a:r>
            <a:r>
              <a:rPr sz="1800" i="1" spc="-300" dirty="0">
                <a:solidFill>
                  <a:srgbClr val="FF0000"/>
                </a:solidFill>
                <a:latin typeface="Calibri"/>
                <a:cs typeface="Calibri"/>
              </a:rPr>
              <a:t>i</a:t>
            </a:r>
            <a:r>
              <a:rPr sz="1800" spc="-450" baseline="4629" dirty="0">
                <a:solidFill>
                  <a:srgbClr val="888888"/>
                </a:solidFill>
                <a:latin typeface="Calibri"/>
                <a:cs typeface="Calibri"/>
              </a:rPr>
              <a:t>B</a:t>
            </a:r>
            <a:r>
              <a:rPr sz="1800" i="1" spc="-300" dirty="0">
                <a:solidFill>
                  <a:srgbClr val="FF0000"/>
                </a:solidFill>
                <a:latin typeface="Calibri"/>
                <a:cs typeface="Calibri"/>
              </a:rPr>
              <a:t>o</a:t>
            </a:r>
            <a:r>
              <a:rPr sz="1800" spc="-450" baseline="4629" dirty="0">
                <a:solidFill>
                  <a:srgbClr val="888888"/>
                </a:solidFill>
                <a:latin typeface="Calibri"/>
                <a:cs typeface="Calibri"/>
              </a:rPr>
              <a:t>M</a:t>
            </a:r>
            <a:r>
              <a:rPr sz="1800" i="1" spc="-300" dirty="0">
                <a:solidFill>
                  <a:srgbClr val="FF0000"/>
                </a:solidFill>
                <a:latin typeface="Calibri"/>
                <a:cs typeface="Calibri"/>
              </a:rPr>
              <a:t>v</a:t>
            </a:r>
            <a:r>
              <a:rPr sz="1800" spc="-450" baseline="4629" dirty="0">
                <a:solidFill>
                  <a:srgbClr val="888888"/>
                </a:solidFill>
                <a:latin typeface="Calibri"/>
                <a:cs typeface="Calibri"/>
              </a:rPr>
              <a:t>V</a:t>
            </a:r>
            <a:r>
              <a:rPr sz="1800" i="1" spc="-300" dirty="0">
                <a:solidFill>
                  <a:srgbClr val="FF0000"/>
                </a:solidFill>
                <a:latin typeface="Calibri"/>
                <a:cs typeface="Calibri"/>
              </a:rPr>
              <a:t>a</a:t>
            </a:r>
            <a:r>
              <a:rPr sz="1800" spc="-450" baseline="4629" dirty="0">
                <a:solidFill>
                  <a:srgbClr val="888888"/>
                </a:solidFill>
                <a:latin typeface="Calibri"/>
                <a:cs typeface="Calibri"/>
              </a:rPr>
              <a:t>T</a:t>
            </a:r>
            <a:r>
              <a:rPr sz="1800" i="1" spc="-300" dirty="0">
                <a:solidFill>
                  <a:srgbClr val="FF0000"/>
                </a:solidFill>
                <a:latin typeface="Calibri"/>
                <a:cs typeface="Calibri"/>
              </a:rPr>
              <a:t>s</a:t>
            </a:r>
            <a:r>
              <a:rPr sz="1800" spc="-450" baseline="4629" dirty="0">
                <a:solidFill>
                  <a:srgbClr val="888888"/>
                </a:solidFill>
                <a:latin typeface="Calibri"/>
                <a:cs typeface="Calibri"/>
              </a:rPr>
              <a:t>I</a:t>
            </a:r>
            <a:r>
              <a:rPr sz="1800" i="1" spc="-300" dirty="0">
                <a:solidFill>
                  <a:srgbClr val="FF0000"/>
                </a:solidFill>
                <a:latin typeface="Calibri"/>
                <a:cs typeface="Calibri"/>
              </a:rPr>
              <a:t>c</a:t>
            </a:r>
            <a:r>
              <a:rPr sz="1800" spc="-450" baseline="4629" dirty="0">
                <a:solidFill>
                  <a:srgbClr val="888888"/>
                </a:solidFill>
                <a:latin typeface="Calibri"/>
                <a:cs typeface="Calibri"/>
              </a:rPr>
              <a:t>PS</a:t>
            </a:r>
            <a:r>
              <a:rPr sz="1800" i="1" spc="-300" dirty="0">
                <a:solidFill>
                  <a:srgbClr val="FF0000"/>
                </a:solidFill>
                <a:latin typeface="Calibri"/>
                <a:cs typeface="Calibri"/>
              </a:rPr>
              <a:t>D</a:t>
            </a:r>
            <a:r>
              <a:rPr sz="1800" spc="-450" baseline="4629" dirty="0">
                <a:solidFill>
                  <a:srgbClr val="888888"/>
                </a:solidFill>
                <a:latin typeface="Calibri"/>
                <a:cs typeface="Calibri"/>
              </a:rPr>
              <a:t>AN</a:t>
            </a:r>
            <a:r>
              <a:rPr sz="1800" i="1" spc="-300" dirty="0">
                <a:solidFill>
                  <a:srgbClr val="FF0000"/>
                </a:solidFill>
                <a:latin typeface="Calibri"/>
                <a:cs typeface="Calibri"/>
              </a:rPr>
              <a:t>ia</a:t>
            </a:r>
            <a:r>
              <a:rPr sz="1800" spc="-450" baseline="4629" dirty="0">
                <a:solidFill>
                  <a:srgbClr val="888888"/>
                </a:solidFill>
                <a:latin typeface="Calibri"/>
                <a:cs typeface="Calibri"/>
              </a:rPr>
              <a:t>D</a:t>
            </a:r>
            <a:r>
              <a:rPr sz="1800" i="1" spc="-300" dirty="0">
                <a:solidFill>
                  <a:srgbClr val="FF0000"/>
                </a:solidFill>
                <a:latin typeface="Calibri"/>
                <a:cs typeface="Calibri"/>
              </a:rPr>
              <a:t>g</a:t>
            </a:r>
            <a:r>
              <a:rPr sz="1800" spc="-450" baseline="4629" dirty="0">
                <a:solidFill>
                  <a:srgbClr val="888888"/>
                </a:solidFill>
                <a:latin typeface="Calibri"/>
                <a:cs typeface="Calibri"/>
              </a:rPr>
              <a:t>T</a:t>
            </a:r>
            <a:r>
              <a:rPr sz="1800" i="1" spc="-300" dirty="0">
                <a:solidFill>
                  <a:srgbClr val="FF0000"/>
                </a:solidFill>
                <a:latin typeface="Calibri"/>
                <a:cs typeface="Calibri"/>
              </a:rPr>
              <a:t>n</a:t>
            </a:r>
            <a:r>
              <a:rPr sz="1800" spc="-450" baseline="4629" dirty="0">
                <a:solidFill>
                  <a:srgbClr val="888888"/>
                </a:solidFill>
                <a:latin typeface="Calibri"/>
                <a:cs typeface="Calibri"/>
              </a:rPr>
              <a:t>RIC</a:t>
            </a:r>
            <a:r>
              <a:rPr sz="1800" i="1" spc="-300" dirty="0">
                <a:solidFill>
                  <a:srgbClr val="FF0000"/>
                </a:solidFill>
                <a:latin typeface="Calibri"/>
                <a:cs typeface="Calibri"/>
              </a:rPr>
              <a:t>1</a:t>
            </a:r>
            <a:r>
              <a:rPr sz="1800" spc="-450" baseline="4629" dirty="0">
                <a:solidFill>
                  <a:srgbClr val="888888"/>
                </a:solidFill>
                <a:latin typeface="Calibri"/>
                <a:cs typeface="Calibri"/>
              </a:rPr>
              <a:t>K</a:t>
            </a:r>
            <a:r>
              <a:rPr sz="1800" i="1" spc="-300" dirty="0">
                <a:solidFill>
                  <a:srgbClr val="FF0000"/>
                </a:solidFill>
                <a:latin typeface="Calibri"/>
                <a:cs typeface="Calibri"/>
              </a:rPr>
              <a:t>9</a:t>
            </a:r>
            <a:r>
              <a:rPr sz="1800" spc="-450" baseline="4629" dirty="0">
                <a:solidFill>
                  <a:srgbClr val="888888"/>
                </a:solidFill>
                <a:latin typeface="Calibri"/>
                <a:cs typeface="Calibri"/>
              </a:rPr>
              <a:t>S</a:t>
            </a:r>
            <a:r>
              <a:rPr sz="1800" spc="60" baseline="4629" dirty="0">
                <a:solidFill>
                  <a:srgbClr val="888888"/>
                </a:solidFill>
                <a:latin typeface="Calibri"/>
                <a:cs typeface="Calibri"/>
              </a:rPr>
              <a:t> </a:t>
            </a:r>
            <a:r>
              <a:rPr sz="1800" i="1" spc="-5" dirty="0">
                <a:solidFill>
                  <a:srgbClr val="FF0000"/>
                </a:solidFill>
                <a:latin typeface="Calibri"/>
                <a:cs typeface="Calibri"/>
              </a:rPr>
              <a:t>95;36:189â€“193</a:t>
            </a:r>
            <a:r>
              <a:rPr sz="2700" spc="-5" dirty="0">
                <a:latin typeface="Calibri"/>
                <a:cs typeface="Calibri"/>
              </a:rPr>
              <a:t>..</a:t>
            </a:r>
            <a:endParaRPr sz="2700" dirty="0">
              <a:latin typeface="Calibri"/>
              <a:cs typeface="Calibri"/>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9650" y="496950"/>
            <a:ext cx="7520305" cy="635000"/>
          </a:xfrm>
          <a:prstGeom prst="rect">
            <a:avLst/>
          </a:prstGeom>
        </p:spPr>
        <p:txBody>
          <a:bodyPr vert="horz" wrap="square" lIns="0" tIns="12065" rIns="0" bIns="0" rtlCol="0">
            <a:spAutoFit/>
          </a:bodyPr>
          <a:lstStyle/>
          <a:p>
            <a:pPr marL="12700">
              <a:lnSpc>
                <a:spcPct val="100000"/>
              </a:lnSpc>
              <a:spcBef>
                <a:spcPts val="95"/>
              </a:spcBef>
            </a:pPr>
            <a:r>
              <a:rPr sz="4000" b="1" spc="-30" dirty="0">
                <a:latin typeface="Calibri"/>
                <a:cs typeface="Calibri"/>
              </a:rPr>
              <a:t>Retrograde </a:t>
            </a:r>
            <a:r>
              <a:rPr sz="4000" b="1" spc="-20" dirty="0">
                <a:latin typeface="Calibri"/>
                <a:cs typeface="Calibri"/>
              </a:rPr>
              <a:t>transarterial</a:t>
            </a:r>
            <a:r>
              <a:rPr sz="4000" b="1" spc="145" dirty="0">
                <a:latin typeface="Calibri"/>
                <a:cs typeface="Calibri"/>
              </a:rPr>
              <a:t> </a:t>
            </a:r>
            <a:r>
              <a:rPr sz="4000" b="1" spc="-15" dirty="0">
                <a:latin typeface="Calibri"/>
                <a:cs typeface="Calibri"/>
              </a:rPr>
              <a:t>techniques</a:t>
            </a:r>
            <a:endParaRPr sz="4000">
              <a:latin typeface="Calibri"/>
              <a:cs typeface="Calibri"/>
            </a:endParaRPr>
          </a:p>
        </p:txBody>
      </p:sp>
      <p:sp>
        <p:nvSpPr>
          <p:cNvPr id="3" name="object 3"/>
          <p:cNvSpPr txBox="1"/>
          <p:nvPr/>
        </p:nvSpPr>
        <p:spPr>
          <a:xfrm>
            <a:off x="383540" y="1156461"/>
            <a:ext cx="8441055" cy="4881880"/>
          </a:xfrm>
          <a:prstGeom prst="rect">
            <a:avLst/>
          </a:prstGeom>
        </p:spPr>
        <p:txBody>
          <a:bodyPr vert="horz" wrap="square" lIns="0" tIns="94615" rIns="0" bIns="0" rtlCol="0">
            <a:spAutoFit/>
          </a:bodyPr>
          <a:lstStyle/>
          <a:p>
            <a:pPr marL="355600" marR="683260" indent="-342900">
              <a:lnSpc>
                <a:spcPct val="80000"/>
              </a:lnSpc>
              <a:spcBef>
                <a:spcPts val="745"/>
              </a:spcBef>
              <a:buFont typeface="Arial"/>
              <a:buChar char="•"/>
              <a:tabLst>
                <a:tab pos="354965" algn="l"/>
                <a:tab pos="355600" algn="l"/>
              </a:tabLst>
            </a:pPr>
            <a:r>
              <a:rPr sz="2700" dirty="0">
                <a:latin typeface="Calibri"/>
                <a:cs typeface="Calibri"/>
              </a:rPr>
              <a:t>Used alone </a:t>
            </a:r>
            <a:r>
              <a:rPr sz="2700" spc="-5" dirty="0">
                <a:latin typeface="Calibri"/>
                <a:cs typeface="Calibri"/>
              </a:rPr>
              <a:t>or </a:t>
            </a:r>
            <a:r>
              <a:rPr sz="2700" dirty="0">
                <a:latin typeface="Calibri"/>
                <a:cs typeface="Calibri"/>
              </a:rPr>
              <a:t>in </a:t>
            </a:r>
            <a:r>
              <a:rPr sz="2700" spc="-5" dirty="0">
                <a:latin typeface="Calibri"/>
                <a:cs typeface="Calibri"/>
              </a:rPr>
              <a:t>combination </a:t>
            </a:r>
            <a:r>
              <a:rPr sz="2700" dirty="0">
                <a:latin typeface="Calibri"/>
                <a:cs typeface="Calibri"/>
              </a:rPr>
              <a:t>with </a:t>
            </a:r>
            <a:r>
              <a:rPr sz="2700" spc="-15" dirty="0">
                <a:latin typeface="Calibri"/>
                <a:cs typeface="Calibri"/>
              </a:rPr>
              <a:t>antegrade (trans-  </a:t>
            </a:r>
            <a:r>
              <a:rPr sz="2700" spc="-10" dirty="0">
                <a:latin typeface="Calibri"/>
                <a:cs typeface="Calibri"/>
              </a:rPr>
              <a:t>septal puncture) </a:t>
            </a:r>
            <a:r>
              <a:rPr sz="2700" spc="-5" dirty="0">
                <a:latin typeface="Calibri"/>
                <a:cs typeface="Calibri"/>
              </a:rPr>
              <a:t>techniques, </a:t>
            </a:r>
            <a:r>
              <a:rPr sz="2700" spc="-20" dirty="0">
                <a:latin typeface="Calibri"/>
                <a:cs typeface="Calibri"/>
              </a:rPr>
              <a:t>have </a:t>
            </a:r>
            <a:r>
              <a:rPr sz="2700" spc="-5" dirty="0">
                <a:latin typeface="Calibri"/>
                <a:cs typeface="Calibri"/>
              </a:rPr>
              <a:t>been used </a:t>
            </a:r>
            <a:r>
              <a:rPr sz="2700" dirty="0">
                <a:latin typeface="Calibri"/>
                <a:cs typeface="Calibri"/>
              </a:rPr>
              <a:t>in</a:t>
            </a:r>
            <a:r>
              <a:rPr sz="2700" spc="-145" dirty="0">
                <a:latin typeface="Calibri"/>
                <a:cs typeface="Calibri"/>
              </a:rPr>
              <a:t> </a:t>
            </a:r>
            <a:r>
              <a:rPr sz="2700" spc="-5" dirty="0">
                <a:latin typeface="Calibri"/>
                <a:cs typeface="Calibri"/>
              </a:rPr>
              <a:t>some  </a:t>
            </a:r>
            <a:r>
              <a:rPr sz="2700" spc="-20" dirty="0">
                <a:latin typeface="Calibri"/>
                <a:cs typeface="Calibri"/>
              </a:rPr>
              <a:t>centers for </a:t>
            </a:r>
            <a:r>
              <a:rPr sz="2700" spc="-5" dirty="0">
                <a:latin typeface="Calibri"/>
                <a:cs typeface="Calibri"/>
              </a:rPr>
              <a:t>single- </a:t>
            </a:r>
            <a:r>
              <a:rPr sz="2700" dirty="0">
                <a:latin typeface="Calibri"/>
                <a:cs typeface="Calibri"/>
              </a:rPr>
              <a:t>and </a:t>
            </a:r>
            <a:r>
              <a:rPr sz="2700" spc="-5" dirty="0">
                <a:latin typeface="Calibri"/>
                <a:cs typeface="Calibri"/>
              </a:rPr>
              <a:t>double-balloon</a:t>
            </a:r>
            <a:r>
              <a:rPr sz="2700" spc="-55" dirty="0">
                <a:latin typeface="Calibri"/>
                <a:cs typeface="Calibri"/>
              </a:rPr>
              <a:t> </a:t>
            </a:r>
            <a:r>
              <a:rPr sz="2700" spc="-5" dirty="0">
                <a:latin typeface="Calibri"/>
                <a:cs typeface="Calibri"/>
              </a:rPr>
              <a:t>PMV</a:t>
            </a:r>
            <a:endParaRPr sz="2700">
              <a:latin typeface="Calibri"/>
              <a:cs typeface="Calibri"/>
            </a:endParaRPr>
          </a:p>
          <a:p>
            <a:pPr>
              <a:lnSpc>
                <a:spcPct val="100000"/>
              </a:lnSpc>
              <a:spcBef>
                <a:spcPts val="45"/>
              </a:spcBef>
              <a:buFont typeface="Arial"/>
              <a:buChar char="•"/>
            </a:pPr>
            <a:endParaRPr sz="3150">
              <a:latin typeface="Calibri"/>
              <a:cs typeface="Calibri"/>
            </a:endParaRPr>
          </a:p>
          <a:p>
            <a:pPr marL="355600" marR="102870" indent="-342900">
              <a:lnSpc>
                <a:spcPct val="80000"/>
              </a:lnSpc>
              <a:buFont typeface="Arial"/>
              <a:buChar char="•"/>
              <a:tabLst>
                <a:tab pos="354965" algn="l"/>
                <a:tab pos="355600" algn="l"/>
              </a:tabLst>
            </a:pPr>
            <a:r>
              <a:rPr sz="2700" spc="-15" dirty="0">
                <a:latin typeface="Calibri"/>
                <a:cs typeface="Calibri"/>
              </a:rPr>
              <a:t>Advantage </a:t>
            </a:r>
            <a:r>
              <a:rPr sz="2700" spc="-5" dirty="0">
                <a:latin typeface="Calibri"/>
                <a:cs typeface="Calibri"/>
              </a:rPr>
              <a:t>of </a:t>
            </a:r>
            <a:r>
              <a:rPr sz="2700" dirty="0">
                <a:latin typeface="Calibri"/>
                <a:cs typeface="Calibri"/>
              </a:rPr>
              <a:t>not </a:t>
            </a:r>
            <a:r>
              <a:rPr sz="2700" spc="-5" dirty="0">
                <a:latin typeface="Calibri"/>
                <a:cs typeface="Calibri"/>
              </a:rPr>
              <a:t>requiring </a:t>
            </a:r>
            <a:r>
              <a:rPr sz="2700" spc="-20" dirty="0">
                <a:latin typeface="Calibri"/>
                <a:cs typeface="Calibri"/>
              </a:rPr>
              <a:t>trans-septal </a:t>
            </a:r>
            <a:r>
              <a:rPr sz="2700" spc="-15" dirty="0">
                <a:latin typeface="Calibri"/>
                <a:cs typeface="Calibri"/>
              </a:rPr>
              <a:t>puncture </a:t>
            </a:r>
            <a:r>
              <a:rPr sz="2700" spc="-5" dirty="0">
                <a:latin typeface="Calibri"/>
                <a:cs typeface="Calibri"/>
              </a:rPr>
              <a:t>or using  only </a:t>
            </a:r>
            <a:r>
              <a:rPr sz="2700" dirty="0">
                <a:latin typeface="Calibri"/>
                <a:cs typeface="Calibri"/>
              </a:rPr>
              <a:t>minimal </a:t>
            </a:r>
            <a:r>
              <a:rPr sz="2700" spc="-10" dirty="0">
                <a:latin typeface="Calibri"/>
                <a:cs typeface="Calibri"/>
              </a:rPr>
              <a:t>dilatation </a:t>
            </a:r>
            <a:r>
              <a:rPr sz="2700" spc="-5" dirty="0">
                <a:latin typeface="Calibri"/>
                <a:cs typeface="Calibri"/>
              </a:rPr>
              <a:t>of </a:t>
            </a:r>
            <a:r>
              <a:rPr sz="2700" dirty="0">
                <a:latin typeface="Calibri"/>
                <a:cs typeface="Calibri"/>
              </a:rPr>
              <a:t>the </a:t>
            </a:r>
            <a:r>
              <a:rPr sz="2700" spc="-15" dirty="0">
                <a:latin typeface="Calibri"/>
                <a:cs typeface="Calibri"/>
              </a:rPr>
              <a:t>intra-atrial</a:t>
            </a:r>
            <a:r>
              <a:rPr sz="2700" spc="-25" dirty="0">
                <a:latin typeface="Calibri"/>
                <a:cs typeface="Calibri"/>
              </a:rPr>
              <a:t> </a:t>
            </a:r>
            <a:r>
              <a:rPr sz="2700" spc="-5" dirty="0">
                <a:latin typeface="Calibri"/>
                <a:cs typeface="Calibri"/>
              </a:rPr>
              <a:t>septum.</a:t>
            </a:r>
            <a:endParaRPr sz="2700">
              <a:latin typeface="Calibri"/>
              <a:cs typeface="Calibri"/>
            </a:endParaRPr>
          </a:p>
          <a:p>
            <a:pPr>
              <a:lnSpc>
                <a:spcPct val="100000"/>
              </a:lnSpc>
              <a:spcBef>
                <a:spcPts val="45"/>
              </a:spcBef>
              <a:buFont typeface="Arial"/>
              <a:buChar char="•"/>
            </a:pPr>
            <a:endParaRPr sz="3150">
              <a:latin typeface="Calibri"/>
              <a:cs typeface="Calibri"/>
            </a:endParaRPr>
          </a:p>
          <a:p>
            <a:pPr marL="355600" marR="963930" indent="-342900">
              <a:lnSpc>
                <a:spcPct val="80000"/>
              </a:lnSpc>
              <a:buFont typeface="Arial"/>
              <a:buChar char="•"/>
              <a:tabLst>
                <a:tab pos="433070" algn="l"/>
                <a:tab pos="433705" algn="l"/>
              </a:tabLst>
            </a:pPr>
            <a:r>
              <a:rPr dirty="0"/>
              <a:t>	</a:t>
            </a:r>
            <a:r>
              <a:rPr sz="2700" spc="-15" dirty="0">
                <a:latin typeface="Calibri"/>
                <a:cs typeface="Calibri"/>
              </a:rPr>
              <a:t>Disadvantages </a:t>
            </a:r>
            <a:r>
              <a:rPr sz="2700" spc="-5" dirty="0">
                <a:latin typeface="Calibri"/>
                <a:cs typeface="Calibri"/>
              </a:rPr>
              <a:t>of </a:t>
            </a:r>
            <a:r>
              <a:rPr sz="2700" dirty="0">
                <a:latin typeface="Calibri"/>
                <a:cs typeface="Calibri"/>
              </a:rPr>
              <a:t>these </a:t>
            </a:r>
            <a:r>
              <a:rPr sz="2700" spc="-5" dirty="0">
                <a:latin typeface="Calibri"/>
                <a:cs typeface="Calibri"/>
              </a:rPr>
              <a:t>techniques </a:t>
            </a:r>
            <a:r>
              <a:rPr sz="2700" dirty="0">
                <a:latin typeface="Calibri"/>
                <a:cs typeface="Calibri"/>
              </a:rPr>
              <a:t>include the  </a:t>
            </a:r>
            <a:r>
              <a:rPr sz="2700" spc="-5" dirty="0">
                <a:latin typeface="Calibri"/>
                <a:cs typeface="Calibri"/>
              </a:rPr>
              <a:t>opportunity </a:t>
            </a:r>
            <a:r>
              <a:rPr sz="2700" spc="-25" dirty="0">
                <a:latin typeface="Calibri"/>
                <a:cs typeface="Calibri"/>
              </a:rPr>
              <a:t>for </a:t>
            </a:r>
            <a:r>
              <a:rPr sz="2700" spc="-5" dirty="0">
                <a:latin typeface="Calibri"/>
                <a:cs typeface="Calibri"/>
              </a:rPr>
              <a:t>arterial </a:t>
            </a:r>
            <a:r>
              <a:rPr sz="2700" dirty="0">
                <a:latin typeface="Calibri"/>
                <a:cs typeface="Calibri"/>
              </a:rPr>
              <a:t>injury </a:t>
            </a:r>
            <a:r>
              <a:rPr sz="2700" spc="-5" dirty="0">
                <a:latin typeface="Calibri"/>
                <a:cs typeface="Calibri"/>
              </a:rPr>
              <a:t>because of </a:t>
            </a:r>
            <a:r>
              <a:rPr sz="2700" spc="-10" dirty="0">
                <a:latin typeface="Calibri"/>
                <a:cs typeface="Calibri"/>
              </a:rPr>
              <a:t>the larger  </a:t>
            </a:r>
            <a:r>
              <a:rPr sz="2700" spc="-5" dirty="0">
                <a:latin typeface="Calibri"/>
                <a:cs typeface="Calibri"/>
              </a:rPr>
              <a:t>balloons</a:t>
            </a:r>
            <a:r>
              <a:rPr sz="2700" spc="-20" dirty="0">
                <a:latin typeface="Calibri"/>
                <a:cs typeface="Calibri"/>
              </a:rPr>
              <a:t> </a:t>
            </a:r>
            <a:r>
              <a:rPr sz="2700" spc="-5" dirty="0">
                <a:latin typeface="Calibri"/>
                <a:cs typeface="Calibri"/>
              </a:rPr>
              <a:t>used.</a:t>
            </a:r>
            <a:endParaRPr sz="2700">
              <a:latin typeface="Calibri"/>
              <a:cs typeface="Calibri"/>
            </a:endParaRPr>
          </a:p>
          <a:p>
            <a:pPr>
              <a:lnSpc>
                <a:spcPct val="100000"/>
              </a:lnSpc>
              <a:spcBef>
                <a:spcPts val="45"/>
              </a:spcBef>
              <a:buFont typeface="Arial"/>
              <a:buChar char="•"/>
            </a:pPr>
            <a:endParaRPr sz="3150">
              <a:latin typeface="Calibri"/>
              <a:cs typeface="Calibri"/>
            </a:endParaRPr>
          </a:p>
          <a:p>
            <a:pPr marL="355600" marR="5080" indent="-342900">
              <a:lnSpc>
                <a:spcPct val="80000"/>
              </a:lnSpc>
              <a:buFont typeface="Arial"/>
              <a:buChar char="•"/>
              <a:tabLst>
                <a:tab pos="354965" algn="l"/>
                <a:tab pos="355600" algn="l"/>
              </a:tabLst>
            </a:pPr>
            <a:r>
              <a:rPr sz="2700" dirty="0">
                <a:latin typeface="Calibri"/>
                <a:cs typeface="Calibri"/>
              </a:rPr>
              <a:t>In addition, </a:t>
            </a:r>
            <a:r>
              <a:rPr sz="2700" spc="-10" dirty="0">
                <a:latin typeface="Calibri"/>
                <a:cs typeface="Calibri"/>
              </a:rPr>
              <a:t>the </a:t>
            </a:r>
            <a:r>
              <a:rPr sz="2700" spc="-15" dirty="0">
                <a:latin typeface="Calibri"/>
                <a:cs typeface="Calibri"/>
              </a:rPr>
              <a:t>procedures </a:t>
            </a:r>
            <a:r>
              <a:rPr sz="2700" spc="-10" dirty="0">
                <a:latin typeface="Calibri"/>
                <a:cs typeface="Calibri"/>
              </a:rPr>
              <a:t>can </a:t>
            </a:r>
            <a:r>
              <a:rPr sz="2700" spc="-5" dirty="0">
                <a:latin typeface="Calibri"/>
                <a:cs typeface="Calibri"/>
              </a:rPr>
              <a:t>be technically difficult </a:t>
            </a:r>
            <a:r>
              <a:rPr sz="2700" dirty="0">
                <a:latin typeface="Calibri"/>
                <a:cs typeface="Calibri"/>
              </a:rPr>
              <a:t>and  time</a:t>
            </a:r>
            <a:r>
              <a:rPr sz="2700" spc="-5" dirty="0">
                <a:latin typeface="Calibri"/>
                <a:cs typeface="Calibri"/>
              </a:rPr>
              <a:t> consuming.</a:t>
            </a:r>
            <a:endParaRPr sz="2700">
              <a:latin typeface="Calibri"/>
              <a:cs typeface="Calibri"/>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9456" y="295656"/>
            <a:ext cx="8552815" cy="6190615"/>
            <a:chOff x="219456" y="295656"/>
            <a:chExt cx="8552815" cy="6190615"/>
          </a:xfrm>
        </p:grpSpPr>
        <p:sp>
          <p:nvSpPr>
            <p:cNvPr id="3" name="object 3"/>
            <p:cNvSpPr/>
            <p:nvPr/>
          </p:nvSpPr>
          <p:spPr>
            <a:xfrm>
              <a:off x="447069" y="304800"/>
              <a:ext cx="8019939" cy="611496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4028" y="300228"/>
              <a:ext cx="8543925" cy="6181725"/>
            </a:xfrm>
            <a:custGeom>
              <a:avLst/>
              <a:gdLst/>
              <a:ahLst/>
              <a:cxnLst/>
              <a:rect l="l" t="t" r="r" b="b"/>
              <a:pathLst>
                <a:path w="8543925" h="6181725">
                  <a:moveTo>
                    <a:pt x="0" y="6181344"/>
                  </a:moveTo>
                  <a:lnTo>
                    <a:pt x="8543544" y="6181344"/>
                  </a:lnTo>
                  <a:lnTo>
                    <a:pt x="8543544" y="0"/>
                  </a:lnTo>
                  <a:lnTo>
                    <a:pt x="0" y="0"/>
                  </a:lnTo>
                  <a:lnTo>
                    <a:pt x="0" y="6181344"/>
                  </a:lnTo>
                  <a:close/>
                </a:path>
              </a:pathLst>
            </a:custGeom>
            <a:ln w="9144">
              <a:solidFill>
                <a:srgbClr val="1E1C11"/>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249123"/>
            <a:ext cx="8000365" cy="3759835"/>
          </a:xfrm>
          <a:prstGeom prst="rect">
            <a:avLst/>
          </a:prstGeom>
        </p:spPr>
        <p:txBody>
          <a:bodyPr vert="horz" wrap="square" lIns="0" tIns="85725" rIns="0" bIns="0" rtlCol="0">
            <a:spAutoFit/>
          </a:bodyPr>
          <a:lstStyle/>
          <a:p>
            <a:pPr marL="355600" marR="5715" indent="-343535">
              <a:lnSpc>
                <a:spcPts val="2400"/>
              </a:lnSpc>
              <a:spcBef>
                <a:spcPts val="675"/>
              </a:spcBef>
              <a:buFont typeface="Arial"/>
              <a:buChar char="•"/>
              <a:tabLst>
                <a:tab pos="355600" algn="l"/>
                <a:tab pos="356235" algn="l"/>
              </a:tabLst>
            </a:pPr>
            <a:r>
              <a:rPr sz="2500" spc="-5" dirty="0">
                <a:latin typeface="Calibri"/>
                <a:cs typeface="Calibri"/>
              </a:rPr>
              <a:t>A 19F </a:t>
            </a:r>
            <a:r>
              <a:rPr sz="2500" spc="-10" dirty="0">
                <a:latin typeface="Calibri"/>
                <a:cs typeface="Calibri"/>
              </a:rPr>
              <a:t>metallic </a:t>
            </a:r>
            <a:r>
              <a:rPr sz="2500" spc="-15" dirty="0">
                <a:latin typeface="Calibri"/>
                <a:cs typeface="Calibri"/>
              </a:rPr>
              <a:t>commissurotome </a:t>
            </a:r>
            <a:r>
              <a:rPr sz="2500" spc="-10" dirty="0">
                <a:latin typeface="Calibri"/>
                <a:cs typeface="Calibri"/>
              </a:rPr>
              <a:t>can </a:t>
            </a:r>
            <a:r>
              <a:rPr sz="2500" spc="-5" dirty="0">
                <a:latin typeface="Calibri"/>
                <a:cs typeface="Calibri"/>
              </a:rPr>
              <a:t>be </a:t>
            </a:r>
            <a:r>
              <a:rPr sz="2500" spc="-10" dirty="0">
                <a:latin typeface="Calibri"/>
                <a:cs typeface="Calibri"/>
              </a:rPr>
              <a:t>passed across </a:t>
            </a:r>
            <a:r>
              <a:rPr sz="2500" spc="-5" dirty="0">
                <a:latin typeface="Calibri"/>
                <a:cs typeface="Calibri"/>
              </a:rPr>
              <a:t>the  </a:t>
            </a:r>
            <a:r>
              <a:rPr sz="2500" spc="-15" dirty="0">
                <a:latin typeface="Calibri"/>
                <a:cs typeface="Calibri"/>
              </a:rPr>
              <a:t>interatrial </a:t>
            </a:r>
            <a:r>
              <a:rPr sz="2500" spc="-10" dirty="0">
                <a:latin typeface="Calibri"/>
                <a:cs typeface="Calibri"/>
              </a:rPr>
              <a:t>septum </a:t>
            </a:r>
            <a:r>
              <a:rPr sz="2500" spc="-15" dirty="0">
                <a:latin typeface="Calibri"/>
                <a:cs typeface="Calibri"/>
              </a:rPr>
              <a:t>over </a:t>
            </a:r>
            <a:r>
              <a:rPr sz="2500" spc="-5" dirty="0">
                <a:latin typeface="Calibri"/>
                <a:cs typeface="Calibri"/>
              </a:rPr>
              <a:t>a </a:t>
            </a:r>
            <a:r>
              <a:rPr sz="2500" spc="-10" dirty="0">
                <a:latin typeface="Calibri"/>
                <a:cs typeface="Calibri"/>
              </a:rPr>
              <a:t>guidewire </a:t>
            </a:r>
            <a:r>
              <a:rPr sz="2500" spc="-5" dirty="0">
                <a:latin typeface="Calibri"/>
                <a:cs typeface="Calibri"/>
              </a:rPr>
              <a:t>and </a:t>
            </a:r>
            <a:r>
              <a:rPr sz="2500" spc="-10" dirty="0">
                <a:latin typeface="Calibri"/>
                <a:cs typeface="Calibri"/>
              </a:rPr>
              <a:t>used </a:t>
            </a:r>
            <a:r>
              <a:rPr sz="2500" spc="-15" dirty="0">
                <a:latin typeface="Calibri"/>
                <a:cs typeface="Calibri"/>
              </a:rPr>
              <a:t>to </a:t>
            </a:r>
            <a:r>
              <a:rPr sz="2500" spc="-10" dirty="0">
                <a:latin typeface="Calibri"/>
                <a:cs typeface="Calibri"/>
              </a:rPr>
              <a:t>accomplish  mitral</a:t>
            </a:r>
            <a:r>
              <a:rPr sz="2500" dirty="0">
                <a:latin typeface="Calibri"/>
                <a:cs typeface="Calibri"/>
              </a:rPr>
              <a:t> </a:t>
            </a:r>
            <a:r>
              <a:rPr sz="2500" spc="-25" dirty="0">
                <a:latin typeface="Calibri"/>
                <a:cs typeface="Calibri"/>
              </a:rPr>
              <a:t>commissurotomy.</a:t>
            </a:r>
            <a:endParaRPr sz="2500">
              <a:latin typeface="Calibri"/>
              <a:cs typeface="Calibri"/>
            </a:endParaRPr>
          </a:p>
          <a:p>
            <a:pPr>
              <a:lnSpc>
                <a:spcPct val="100000"/>
              </a:lnSpc>
              <a:spcBef>
                <a:spcPts val="20"/>
              </a:spcBef>
              <a:buFont typeface="Arial"/>
              <a:buChar char="•"/>
            </a:pPr>
            <a:endParaRPr sz="2950">
              <a:latin typeface="Calibri"/>
              <a:cs typeface="Calibri"/>
            </a:endParaRPr>
          </a:p>
          <a:p>
            <a:pPr marL="355600" marR="6985" indent="-343535">
              <a:lnSpc>
                <a:spcPct val="80000"/>
              </a:lnSpc>
              <a:spcBef>
                <a:spcPts val="5"/>
              </a:spcBef>
              <a:buFont typeface="Arial"/>
              <a:buChar char="•"/>
              <a:tabLst>
                <a:tab pos="355600" algn="l"/>
                <a:tab pos="356235" algn="l"/>
              </a:tabLst>
            </a:pPr>
            <a:r>
              <a:rPr sz="2500" spc="-10" dirty="0">
                <a:latin typeface="Calibri"/>
                <a:cs typeface="Calibri"/>
              </a:rPr>
              <a:t>There </a:t>
            </a:r>
            <a:r>
              <a:rPr sz="2500" spc="-5" dirty="0">
                <a:latin typeface="Calibri"/>
                <a:cs typeface="Calibri"/>
              </a:rPr>
              <a:t>has been some evidence </a:t>
            </a:r>
            <a:r>
              <a:rPr sz="2500" spc="-10" dirty="0">
                <a:latin typeface="Calibri"/>
                <a:cs typeface="Calibri"/>
              </a:rPr>
              <a:t>that </a:t>
            </a:r>
            <a:r>
              <a:rPr sz="2500" spc="-15" dirty="0">
                <a:latin typeface="Calibri"/>
                <a:cs typeface="Calibri"/>
              </a:rPr>
              <a:t>bicommissural </a:t>
            </a:r>
            <a:r>
              <a:rPr sz="2500" spc="-10" dirty="0">
                <a:latin typeface="Calibri"/>
                <a:cs typeface="Calibri"/>
              </a:rPr>
              <a:t>splitting  </a:t>
            </a:r>
            <a:r>
              <a:rPr sz="2500" spc="-15" dirty="0">
                <a:latin typeface="Calibri"/>
                <a:cs typeface="Calibri"/>
              </a:rPr>
              <a:t>can </a:t>
            </a:r>
            <a:r>
              <a:rPr sz="2500" spc="-5" dirty="0">
                <a:latin typeface="Calibri"/>
                <a:cs typeface="Calibri"/>
              </a:rPr>
              <a:t>be </a:t>
            </a:r>
            <a:r>
              <a:rPr sz="2500" spc="-10" dirty="0">
                <a:latin typeface="Calibri"/>
                <a:cs typeface="Calibri"/>
              </a:rPr>
              <a:t>accomplished more frequently </a:t>
            </a:r>
            <a:r>
              <a:rPr sz="2500" spc="-5" dirty="0">
                <a:latin typeface="Calibri"/>
                <a:cs typeface="Calibri"/>
              </a:rPr>
              <a:t>with the </a:t>
            </a:r>
            <a:r>
              <a:rPr sz="2500" spc="-10" dirty="0">
                <a:latin typeface="Calibri"/>
                <a:cs typeface="Calibri"/>
              </a:rPr>
              <a:t>metal  commissurotome.</a:t>
            </a:r>
            <a:endParaRPr sz="2500">
              <a:latin typeface="Calibri"/>
              <a:cs typeface="Calibri"/>
            </a:endParaRPr>
          </a:p>
          <a:p>
            <a:pPr>
              <a:lnSpc>
                <a:spcPct val="100000"/>
              </a:lnSpc>
              <a:spcBef>
                <a:spcPts val="55"/>
              </a:spcBef>
              <a:buFont typeface="Arial"/>
              <a:buChar char="•"/>
            </a:pPr>
            <a:endParaRPr sz="2900">
              <a:latin typeface="Calibri"/>
              <a:cs typeface="Calibri"/>
            </a:endParaRPr>
          </a:p>
          <a:p>
            <a:pPr marL="355600" marR="5080" indent="-343535">
              <a:lnSpc>
                <a:spcPct val="80000"/>
              </a:lnSpc>
              <a:spcBef>
                <a:spcPts val="5"/>
              </a:spcBef>
              <a:buFont typeface="Arial"/>
              <a:buChar char="•"/>
              <a:tabLst>
                <a:tab pos="355600" algn="l"/>
                <a:tab pos="356235" algn="l"/>
              </a:tabLst>
            </a:pPr>
            <a:r>
              <a:rPr sz="2500" spc="-10" dirty="0">
                <a:latin typeface="Calibri"/>
                <a:cs typeface="Calibri"/>
              </a:rPr>
              <a:t>Randomized comparisons </a:t>
            </a:r>
            <a:r>
              <a:rPr sz="2500" dirty="0">
                <a:latin typeface="Calibri"/>
                <a:cs typeface="Calibri"/>
              </a:rPr>
              <a:t>of </a:t>
            </a:r>
            <a:r>
              <a:rPr sz="2500" spc="-5" dirty="0">
                <a:latin typeface="Calibri"/>
                <a:cs typeface="Calibri"/>
              </a:rPr>
              <a:t>the </a:t>
            </a:r>
            <a:r>
              <a:rPr sz="2500" spc="-10" dirty="0">
                <a:latin typeface="Calibri"/>
                <a:cs typeface="Calibri"/>
              </a:rPr>
              <a:t>Inoue </a:t>
            </a:r>
            <a:r>
              <a:rPr sz="2500" spc="-5" dirty="0">
                <a:latin typeface="Calibri"/>
                <a:cs typeface="Calibri"/>
              </a:rPr>
              <a:t>balloon and </a:t>
            </a:r>
            <a:r>
              <a:rPr sz="2500" spc="-10" dirty="0">
                <a:latin typeface="Calibri"/>
                <a:cs typeface="Calibri"/>
              </a:rPr>
              <a:t>metallic  </a:t>
            </a:r>
            <a:r>
              <a:rPr sz="2500" spc="-15" dirty="0">
                <a:latin typeface="Calibri"/>
                <a:cs typeface="Calibri"/>
              </a:rPr>
              <a:t>commissurotome </a:t>
            </a:r>
            <a:r>
              <a:rPr sz="2500" spc="-20" dirty="0">
                <a:latin typeface="Calibri"/>
                <a:cs typeface="Calibri"/>
              </a:rPr>
              <a:t>have </a:t>
            </a:r>
            <a:r>
              <a:rPr sz="2500" spc="-10" dirty="0">
                <a:latin typeface="Calibri"/>
                <a:cs typeface="Calibri"/>
              </a:rPr>
              <a:t>not </a:t>
            </a:r>
            <a:r>
              <a:rPr sz="2500" spc="-15" dirty="0">
                <a:latin typeface="Calibri"/>
                <a:cs typeface="Calibri"/>
              </a:rPr>
              <a:t>demonstrated </a:t>
            </a:r>
            <a:r>
              <a:rPr sz="2500" spc="-10" dirty="0">
                <a:latin typeface="Calibri"/>
                <a:cs typeface="Calibri"/>
              </a:rPr>
              <a:t>significant  </a:t>
            </a:r>
            <a:r>
              <a:rPr sz="2500" spc="-15" dirty="0">
                <a:latin typeface="Calibri"/>
                <a:cs typeface="Calibri"/>
              </a:rPr>
              <a:t>differences </a:t>
            </a:r>
            <a:r>
              <a:rPr sz="2500" spc="-5" dirty="0">
                <a:latin typeface="Calibri"/>
                <a:cs typeface="Calibri"/>
              </a:rPr>
              <a:t>in long-term</a:t>
            </a:r>
            <a:r>
              <a:rPr sz="2500" spc="20" dirty="0">
                <a:latin typeface="Calibri"/>
                <a:cs typeface="Calibri"/>
              </a:rPr>
              <a:t> </a:t>
            </a:r>
            <a:r>
              <a:rPr sz="2500" spc="-15" dirty="0">
                <a:latin typeface="Calibri"/>
                <a:cs typeface="Calibri"/>
              </a:rPr>
              <a:t>outcome.</a:t>
            </a:r>
            <a:endParaRPr sz="2500">
              <a:latin typeface="Calibri"/>
              <a:cs typeface="Calibri"/>
            </a:endParaRPr>
          </a:p>
        </p:txBody>
      </p:sp>
      <p:sp>
        <p:nvSpPr>
          <p:cNvPr id="3" name="object 3"/>
          <p:cNvSpPr txBox="1"/>
          <p:nvPr/>
        </p:nvSpPr>
        <p:spPr>
          <a:xfrm>
            <a:off x="607568" y="4751908"/>
            <a:ext cx="8107045" cy="1193165"/>
          </a:xfrm>
          <a:prstGeom prst="rect">
            <a:avLst/>
          </a:prstGeom>
        </p:spPr>
        <p:txBody>
          <a:bodyPr vert="horz" wrap="square" lIns="0" tIns="12700" rIns="0" bIns="0" rtlCol="0">
            <a:spAutoFit/>
          </a:bodyPr>
          <a:lstStyle/>
          <a:p>
            <a:pPr marL="219710">
              <a:lnSpc>
                <a:spcPts val="1115"/>
              </a:lnSpc>
              <a:spcBef>
                <a:spcPts val="100"/>
              </a:spcBef>
            </a:pPr>
            <a:r>
              <a:rPr sz="1200" spc="-5" dirty="0">
                <a:solidFill>
                  <a:srgbClr val="FF0000"/>
                </a:solidFill>
                <a:latin typeface="Calibri"/>
                <a:cs typeface="Calibri"/>
              </a:rPr>
              <a:t>Zaki </a:t>
            </a:r>
            <a:r>
              <a:rPr sz="1200" dirty="0">
                <a:solidFill>
                  <a:srgbClr val="FF0000"/>
                </a:solidFill>
                <a:latin typeface="Calibri"/>
                <a:cs typeface="Calibri"/>
              </a:rPr>
              <a:t>AM, </a:t>
            </a:r>
            <a:r>
              <a:rPr sz="1200" spc="-5" dirty="0">
                <a:solidFill>
                  <a:srgbClr val="FF0000"/>
                </a:solidFill>
                <a:latin typeface="Calibri"/>
                <a:cs typeface="Calibri"/>
              </a:rPr>
              <a:t>Kasem HH, Bakhoum S, </a:t>
            </a:r>
            <a:r>
              <a:rPr sz="1200" spc="-10" dirty="0">
                <a:solidFill>
                  <a:srgbClr val="FF0000"/>
                </a:solidFill>
                <a:latin typeface="Calibri"/>
                <a:cs typeface="Calibri"/>
              </a:rPr>
              <a:t>et </a:t>
            </a:r>
            <a:r>
              <a:rPr sz="1200" dirty="0">
                <a:solidFill>
                  <a:srgbClr val="FF0000"/>
                </a:solidFill>
                <a:latin typeface="Calibri"/>
                <a:cs typeface="Calibri"/>
              </a:rPr>
              <a:t>al. </a:t>
            </a:r>
            <a:r>
              <a:rPr sz="1200" spc="-5" dirty="0">
                <a:solidFill>
                  <a:srgbClr val="FF0000"/>
                </a:solidFill>
                <a:latin typeface="Calibri"/>
                <a:cs typeface="Calibri"/>
              </a:rPr>
              <a:t>Comparison of </a:t>
            </a:r>
            <a:r>
              <a:rPr sz="1200" dirty="0">
                <a:solidFill>
                  <a:srgbClr val="FF0000"/>
                </a:solidFill>
                <a:latin typeface="Calibri"/>
                <a:cs typeface="Calibri"/>
              </a:rPr>
              <a:t>early </a:t>
            </a:r>
            <a:r>
              <a:rPr sz="1200" spc="-5" dirty="0">
                <a:solidFill>
                  <a:srgbClr val="FF0000"/>
                </a:solidFill>
                <a:latin typeface="Calibri"/>
                <a:cs typeface="Calibri"/>
              </a:rPr>
              <a:t>results of percutaneous metallic mitral </a:t>
            </a:r>
            <a:r>
              <a:rPr sz="1200" spc="-10" dirty="0">
                <a:solidFill>
                  <a:srgbClr val="FF0000"/>
                </a:solidFill>
                <a:latin typeface="Calibri"/>
                <a:cs typeface="Calibri"/>
              </a:rPr>
              <a:t>commissurotome </a:t>
            </a:r>
            <a:r>
              <a:rPr sz="1200" spc="-5" dirty="0">
                <a:solidFill>
                  <a:srgbClr val="FF0000"/>
                </a:solidFill>
                <a:latin typeface="Calibri"/>
                <a:cs typeface="Calibri"/>
              </a:rPr>
              <a:t>with</a:t>
            </a:r>
            <a:r>
              <a:rPr sz="1200" spc="240" dirty="0">
                <a:solidFill>
                  <a:srgbClr val="FF0000"/>
                </a:solidFill>
                <a:latin typeface="Calibri"/>
                <a:cs typeface="Calibri"/>
              </a:rPr>
              <a:t> </a:t>
            </a:r>
            <a:r>
              <a:rPr sz="1200" dirty="0">
                <a:solidFill>
                  <a:srgbClr val="FF0000"/>
                </a:solidFill>
                <a:latin typeface="Calibri"/>
                <a:cs typeface="Calibri"/>
              </a:rPr>
              <a:t>Inoue</a:t>
            </a:r>
            <a:endParaRPr sz="1200">
              <a:latin typeface="Calibri"/>
              <a:cs typeface="Calibri"/>
            </a:endParaRPr>
          </a:p>
          <a:p>
            <a:pPr marL="283845">
              <a:lnSpc>
                <a:spcPts val="2675"/>
              </a:lnSpc>
            </a:pPr>
            <a:r>
              <a:rPr sz="1200" dirty="0">
                <a:solidFill>
                  <a:srgbClr val="FF0000"/>
                </a:solidFill>
                <a:latin typeface="Calibri"/>
                <a:cs typeface="Calibri"/>
              </a:rPr>
              <a:t>ballo</a:t>
            </a:r>
            <a:r>
              <a:rPr sz="1200" spc="-5" dirty="0">
                <a:solidFill>
                  <a:srgbClr val="FF0000"/>
                </a:solidFill>
                <a:latin typeface="Calibri"/>
                <a:cs typeface="Calibri"/>
              </a:rPr>
              <a:t>o</a:t>
            </a:r>
            <a:r>
              <a:rPr sz="1200" dirty="0">
                <a:solidFill>
                  <a:srgbClr val="FF0000"/>
                </a:solidFill>
                <a:latin typeface="Calibri"/>
                <a:cs typeface="Calibri"/>
              </a:rPr>
              <a:t>n</a:t>
            </a:r>
            <a:r>
              <a:rPr sz="1200" spc="-15" dirty="0">
                <a:solidFill>
                  <a:srgbClr val="FF0000"/>
                </a:solidFill>
                <a:latin typeface="Calibri"/>
                <a:cs typeface="Calibri"/>
              </a:rPr>
              <a:t> </a:t>
            </a:r>
            <a:r>
              <a:rPr sz="1200" spc="-10" dirty="0">
                <a:solidFill>
                  <a:srgbClr val="FF0000"/>
                </a:solidFill>
                <a:latin typeface="Calibri"/>
                <a:cs typeface="Calibri"/>
              </a:rPr>
              <a:t>t</a:t>
            </a:r>
            <a:r>
              <a:rPr sz="1200" dirty="0">
                <a:solidFill>
                  <a:srgbClr val="FF0000"/>
                </a:solidFill>
                <a:latin typeface="Calibri"/>
                <a:cs typeface="Calibri"/>
              </a:rPr>
              <a:t>echni</a:t>
            </a:r>
            <a:r>
              <a:rPr sz="1200" spc="5" dirty="0">
                <a:solidFill>
                  <a:srgbClr val="FF0000"/>
                </a:solidFill>
                <a:latin typeface="Calibri"/>
                <a:cs typeface="Calibri"/>
              </a:rPr>
              <a:t>q</a:t>
            </a:r>
            <a:r>
              <a:rPr sz="1200" spc="-10" dirty="0">
                <a:solidFill>
                  <a:srgbClr val="FF0000"/>
                </a:solidFill>
                <a:latin typeface="Calibri"/>
                <a:cs typeface="Calibri"/>
              </a:rPr>
              <a:t>u</a:t>
            </a:r>
            <a:r>
              <a:rPr sz="1200" dirty="0">
                <a:solidFill>
                  <a:srgbClr val="FF0000"/>
                </a:solidFill>
                <a:latin typeface="Calibri"/>
                <a:cs typeface="Calibri"/>
              </a:rPr>
              <a:t>e</a:t>
            </a:r>
            <a:r>
              <a:rPr sz="1200" spc="-30" dirty="0">
                <a:solidFill>
                  <a:srgbClr val="FF0000"/>
                </a:solidFill>
                <a:latin typeface="Calibri"/>
                <a:cs typeface="Calibri"/>
              </a:rPr>
              <a:t> </a:t>
            </a:r>
            <a:r>
              <a:rPr sz="1200" dirty="0">
                <a:solidFill>
                  <a:srgbClr val="FF0000"/>
                </a:solidFill>
                <a:latin typeface="Calibri"/>
                <a:cs typeface="Calibri"/>
              </a:rPr>
              <a:t>in</a:t>
            </a:r>
            <a:r>
              <a:rPr sz="1200" spc="-5" dirty="0">
                <a:solidFill>
                  <a:srgbClr val="FF0000"/>
                </a:solidFill>
                <a:latin typeface="Calibri"/>
                <a:cs typeface="Calibri"/>
              </a:rPr>
              <a:t> </a:t>
            </a:r>
            <a:r>
              <a:rPr sz="1200" dirty="0">
                <a:solidFill>
                  <a:srgbClr val="FF0000"/>
                </a:solidFill>
                <a:latin typeface="Calibri"/>
                <a:cs typeface="Calibri"/>
              </a:rPr>
              <a:t>p</a:t>
            </a:r>
            <a:r>
              <a:rPr sz="1200" spc="-15" dirty="0">
                <a:solidFill>
                  <a:srgbClr val="FF0000"/>
                </a:solidFill>
                <a:latin typeface="Calibri"/>
                <a:cs typeface="Calibri"/>
              </a:rPr>
              <a:t>a</a:t>
            </a:r>
            <a:r>
              <a:rPr sz="1200" dirty="0">
                <a:solidFill>
                  <a:srgbClr val="FF0000"/>
                </a:solidFill>
                <a:latin typeface="Calibri"/>
                <a:cs typeface="Calibri"/>
              </a:rPr>
              <a:t>tie</a:t>
            </a:r>
            <a:r>
              <a:rPr sz="1200" spc="-5" dirty="0">
                <a:solidFill>
                  <a:srgbClr val="FF0000"/>
                </a:solidFill>
                <a:latin typeface="Calibri"/>
                <a:cs typeface="Calibri"/>
              </a:rPr>
              <a:t>n</a:t>
            </a:r>
            <a:r>
              <a:rPr sz="1200" dirty="0">
                <a:solidFill>
                  <a:srgbClr val="FF0000"/>
                </a:solidFill>
                <a:latin typeface="Calibri"/>
                <a:cs typeface="Calibri"/>
              </a:rPr>
              <a:t>ts</a:t>
            </a:r>
            <a:r>
              <a:rPr sz="1200" spc="-35" dirty="0">
                <a:solidFill>
                  <a:srgbClr val="FF0000"/>
                </a:solidFill>
                <a:latin typeface="Calibri"/>
                <a:cs typeface="Calibri"/>
              </a:rPr>
              <a:t> </a:t>
            </a:r>
            <a:r>
              <a:rPr sz="1200" spc="-10" dirty="0">
                <a:solidFill>
                  <a:srgbClr val="FF0000"/>
                </a:solidFill>
                <a:latin typeface="Calibri"/>
                <a:cs typeface="Calibri"/>
              </a:rPr>
              <a:t>w</a:t>
            </a:r>
            <a:r>
              <a:rPr sz="1200" dirty="0">
                <a:solidFill>
                  <a:srgbClr val="FF0000"/>
                </a:solidFill>
                <a:latin typeface="Calibri"/>
                <a:cs typeface="Calibri"/>
              </a:rPr>
              <a:t>i</a:t>
            </a:r>
            <a:r>
              <a:rPr sz="1200" spc="5" dirty="0">
                <a:solidFill>
                  <a:srgbClr val="FF0000"/>
                </a:solidFill>
                <a:latin typeface="Calibri"/>
                <a:cs typeface="Calibri"/>
              </a:rPr>
              <a:t>t</a:t>
            </a:r>
            <a:r>
              <a:rPr sz="1200" dirty="0">
                <a:solidFill>
                  <a:srgbClr val="FF0000"/>
                </a:solidFill>
                <a:latin typeface="Calibri"/>
                <a:cs typeface="Calibri"/>
              </a:rPr>
              <a:t>h</a:t>
            </a:r>
            <a:r>
              <a:rPr sz="1200" spc="5" dirty="0">
                <a:solidFill>
                  <a:srgbClr val="FF0000"/>
                </a:solidFill>
                <a:latin typeface="Calibri"/>
                <a:cs typeface="Calibri"/>
              </a:rPr>
              <a:t> </a:t>
            </a:r>
            <a:r>
              <a:rPr sz="1200" dirty="0">
                <a:solidFill>
                  <a:srgbClr val="FF0000"/>
                </a:solidFill>
                <a:latin typeface="Calibri"/>
                <a:cs typeface="Calibri"/>
              </a:rPr>
              <a:t>high</a:t>
            </a:r>
            <a:r>
              <a:rPr sz="1200" spc="-30" dirty="0">
                <a:solidFill>
                  <a:srgbClr val="FF0000"/>
                </a:solidFill>
                <a:latin typeface="Calibri"/>
                <a:cs typeface="Calibri"/>
              </a:rPr>
              <a:t> </a:t>
            </a:r>
            <a:r>
              <a:rPr sz="1200" dirty="0">
                <a:solidFill>
                  <a:srgbClr val="FF0000"/>
                </a:solidFill>
                <a:latin typeface="Calibri"/>
                <a:cs typeface="Calibri"/>
              </a:rPr>
              <a:t>mi</a:t>
            </a:r>
            <a:r>
              <a:rPr sz="1200" spc="5" dirty="0">
                <a:solidFill>
                  <a:srgbClr val="FF0000"/>
                </a:solidFill>
                <a:latin typeface="Calibri"/>
                <a:cs typeface="Calibri"/>
              </a:rPr>
              <a:t>t</a:t>
            </a:r>
            <a:r>
              <a:rPr sz="1200" spc="-25" dirty="0">
                <a:solidFill>
                  <a:srgbClr val="FF0000"/>
                </a:solidFill>
                <a:latin typeface="Calibri"/>
                <a:cs typeface="Calibri"/>
              </a:rPr>
              <a:t>r</a:t>
            </a:r>
            <a:r>
              <a:rPr sz="1200" dirty="0">
                <a:solidFill>
                  <a:srgbClr val="FF0000"/>
                </a:solidFill>
                <a:latin typeface="Calibri"/>
                <a:cs typeface="Calibri"/>
              </a:rPr>
              <a:t>al</a:t>
            </a:r>
            <a:r>
              <a:rPr sz="1200" spc="10" dirty="0">
                <a:solidFill>
                  <a:srgbClr val="FF0000"/>
                </a:solidFill>
                <a:latin typeface="Calibri"/>
                <a:cs typeface="Calibri"/>
              </a:rPr>
              <a:t> </a:t>
            </a:r>
            <a:r>
              <a:rPr sz="1200" dirty="0">
                <a:solidFill>
                  <a:srgbClr val="FF0000"/>
                </a:solidFill>
                <a:latin typeface="Calibri"/>
                <a:cs typeface="Calibri"/>
              </a:rPr>
              <a:t>ech</a:t>
            </a:r>
            <a:r>
              <a:rPr sz="1200" spc="-5" dirty="0">
                <a:solidFill>
                  <a:srgbClr val="FF0000"/>
                </a:solidFill>
                <a:latin typeface="Calibri"/>
                <a:cs typeface="Calibri"/>
              </a:rPr>
              <a:t>o</a:t>
            </a:r>
            <a:r>
              <a:rPr sz="1200" spc="-15" dirty="0">
                <a:solidFill>
                  <a:srgbClr val="FF0000"/>
                </a:solidFill>
                <a:latin typeface="Calibri"/>
                <a:cs typeface="Calibri"/>
              </a:rPr>
              <a:t>c</a:t>
            </a:r>
            <a:r>
              <a:rPr sz="1200" dirty="0">
                <a:solidFill>
                  <a:srgbClr val="FF0000"/>
                </a:solidFill>
                <a:latin typeface="Calibri"/>
                <a:cs typeface="Calibri"/>
              </a:rPr>
              <a:t>a</a:t>
            </a:r>
            <a:r>
              <a:rPr sz="1200" spc="-10" dirty="0">
                <a:solidFill>
                  <a:srgbClr val="FF0000"/>
                </a:solidFill>
                <a:latin typeface="Calibri"/>
                <a:cs typeface="Calibri"/>
              </a:rPr>
              <a:t>r</a:t>
            </a:r>
            <a:r>
              <a:rPr sz="1200" dirty="0">
                <a:solidFill>
                  <a:srgbClr val="FF0000"/>
                </a:solidFill>
                <a:latin typeface="Calibri"/>
                <a:cs typeface="Calibri"/>
              </a:rPr>
              <a:t>diog</a:t>
            </a:r>
            <a:r>
              <a:rPr sz="1200" spc="-20" dirty="0">
                <a:solidFill>
                  <a:srgbClr val="FF0000"/>
                </a:solidFill>
                <a:latin typeface="Calibri"/>
                <a:cs typeface="Calibri"/>
              </a:rPr>
              <a:t>r</a:t>
            </a:r>
            <a:r>
              <a:rPr sz="1200" dirty="0">
                <a:solidFill>
                  <a:srgbClr val="FF0000"/>
                </a:solidFill>
                <a:latin typeface="Calibri"/>
                <a:cs typeface="Calibri"/>
              </a:rPr>
              <a:t>a</a:t>
            </a:r>
            <a:r>
              <a:rPr sz="1200" spc="5" dirty="0">
                <a:solidFill>
                  <a:srgbClr val="FF0000"/>
                </a:solidFill>
                <a:latin typeface="Calibri"/>
                <a:cs typeface="Calibri"/>
              </a:rPr>
              <a:t>p</a:t>
            </a:r>
            <a:r>
              <a:rPr sz="1200" spc="-10" dirty="0">
                <a:solidFill>
                  <a:srgbClr val="FF0000"/>
                </a:solidFill>
                <a:latin typeface="Calibri"/>
                <a:cs typeface="Calibri"/>
              </a:rPr>
              <a:t>h</a:t>
            </a:r>
            <a:r>
              <a:rPr sz="1200" dirty="0">
                <a:solidFill>
                  <a:srgbClr val="FF0000"/>
                </a:solidFill>
                <a:latin typeface="Calibri"/>
                <a:cs typeface="Calibri"/>
              </a:rPr>
              <a:t>ic</a:t>
            </a:r>
            <a:r>
              <a:rPr sz="1200" spc="-20" dirty="0">
                <a:solidFill>
                  <a:srgbClr val="FF0000"/>
                </a:solidFill>
                <a:latin typeface="Calibri"/>
                <a:cs typeface="Calibri"/>
              </a:rPr>
              <a:t> </a:t>
            </a:r>
            <a:r>
              <a:rPr sz="1200" spc="-5" dirty="0">
                <a:solidFill>
                  <a:srgbClr val="FF0000"/>
                </a:solidFill>
                <a:latin typeface="Calibri"/>
                <a:cs typeface="Calibri"/>
              </a:rPr>
              <a:t>s</a:t>
            </a:r>
            <a:r>
              <a:rPr sz="1200" spc="-20" dirty="0">
                <a:solidFill>
                  <a:srgbClr val="FF0000"/>
                </a:solidFill>
                <a:latin typeface="Calibri"/>
                <a:cs typeface="Calibri"/>
              </a:rPr>
              <a:t>c</a:t>
            </a:r>
            <a:r>
              <a:rPr sz="1200" spc="-5" dirty="0">
                <a:solidFill>
                  <a:srgbClr val="FF0000"/>
                </a:solidFill>
                <a:latin typeface="Calibri"/>
                <a:cs typeface="Calibri"/>
              </a:rPr>
              <a:t>o</a:t>
            </a:r>
            <a:r>
              <a:rPr sz="1200" spc="-10" dirty="0">
                <a:solidFill>
                  <a:srgbClr val="FF0000"/>
                </a:solidFill>
                <a:latin typeface="Calibri"/>
                <a:cs typeface="Calibri"/>
              </a:rPr>
              <a:t>r</a:t>
            </a:r>
            <a:r>
              <a:rPr sz="1200" dirty="0">
                <a:solidFill>
                  <a:srgbClr val="FF0000"/>
                </a:solidFill>
                <a:latin typeface="Calibri"/>
                <a:cs typeface="Calibri"/>
              </a:rPr>
              <a:t>es.</a:t>
            </a:r>
            <a:r>
              <a:rPr sz="1200" spc="15" dirty="0">
                <a:solidFill>
                  <a:srgbClr val="FF0000"/>
                </a:solidFill>
                <a:latin typeface="Calibri"/>
                <a:cs typeface="Calibri"/>
              </a:rPr>
              <a:t> </a:t>
            </a:r>
            <a:r>
              <a:rPr sz="1200" spc="-5" dirty="0">
                <a:solidFill>
                  <a:srgbClr val="FF0000"/>
                </a:solidFill>
                <a:latin typeface="Calibri"/>
                <a:cs typeface="Calibri"/>
              </a:rPr>
              <a:t>C</a:t>
            </a:r>
            <a:r>
              <a:rPr sz="1200" spc="-15" dirty="0">
                <a:solidFill>
                  <a:srgbClr val="FF0000"/>
                </a:solidFill>
                <a:latin typeface="Calibri"/>
                <a:cs typeface="Calibri"/>
              </a:rPr>
              <a:t>a</a:t>
            </a:r>
            <a:r>
              <a:rPr sz="1200" dirty="0">
                <a:solidFill>
                  <a:srgbClr val="FF0000"/>
                </a:solidFill>
                <a:latin typeface="Calibri"/>
                <a:cs typeface="Calibri"/>
              </a:rPr>
              <a:t>th</a:t>
            </a:r>
            <a:r>
              <a:rPr sz="1200" spc="-10" dirty="0">
                <a:solidFill>
                  <a:srgbClr val="FF0000"/>
                </a:solidFill>
                <a:latin typeface="Calibri"/>
                <a:cs typeface="Calibri"/>
              </a:rPr>
              <a:t>et</a:t>
            </a:r>
            <a:r>
              <a:rPr sz="1200" dirty="0">
                <a:solidFill>
                  <a:srgbClr val="FF0000"/>
                </a:solidFill>
                <a:latin typeface="Calibri"/>
                <a:cs typeface="Calibri"/>
              </a:rPr>
              <a:t>er</a:t>
            </a:r>
            <a:r>
              <a:rPr sz="1200" spc="-30" dirty="0">
                <a:solidFill>
                  <a:srgbClr val="FF0000"/>
                </a:solidFill>
                <a:latin typeface="Calibri"/>
                <a:cs typeface="Calibri"/>
              </a:rPr>
              <a:t> </a:t>
            </a:r>
            <a:r>
              <a:rPr sz="1200" spc="-5" dirty="0">
                <a:solidFill>
                  <a:srgbClr val="FF0000"/>
                </a:solidFill>
                <a:latin typeface="Calibri"/>
                <a:cs typeface="Calibri"/>
              </a:rPr>
              <a:t>Ca</a:t>
            </a:r>
            <a:r>
              <a:rPr sz="1200" spc="-10" dirty="0">
                <a:solidFill>
                  <a:srgbClr val="FF0000"/>
                </a:solidFill>
                <a:latin typeface="Calibri"/>
                <a:cs typeface="Calibri"/>
              </a:rPr>
              <a:t>r</a:t>
            </a:r>
            <a:r>
              <a:rPr sz="1200" spc="5" dirty="0">
                <a:solidFill>
                  <a:srgbClr val="FF0000"/>
                </a:solidFill>
                <a:latin typeface="Calibri"/>
                <a:cs typeface="Calibri"/>
              </a:rPr>
              <a:t>d</a:t>
            </a:r>
            <a:r>
              <a:rPr sz="1200" dirty="0">
                <a:solidFill>
                  <a:srgbClr val="FF0000"/>
                </a:solidFill>
                <a:latin typeface="Calibri"/>
                <a:cs typeface="Calibri"/>
              </a:rPr>
              <a:t>i</a:t>
            </a:r>
            <a:r>
              <a:rPr sz="1200" spc="5" dirty="0">
                <a:solidFill>
                  <a:srgbClr val="FF0000"/>
                </a:solidFill>
                <a:latin typeface="Calibri"/>
                <a:cs typeface="Calibri"/>
              </a:rPr>
              <a:t>o</a:t>
            </a:r>
            <a:r>
              <a:rPr sz="1200" spc="-15" dirty="0">
                <a:solidFill>
                  <a:srgbClr val="FF0000"/>
                </a:solidFill>
                <a:latin typeface="Calibri"/>
                <a:cs typeface="Calibri"/>
              </a:rPr>
              <a:t>v</a:t>
            </a:r>
            <a:r>
              <a:rPr sz="1200" dirty="0">
                <a:solidFill>
                  <a:srgbClr val="FF0000"/>
                </a:solidFill>
                <a:latin typeface="Calibri"/>
                <a:cs typeface="Calibri"/>
              </a:rPr>
              <a:t>asc</a:t>
            </a:r>
            <a:r>
              <a:rPr sz="1200" spc="-25" dirty="0">
                <a:solidFill>
                  <a:srgbClr val="FF0000"/>
                </a:solidFill>
                <a:latin typeface="Calibri"/>
                <a:cs typeface="Calibri"/>
              </a:rPr>
              <a:t> </a:t>
            </a:r>
            <a:r>
              <a:rPr sz="1200" dirty="0">
                <a:solidFill>
                  <a:srgbClr val="FF0000"/>
                </a:solidFill>
                <a:latin typeface="Calibri"/>
                <a:cs typeface="Calibri"/>
              </a:rPr>
              <a:t>I</a:t>
            </a:r>
            <a:r>
              <a:rPr sz="1200" spc="-10" dirty="0">
                <a:solidFill>
                  <a:srgbClr val="FF0000"/>
                </a:solidFill>
                <a:latin typeface="Calibri"/>
                <a:cs typeface="Calibri"/>
              </a:rPr>
              <a:t>nt</a:t>
            </a:r>
            <a:r>
              <a:rPr sz="1200" dirty="0">
                <a:solidFill>
                  <a:srgbClr val="FF0000"/>
                </a:solidFill>
                <a:latin typeface="Calibri"/>
                <a:cs typeface="Calibri"/>
              </a:rPr>
              <a:t>e</a:t>
            </a:r>
            <a:r>
              <a:rPr sz="1200" spc="10" dirty="0">
                <a:solidFill>
                  <a:srgbClr val="FF0000"/>
                </a:solidFill>
                <a:latin typeface="Calibri"/>
                <a:cs typeface="Calibri"/>
              </a:rPr>
              <a:t>r</a:t>
            </a:r>
            <a:r>
              <a:rPr sz="1200" spc="-15" dirty="0">
                <a:solidFill>
                  <a:srgbClr val="FF0000"/>
                </a:solidFill>
                <a:latin typeface="Calibri"/>
                <a:cs typeface="Calibri"/>
              </a:rPr>
              <a:t>v</a:t>
            </a:r>
            <a:r>
              <a:rPr sz="1200" dirty="0">
                <a:solidFill>
                  <a:srgbClr val="FF0000"/>
                </a:solidFill>
                <a:latin typeface="Calibri"/>
                <a:cs typeface="Calibri"/>
              </a:rPr>
              <a:t>e</a:t>
            </a:r>
            <a:r>
              <a:rPr sz="1200" spc="-20" dirty="0">
                <a:solidFill>
                  <a:srgbClr val="FF0000"/>
                </a:solidFill>
                <a:latin typeface="Calibri"/>
                <a:cs typeface="Calibri"/>
              </a:rPr>
              <a:t>n</a:t>
            </a:r>
            <a:r>
              <a:rPr sz="1200" dirty="0">
                <a:solidFill>
                  <a:srgbClr val="FF0000"/>
                </a:solidFill>
                <a:latin typeface="Calibri"/>
                <a:cs typeface="Calibri"/>
              </a:rPr>
              <a:t>t</a:t>
            </a:r>
            <a:r>
              <a:rPr sz="1200" spc="-40" dirty="0">
                <a:solidFill>
                  <a:srgbClr val="FF0000"/>
                </a:solidFill>
                <a:latin typeface="Calibri"/>
                <a:cs typeface="Calibri"/>
              </a:rPr>
              <a:t> </a:t>
            </a:r>
            <a:r>
              <a:rPr sz="1200" dirty="0">
                <a:solidFill>
                  <a:srgbClr val="FF0000"/>
                </a:solidFill>
                <a:latin typeface="Calibri"/>
                <a:cs typeface="Calibri"/>
              </a:rPr>
              <a:t>2</a:t>
            </a:r>
            <a:r>
              <a:rPr sz="1200" spc="5" dirty="0">
                <a:solidFill>
                  <a:srgbClr val="FF0000"/>
                </a:solidFill>
                <a:latin typeface="Calibri"/>
                <a:cs typeface="Calibri"/>
              </a:rPr>
              <a:t>0</a:t>
            </a:r>
            <a:r>
              <a:rPr sz="1200" dirty="0">
                <a:solidFill>
                  <a:srgbClr val="FF0000"/>
                </a:solidFill>
                <a:latin typeface="Calibri"/>
                <a:cs typeface="Calibri"/>
              </a:rPr>
              <a:t>0</a:t>
            </a:r>
            <a:r>
              <a:rPr sz="1200" spc="5" dirty="0">
                <a:solidFill>
                  <a:srgbClr val="FF0000"/>
                </a:solidFill>
                <a:latin typeface="Calibri"/>
                <a:cs typeface="Calibri"/>
              </a:rPr>
              <a:t>2</a:t>
            </a:r>
            <a:r>
              <a:rPr sz="1200" dirty="0">
                <a:solidFill>
                  <a:srgbClr val="FF0000"/>
                </a:solidFill>
                <a:latin typeface="Calibri"/>
                <a:cs typeface="Calibri"/>
              </a:rPr>
              <a:t>;</a:t>
            </a:r>
            <a:r>
              <a:rPr sz="1200" spc="5" dirty="0">
                <a:solidFill>
                  <a:srgbClr val="FF0000"/>
                </a:solidFill>
                <a:latin typeface="Calibri"/>
                <a:cs typeface="Calibri"/>
              </a:rPr>
              <a:t>5</a:t>
            </a:r>
            <a:r>
              <a:rPr sz="1200" dirty="0">
                <a:solidFill>
                  <a:srgbClr val="FF0000"/>
                </a:solidFill>
                <a:latin typeface="Calibri"/>
                <a:cs typeface="Calibri"/>
              </a:rPr>
              <a:t>7</a:t>
            </a:r>
            <a:r>
              <a:rPr sz="1200" spc="5" dirty="0">
                <a:solidFill>
                  <a:srgbClr val="FF0000"/>
                </a:solidFill>
                <a:latin typeface="Calibri"/>
                <a:cs typeface="Calibri"/>
              </a:rPr>
              <a:t>:</a:t>
            </a:r>
            <a:r>
              <a:rPr sz="1200" dirty="0">
                <a:solidFill>
                  <a:srgbClr val="FF0000"/>
                </a:solidFill>
                <a:latin typeface="Calibri"/>
                <a:cs typeface="Calibri"/>
              </a:rPr>
              <a:t>3</a:t>
            </a:r>
            <a:r>
              <a:rPr sz="1200" spc="5" dirty="0">
                <a:solidFill>
                  <a:srgbClr val="FF0000"/>
                </a:solidFill>
                <a:latin typeface="Calibri"/>
                <a:cs typeface="Calibri"/>
              </a:rPr>
              <a:t>1</a:t>
            </a:r>
            <a:r>
              <a:rPr sz="1200" dirty="0">
                <a:solidFill>
                  <a:srgbClr val="FF0000"/>
                </a:solidFill>
                <a:latin typeface="Calibri"/>
                <a:cs typeface="Calibri"/>
              </a:rPr>
              <a:t>2</a:t>
            </a:r>
            <a:r>
              <a:rPr sz="1200" spc="10" dirty="0">
                <a:solidFill>
                  <a:srgbClr val="FF0000"/>
                </a:solidFill>
                <a:latin typeface="Calibri"/>
                <a:cs typeface="Calibri"/>
              </a:rPr>
              <a:t>â</a:t>
            </a:r>
            <a:r>
              <a:rPr sz="1200" dirty="0">
                <a:solidFill>
                  <a:srgbClr val="FF0000"/>
                </a:solidFill>
                <a:latin typeface="Calibri"/>
                <a:cs typeface="Calibri"/>
              </a:rPr>
              <a:t>€</a:t>
            </a:r>
            <a:r>
              <a:rPr sz="1200" spc="-5" dirty="0">
                <a:solidFill>
                  <a:srgbClr val="FF0000"/>
                </a:solidFill>
                <a:latin typeface="Calibri"/>
                <a:cs typeface="Calibri"/>
              </a:rPr>
              <a:t>“</a:t>
            </a:r>
            <a:r>
              <a:rPr sz="1200" dirty="0">
                <a:solidFill>
                  <a:srgbClr val="FF0000"/>
                </a:solidFill>
                <a:latin typeface="Calibri"/>
                <a:cs typeface="Calibri"/>
              </a:rPr>
              <a:t>31</a:t>
            </a:r>
            <a:r>
              <a:rPr sz="1200" spc="5" dirty="0">
                <a:solidFill>
                  <a:srgbClr val="FF0000"/>
                </a:solidFill>
                <a:latin typeface="Calibri"/>
                <a:cs typeface="Calibri"/>
              </a:rPr>
              <a:t>7</a:t>
            </a:r>
            <a:r>
              <a:rPr sz="2500" spc="-5" dirty="0">
                <a:solidFill>
                  <a:srgbClr val="FF0000"/>
                </a:solidFill>
                <a:latin typeface="Calibri"/>
                <a:cs typeface="Calibri"/>
              </a:rPr>
              <a:t>.</a:t>
            </a:r>
            <a:endParaRPr sz="2500">
              <a:latin typeface="Calibri"/>
              <a:cs typeface="Calibri"/>
            </a:endParaRPr>
          </a:p>
          <a:p>
            <a:pPr marL="283845" marR="208279" indent="-271780">
              <a:lnSpc>
                <a:spcPct val="85100"/>
              </a:lnSpc>
              <a:spcBef>
                <a:spcPts val="1185"/>
              </a:spcBef>
            </a:pPr>
            <a:r>
              <a:rPr sz="1600" i="1" spc="-5" dirty="0">
                <a:solidFill>
                  <a:srgbClr val="FF0000"/>
                </a:solidFill>
                <a:latin typeface="Calibri"/>
                <a:cs typeface="Calibri"/>
              </a:rPr>
              <a:t>Cribier </a:t>
            </a:r>
            <a:r>
              <a:rPr sz="1600" i="1" dirty="0">
                <a:solidFill>
                  <a:srgbClr val="FF0000"/>
                </a:solidFill>
                <a:latin typeface="Calibri"/>
                <a:cs typeface="Calibri"/>
              </a:rPr>
              <a:t>A, </a:t>
            </a:r>
            <a:r>
              <a:rPr sz="1600" i="1" spc="-5" dirty="0">
                <a:solidFill>
                  <a:srgbClr val="FF0000"/>
                </a:solidFill>
                <a:latin typeface="Calibri"/>
                <a:cs typeface="Calibri"/>
              </a:rPr>
              <a:t>Rath </a:t>
            </a:r>
            <a:r>
              <a:rPr sz="1600" i="1" spc="-10" dirty="0">
                <a:solidFill>
                  <a:srgbClr val="FF0000"/>
                </a:solidFill>
                <a:latin typeface="Calibri"/>
                <a:cs typeface="Calibri"/>
              </a:rPr>
              <a:t>PC, Letac </a:t>
            </a:r>
            <a:r>
              <a:rPr sz="1600" i="1" spc="-5" dirty="0">
                <a:solidFill>
                  <a:srgbClr val="FF0000"/>
                </a:solidFill>
                <a:latin typeface="Calibri"/>
                <a:cs typeface="Calibri"/>
              </a:rPr>
              <a:t>B. </a:t>
            </a:r>
            <a:r>
              <a:rPr sz="1600" i="1" spc="-10" dirty="0">
                <a:solidFill>
                  <a:srgbClr val="FF0000"/>
                </a:solidFill>
                <a:latin typeface="Calibri"/>
                <a:cs typeface="Calibri"/>
              </a:rPr>
              <a:t>Percutaneous </a:t>
            </a:r>
            <a:r>
              <a:rPr sz="1600" i="1" spc="-5" dirty="0">
                <a:solidFill>
                  <a:srgbClr val="FF0000"/>
                </a:solidFill>
                <a:latin typeface="Calibri"/>
                <a:cs typeface="Calibri"/>
              </a:rPr>
              <a:t>mitral </a:t>
            </a:r>
            <a:r>
              <a:rPr sz="1600" i="1" spc="-15" dirty="0">
                <a:solidFill>
                  <a:srgbClr val="FF0000"/>
                </a:solidFill>
                <a:latin typeface="Calibri"/>
                <a:cs typeface="Calibri"/>
              </a:rPr>
              <a:t>valvotomy </a:t>
            </a:r>
            <a:r>
              <a:rPr sz="1600" i="1" spc="-5" dirty="0">
                <a:solidFill>
                  <a:srgbClr val="FF0000"/>
                </a:solidFill>
                <a:latin typeface="Calibri"/>
                <a:cs typeface="Calibri"/>
              </a:rPr>
              <a:t>with a </a:t>
            </a:r>
            <a:r>
              <a:rPr sz="1600" i="1" spc="-10" dirty="0">
                <a:solidFill>
                  <a:srgbClr val="FF0000"/>
                </a:solidFill>
                <a:latin typeface="Calibri"/>
                <a:cs typeface="Calibri"/>
              </a:rPr>
              <a:t>metal dilatator </a:t>
            </a:r>
            <a:r>
              <a:rPr sz="1600" i="1" spc="-5" dirty="0">
                <a:solidFill>
                  <a:srgbClr val="FF0000"/>
                </a:solidFill>
                <a:latin typeface="Calibri"/>
                <a:cs typeface="Calibri"/>
              </a:rPr>
              <a:t>[letter]. </a:t>
            </a:r>
            <a:r>
              <a:rPr sz="1600" i="1" spc="-15" dirty="0">
                <a:solidFill>
                  <a:srgbClr val="FF0000"/>
                </a:solidFill>
                <a:latin typeface="Calibri"/>
                <a:cs typeface="Calibri"/>
              </a:rPr>
              <a:t>Lancet  </a:t>
            </a:r>
            <a:r>
              <a:rPr sz="1600" i="1" spc="-5" dirty="0">
                <a:solidFill>
                  <a:srgbClr val="FF0000"/>
                </a:solidFill>
                <a:latin typeface="Calibri"/>
                <a:cs typeface="Calibri"/>
              </a:rPr>
              <a:t>1997;349:1967</a:t>
            </a:r>
            <a:r>
              <a:rPr sz="2500" spc="-5" dirty="0">
                <a:latin typeface="Calibri"/>
                <a:cs typeface="Calibri"/>
              </a:rPr>
              <a:t>.</a:t>
            </a:r>
            <a:endParaRPr sz="2500">
              <a:latin typeface="Calibri"/>
              <a:cs typeface="Calibri"/>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8055" y="295656"/>
            <a:ext cx="8324215" cy="5809615"/>
            <a:chOff x="448055" y="295656"/>
            <a:chExt cx="8324215" cy="5809615"/>
          </a:xfrm>
        </p:grpSpPr>
        <p:sp>
          <p:nvSpPr>
            <p:cNvPr id="3" name="object 3"/>
            <p:cNvSpPr/>
            <p:nvPr/>
          </p:nvSpPr>
          <p:spPr>
            <a:xfrm>
              <a:off x="1691607" y="304800"/>
              <a:ext cx="5819350" cy="5791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2627" y="300228"/>
              <a:ext cx="8315325" cy="5800725"/>
            </a:xfrm>
            <a:custGeom>
              <a:avLst/>
              <a:gdLst/>
              <a:ahLst/>
              <a:cxnLst/>
              <a:rect l="l" t="t" r="r" b="b"/>
              <a:pathLst>
                <a:path w="8315325" h="5800725">
                  <a:moveTo>
                    <a:pt x="0" y="5800344"/>
                  </a:moveTo>
                  <a:lnTo>
                    <a:pt x="8314944" y="5800344"/>
                  </a:lnTo>
                  <a:lnTo>
                    <a:pt x="8314944" y="0"/>
                  </a:lnTo>
                  <a:lnTo>
                    <a:pt x="0" y="0"/>
                  </a:lnTo>
                  <a:lnTo>
                    <a:pt x="0" y="5800344"/>
                  </a:lnTo>
                  <a:close/>
                </a:path>
              </a:pathLst>
            </a:custGeom>
            <a:ln w="9144">
              <a:solidFill>
                <a:srgbClr val="4F81BC"/>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3754" y="192150"/>
            <a:ext cx="3935095" cy="635000"/>
          </a:xfrm>
          <a:prstGeom prst="rect">
            <a:avLst/>
          </a:prstGeom>
        </p:spPr>
        <p:txBody>
          <a:bodyPr vert="horz" wrap="square" lIns="0" tIns="12065" rIns="0" bIns="0" rtlCol="0">
            <a:spAutoFit/>
          </a:bodyPr>
          <a:lstStyle/>
          <a:p>
            <a:pPr marL="12700">
              <a:lnSpc>
                <a:spcPct val="100000"/>
              </a:lnSpc>
              <a:spcBef>
                <a:spcPts val="95"/>
              </a:spcBef>
            </a:pPr>
            <a:r>
              <a:rPr sz="4000" b="1" spc="-15" dirty="0">
                <a:latin typeface="Calibri"/>
                <a:cs typeface="Calibri"/>
              </a:rPr>
              <a:t>Immediate</a:t>
            </a:r>
            <a:r>
              <a:rPr sz="4000" b="1" spc="-40" dirty="0">
                <a:latin typeface="Calibri"/>
                <a:cs typeface="Calibri"/>
              </a:rPr>
              <a:t> </a:t>
            </a:r>
            <a:r>
              <a:rPr sz="4000" b="1" spc="-20" dirty="0">
                <a:latin typeface="Calibri"/>
                <a:cs typeface="Calibri"/>
              </a:rPr>
              <a:t>Results</a:t>
            </a:r>
            <a:endParaRPr sz="4000">
              <a:latin typeface="Calibri"/>
              <a:cs typeface="Calibri"/>
            </a:endParaRPr>
          </a:p>
        </p:txBody>
      </p:sp>
      <p:sp>
        <p:nvSpPr>
          <p:cNvPr id="3" name="object 3"/>
          <p:cNvSpPr txBox="1"/>
          <p:nvPr/>
        </p:nvSpPr>
        <p:spPr>
          <a:xfrm>
            <a:off x="535940" y="1607261"/>
            <a:ext cx="7755255" cy="1490345"/>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spc="-10" dirty="0">
                <a:latin typeface="Calibri"/>
                <a:cs typeface="Calibri"/>
              </a:rPr>
              <a:t>Immediate results </a:t>
            </a:r>
            <a:r>
              <a:rPr sz="3200" dirty="0">
                <a:latin typeface="Calibri"/>
                <a:cs typeface="Calibri"/>
              </a:rPr>
              <a:t>of </a:t>
            </a:r>
            <a:r>
              <a:rPr sz="3200" spc="-5" dirty="0">
                <a:latin typeface="Calibri"/>
                <a:cs typeface="Calibri"/>
              </a:rPr>
              <a:t>PMV </a:t>
            </a:r>
            <a:r>
              <a:rPr sz="3200" spc="-15" dirty="0">
                <a:latin typeface="Calibri"/>
                <a:cs typeface="Calibri"/>
              </a:rPr>
              <a:t>are </a:t>
            </a:r>
            <a:r>
              <a:rPr sz="3200" spc="-5" dirty="0">
                <a:latin typeface="Calibri"/>
                <a:cs typeface="Calibri"/>
              </a:rPr>
              <a:t>assessed </a:t>
            </a:r>
            <a:r>
              <a:rPr sz="3200" spc="-15" dirty="0">
                <a:latin typeface="Calibri"/>
                <a:cs typeface="Calibri"/>
              </a:rPr>
              <a:t>by </a:t>
            </a:r>
            <a:r>
              <a:rPr sz="3200" dirty="0">
                <a:latin typeface="Calibri"/>
                <a:cs typeface="Calibri"/>
              </a:rPr>
              <a:t>a  </a:t>
            </a:r>
            <a:r>
              <a:rPr sz="3200" spc="-10" dirty="0">
                <a:latin typeface="Calibri"/>
                <a:cs typeface="Calibri"/>
              </a:rPr>
              <a:t>combination </a:t>
            </a:r>
            <a:r>
              <a:rPr sz="3200" spc="-5" dirty="0">
                <a:latin typeface="Calibri"/>
                <a:cs typeface="Calibri"/>
              </a:rPr>
              <a:t>of </a:t>
            </a:r>
            <a:r>
              <a:rPr sz="3200" dirty="0">
                <a:latin typeface="Calibri"/>
                <a:cs typeface="Calibri"/>
              </a:rPr>
              <a:t>echo </a:t>
            </a:r>
            <a:r>
              <a:rPr sz="3200" spc="-5" dirty="0">
                <a:latin typeface="Calibri"/>
                <a:cs typeface="Calibri"/>
              </a:rPr>
              <a:t>Doppler measurements  </a:t>
            </a:r>
            <a:r>
              <a:rPr sz="3200" dirty="0">
                <a:latin typeface="Calibri"/>
                <a:cs typeface="Calibri"/>
              </a:rPr>
              <a:t>and</a:t>
            </a:r>
            <a:r>
              <a:rPr sz="3200" spc="5" dirty="0">
                <a:latin typeface="Calibri"/>
                <a:cs typeface="Calibri"/>
              </a:rPr>
              <a:t> </a:t>
            </a:r>
            <a:r>
              <a:rPr sz="3200" spc="-5" dirty="0">
                <a:latin typeface="Calibri"/>
                <a:cs typeface="Calibri"/>
              </a:rPr>
              <a:t>hemodynamics.</a:t>
            </a:r>
            <a:endParaRPr sz="3200">
              <a:latin typeface="Calibri"/>
              <a:cs typeface="Calibri"/>
            </a:endParaRPr>
          </a:p>
        </p:txBody>
      </p:sp>
      <p:grpSp>
        <p:nvGrpSpPr>
          <p:cNvPr id="4" name="object 4"/>
          <p:cNvGrpSpPr/>
          <p:nvPr/>
        </p:nvGrpSpPr>
        <p:grpSpPr>
          <a:xfrm>
            <a:off x="600455" y="3191255"/>
            <a:ext cx="8171815" cy="3218815"/>
            <a:chOff x="600455" y="3191255"/>
            <a:chExt cx="8171815" cy="3218815"/>
          </a:xfrm>
        </p:grpSpPr>
        <p:sp>
          <p:nvSpPr>
            <p:cNvPr id="5" name="object 5"/>
            <p:cNvSpPr/>
            <p:nvPr/>
          </p:nvSpPr>
          <p:spPr>
            <a:xfrm>
              <a:off x="609599" y="3200399"/>
              <a:ext cx="8153400" cy="32004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05027" y="3195827"/>
              <a:ext cx="8162925" cy="3209925"/>
            </a:xfrm>
            <a:custGeom>
              <a:avLst/>
              <a:gdLst/>
              <a:ahLst/>
              <a:cxnLst/>
              <a:rect l="l" t="t" r="r" b="b"/>
              <a:pathLst>
                <a:path w="8162925" h="3209925">
                  <a:moveTo>
                    <a:pt x="0" y="3209544"/>
                  </a:moveTo>
                  <a:lnTo>
                    <a:pt x="8162544" y="3209544"/>
                  </a:lnTo>
                  <a:lnTo>
                    <a:pt x="8162544" y="0"/>
                  </a:lnTo>
                  <a:lnTo>
                    <a:pt x="0" y="0"/>
                  </a:lnTo>
                  <a:lnTo>
                    <a:pt x="0" y="3209544"/>
                  </a:lnTo>
                  <a:close/>
                </a:path>
              </a:pathLst>
            </a:custGeom>
            <a:ln w="9144">
              <a:solidFill>
                <a:srgbClr val="1E1C11"/>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7200" y="1371600"/>
            <a:ext cx="4648200" cy="4754880"/>
          </a:xfrm>
          <a:custGeom>
            <a:avLst/>
            <a:gdLst/>
            <a:ahLst/>
            <a:cxnLst/>
            <a:rect l="l" t="t" r="r" b="b"/>
            <a:pathLst>
              <a:path w="4648200" h="4754880">
                <a:moveTo>
                  <a:pt x="0" y="4754880"/>
                </a:moveTo>
                <a:lnTo>
                  <a:pt x="4648200" y="4754880"/>
                </a:lnTo>
                <a:lnTo>
                  <a:pt x="4648200" y="0"/>
                </a:lnTo>
                <a:lnTo>
                  <a:pt x="0" y="0"/>
                </a:lnTo>
                <a:lnTo>
                  <a:pt x="0" y="4754880"/>
                </a:lnTo>
                <a:close/>
              </a:path>
            </a:pathLst>
          </a:custGeom>
          <a:ln w="9144">
            <a:solidFill>
              <a:srgbClr val="1E1C11"/>
            </a:solidFill>
          </a:ln>
        </p:spPr>
        <p:txBody>
          <a:bodyPr wrap="square" lIns="0" tIns="0" rIns="0" bIns="0" rtlCol="0"/>
          <a:lstStyle/>
          <a:p>
            <a:endParaRPr/>
          </a:p>
        </p:txBody>
      </p:sp>
      <p:sp>
        <p:nvSpPr>
          <p:cNvPr id="3" name="object 3"/>
          <p:cNvSpPr txBox="1"/>
          <p:nvPr/>
        </p:nvSpPr>
        <p:spPr>
          <a:xfrm>
            <a:off x="4296028" y="1311909"/>
            <a:ext cx="4551045" cy="4544695"/>
          </a:xfrm>
          <a:prstGeom prst="rect">
            <a:avLst/>
          </a:prstGeom>
        </p:spPr>
        <p:txBody>
          <a:bodyPr vert="horz" wrap="square" lIns="0" tIns="13335" rIns="0" bIns="0" rtlCol="0">
            <a:spAutoFit/>
          </a:bodyPr>
          <a:lstStyle/>
          <a:p>
            <a:pPr marL="406400" indent="-342900">
              <a:lnSpc>
                <a:spcPts val="2810"/>
              </a:lnSpc>
              <a:spcBef>
                <a:spcPts val="105"/>
              </a:spcBef>
              <a:buFont typeface="Arial"/>
              <a:buChar char="•"/>
              <a:tabLst>
                <a:tab pos="405765" algn="l"/>
                <a:tab pos="406400" algn="l"/>
              </a:tabLst>
            </a:pPr>
            <a:r>
              <a:rPr sz="2600" spc="-5" dirty="0">
                <a:latin typeface="Calibri"/>
                <a:cs typeface="Calibri"/>
              </a:rPr>
              <a:t>Most </a:t>
            </a:r>
            <a:r>
              <a:rPr sz="2600" spc="-20" dirty="0">
                <a:latin typeface="Calibri"/>
                <a:cs typeface="Calibri"/>
              </a:rPr>
              <a:t>investigators </a:t>
            </a:r>
            <a:r>
              <a:rPr sz="2600" dirty="0">
                <a:latin typeface="Calibri"/>
                <a:cs typeface="Calibri"/>
              </a:rPr>
              <a:t>- </a:t>
            </a:r>
            <a:r>
              <a:rPr sz="2600" spc="-15" dirty="0">
                <a:latin typeface="Calibri"/>
                <a:cs typeface="Calibri"/>
              </a:rPr>
              <a:t>valve</a:t>
            </a:r>
            <a:r>
              <a:rPr sz="2600" spc="-50" dirty="0">
                <a:latin typeface="Calibri"/>
                <a:cs typeface="Calibri"/>
              </a:rPr>
              <a:t> </a:t>
            </a:r>
            <a:r>
              <a:rPr sz="2600" spc="-10" dirty="0">
                <a:latin typeface="Calibri"/>
                <a:cs typeface="Calibri"/>
              </a:rPr>
              <a:t>area</a:t>
            </a:r>
            <a:endParaRPr sz="2600">
              <a:latin typeface="Calibri"/>
              <a:cs typeface="Calibri"/>
            </a:endParaRPr>
          </a:p>
          <a:p>
            <a:pPr marL="406400">
              <a:lnSpc>
                <a:spcPts val="2810"/>
              </a:lnSpc>
              <a:tabLst>
                <a:tab pos="854075" algn="l"/>
                <a:tab pos="2009775" algn="l"/>
              </a:tabLst>
            </a:pPr>
            <a:r>
              <a:rPr sz="2600" spc="5" dirty="0">
                <a:latin typeface="Calibri"/>
                <a:cs typeface="Calibri"/>
              </a:rPr>
              <a:t>↑	</a:t>
            </a:r>
            <a:r>
              <a:rPr sz="2600" dirty="0">
                <a:latin typeface="Calibri"/>
                <a:cs typeface="Calibri"/>
              </a:rPr>
              <a:t>1.0</a:t>
            </a:r>
            <a:r>
              <a:rPr sz="2600" spc="-15" dirty="0">
                <a:latin typeface="Calibri"/>
                <a:cs typeface="Calibri"/>
              </a:rPr>
              <a:t> </a:t>
            </a:r>
            <a:r>
              <a:rPr sz="2600" spc="5" dirty="0">
                <a:latin typeface="Calibri"/>
                <a:cs typeface="Calibri"/>
              </a:rPr>
              <a:t>cm</a:t>
            </a:r>
            <a:r>
              <a:rPr sz="2550" spc="7" baseline="26143" dirty="0">
                <a:latin typeface="Calibri"/>
                <a:cs typeface="Calibri"/>
              </a:rPr>
              <a:t>2	</a:t>
            </a:r>
            <a:r>
              <a:rPr sz="2600" dirty="0">
                <a:latin typeface="Calibri"/>
                <a:cs typeface="Calibri"/>
              </a:rPr>
              <a:t>2.0</a:t>
            </a:r>
            <a:r>
              <a:rPr sz="2600" spc="-20" dirty="0">
                <a:latin typeface="Calibri"/>
                <a:cs typeface="Calibri"/>
              </a:rPr>
              <a:t> </a:t>
            </a:r>
            <a:r>
              <a:rPr sz="2600" dirty="0">
                <a:latin typeface="Calibri"/>
                <a:cs typeface="Calibri"/>
              </a:rPr>
              <a:t>cm.</a:t>
            </a:r>
            <a:endParaRPr sz="2600">
              <a:latin typeface="Calibri"/>
              <a:cs typeface="Calibri"/>
            </a:endParaRPr>
          </a:p>
          <a:p>
            <a:pPr>
              <a:lnSpc>
                <a:spcPct val="100000"/>
              </a:lnSpc>
              <a:spcBef>
                <a:spcPts val="20"/>
              </a:spcBef>
            </a:pPr>
            <a:endParaRPr sz="3050">
              <a:latin typeface="Calibri"/>
              <a:cs typeface="Calibri"/>
            </a:endParaRPr>
          </a:p>
          <a:p>
            <a:pPr marL="406400" marR="154940" indent="-342900">
              <a:lnSpc>
                <a:spcPct val="80000"/>
              </a:lnSpc>
              <a:buFont typeface="Arial"/>
              <a:buChar char="•"/>
              <a:tabLst>
                <a:tab pos="405765" algn="l"/>
                <a:tab pos="406400" algn="l"/>
              </a:tabLst>
            </a:pPr>
            <a:r>
              <a:rPr sz="2600" dirty="0">
                <a:latin typeface="Calibri"/>
                <a:cs typeface="Calibri"/>
              </a:rPr>
              <a:t>↓ </a:t>
            </a:r>
            <a:r>
              <a:rPr sz="2600" spc="-5" dirty="0">
                <a:latin typeface="Calibri"/>
                <a:cs typeface="Calibri"/>
              </a:rPr>
              <a:t>LA </a:t>
            </a:r>
            <a:r>
              <a:rPr sz="2600" spc="-10" dirty="0">
                <a:latin typeface="Calibri"/>
                <a:cs typeface="Calibri"/>
              </a:rPr>
              <a:t>pressure </a:t>
            </a:r>
            <a:r>
              <a:rPr sz="2600" dirty="0">
                <a:latin typeface="Calibri"/>
                <a:cs typeface="Calibri"/>
              </a:rPr>
              <a:t>and the  </a:t>
            </a:r>
            <a:r>
              <a:rPr sz="2600" spc="-10" dirty="0">
                <a:latin typeface="Calibri"/>
                <a:cs typeface="Calibri"/>
              </a:rPr>
              <a:t>transmitral pressure</a:t>
            </a:r>
            <a:r>
              <a:rPr sz="2600" spc="-50" dirty="0">
                <a:latin typeface="Calibri"/>
                <a:cs typeface="Calibri"/>
              </a:rPr>
              <a:t> </a:t>
            </a:r>
            <a:r>
              <a:rPr sz="2600" spc="-10" dirty="0">
                <a:latin typeface="Calibri"/>
                <a:cs typeface="Calibri"/>
              </a:rPr>
              <a:t>gradient,  </a:t>
            </a:r>
            <a:r>
              <a:rPr sz="2600" dirty="0">
                <a:latin typeface="Calibri"/>
                <a:cs typeface="Calibri"/>
              </a:rPr>
              <a:t>a </a:t>
            </a:r>
            <a:r>
              <a:rPr sz="2600" spc="-5" dirty="0">
                <a:latin typeface="Calibri"/>
                <a:cs typeface="Calibri"/>
              </a:rPr>
              <a:t>reduction </a:t>
            </a:r>
            <a:r>
              <a:rPr sz="2600" dirty="0">
                <a:latin typeface="Calibri"/>
                <a:cs typeface="Calibri"/>
              </a:rPr>
              <a:t>in </a:t>
            </a:r>
            <a:r>
              <a:rPr sz="2600" spc="-130" dirty="0">
                <a:latin typeface="Calibri"/>
                <a:cs typeface="Calibri"/>
              </a:rPr>
              <a:t>PAP, </a:t>
            </a:r>
            <a:r>
              <a:rPr sz="2600" dirty="0">
                <a:latin typeface="Calibri"/>
                <a:cs typeface="Calibri"/>
              </a:rPr>
              <a:t>and an  </a:t>
            </a:r>
            <a:r>
              <a:rPr sz="2600" spc="-5" dirty="0">
                <a:latin typeface="Calibri"/>
                <a:cs typeface="Calibri"/>
              </a:rPr>
              <a:t>increase </a:t>
            </a:r>
            <a:r>
              <a:rPr sz="2600" dirty="0">
                <a:latin typeface="Calibri"/>
                <a:cs typeface="Calibri"/>
              </a:rPr>
              <a:t>in</a:t>
            </a:r>
            <a:r>
              <a:rPr sz="2600" spc="-35" dirty="0">
                <a:latin typeface="Calibri"/>
                <a:cs typeface="Calibri"/>
              </a:rPr>
              <a:t> </a:t>
            </a:r>
            <a:r>
              <a:rPr sz="2600" spc="-10" dirty="0">
                <a:latin typeface="Calibri"/>
                <a:cs typeface="Calibri"/>
              </a:rPr>
              <a:t>CO</a:t>
            </a:r>
            <a:endParaRPr sz="2600">
              <a:latin typeface="Calibri"/>
              <a:cs typeface="Calibri"/>
            </a:endParaRPr>
          </a:p>
          <a:p>
            <a:pPr>
              <a:lnSpc>
                <a:spcPct val="100000"/>
              </a:lnSpc>
              <a:spcBef>
                <a:spcPts val="20"/>
              </a:spcBef>
              <a:buFont typeface="Arial"/>
              <a:buChar char="•"/>
            </a:pPr>
            <a:endParaRPr sz="3050">
              <a:latin typeface="Calibri"/>
              <a:cs typeface="Calibri"/>
            </a:endParaRPr>
          </a:p>
          <a:p>
            <a:pPr marL="406400" marR="208915" indent="-342900">
              <a:lnSpc>
                <a:spcPct val="80000"/>
              </a:lnSpc>
              <a:buFont typeface="Arial"/>
              <a:buChar char="•"/>
              <a:tabLst>
                <a:tab pos="405765" algn="l"/>
                <a:tab pos="406400" algn="l"/>
                <a:tab pos="854710" algn="l"/>
              </a:tabLst>
            </a:pPr>
            <a:r>
              <a:rPr sz="2600" dirty="0">
                <a:latin typeface="Calibri"/>
                <a:cs typeface="Calibri"/>
              </a:rPr>
              <a:t>↓	in </a:t>
            </a:r>
            <a:r>
              <a:rPr sz="2600" spc="-5" dirty="0">
                <a:latin typeface="Calibri"/>
                <a:cs typeface="Calibri"/>
              </a:rPr>
              <a:t>LA </a:t>
            </a:r>
            <a:r>
              <a:rPr sz="2600" spc="-10" dirty="0">
                <a:latin typeface="Calibri"/>
                <a:cs typeface="Calibri"/>
              </a:rPr>
              <a:t>stiffness, </a:t>
            </a:r>
            <a:r>
              <a:rPr sz="2600" spc="-5" dirty="0">
                <a:latin typeface="Calibri"/>
                <a:cs typeface="Calibri"/>
              </a:rPr>
              <a:t>resulting</a:t>
            </a:r>
            <a:r>
              <a:rPr sz="2600" spc="-120" dirty="0">
                <a:latin typeface="Calibri"/>
                <a:cs typeface="Calibri"/>
              </a:rPr>
              <a:t> </a:t>
            </a:r>
            <a:r>
              <a:rPr sz="2600" dirty="0">
                <a:latin typeface="Calibri"/>
                <a:cs typeface="Calibri"/>
              </a:rPr>
              <a:t>in  an </a:t>
            </a:r>
            <a:r>
              <a:rPr sz="2600" spc="-5" dirty="0">
                <a:latin typeface="Calibri"/>
                <a:cs typeface="Calibri"/>
              </a:rPr>
              <a:t>increase </a:t>
            </a:r>
            <a:r>
              <a:rPr sz="2600" dirty="0">
                <a:latin typeface="Calibri"/>
                <a:cs typeface="Calibri"/>
              </a:rPr>
              <a:t>in LA </a:t>
            </a:r>
            <a:r>
              <a:rPr sz="2600" spc="-5" dirty="0">
                <a:latin typeface="Calibri"/>
                <a:cs typeface="Calibri"/>
              </a:rPr>
              <a:t>pump  function </a:t>
            </a:r>
            <a:r>
              <a:rPr sz="2600" dirty="0">
                <a:latin typeface="Calibri"/>
                <a:cs typeface="Calibri"/>
              </a:rPr>
              <a:t>in </a:t>
            </a:r>
            <a:r>
              <a:rPr sz="2600" spc="-5" dirty="0">
                <a:latin typeface="Calibri"/>
                <a:cs typeface="Calibri"/>
              </a:rPr>
              <a:t>patients </a:t>
            </a:r>
            <a:r>
              <a:rPr sz="2600" dirty="0">
                <a:latin typeface="Calibri"/>
                <a:cs typeface="Calibri"/>
              </a:rPr>
              <a:t>in </a:t>
            </a:r>
            <a:r>
              <a:rPr sz="2600" spc="-5" dirty="0">
                <a:latin typeface="Calibri"/>
                <a:cs typeface="Calibri"/>
              </a:rPr>
              <a:t>SR </a:t>
            </a:r>
            <a:r>
              <a:rPr sz="2600" dirty="0">
                <a:latin typeface="Calibri"/>
                <a:cs typeface="Calibri"/>
              </a:rPr>
              <a:t>and  an </a:t>
            </a:r>
            <a:r>
              <a:rPr sz="2600" spc="-5" dirty="0">
                <a:latin typeface="Calibri"/>
                <a:cs typeface="Calibri"/>
              </a:rPr>
              <a:t>increase </a:t>
            </a:r>
            <a:r>
              <a:rPr sz="2600" dirty="0">
                <a:latin typeface="Calibri"/>
                <a:cs typeface="Calibri"/>
              </a:rPr>
              <a:t>in </a:t>
            </a:r>
            <a:r>
              <a:rPr sz="2600" spc="-5" dirty="0">
                <a:latin typeface="Calibri"/>
                <a:cs typeface="Calibri"/>
              </a:rPr>
              <a:t>LA reservoir  function </a:t>
            </a:r>
            <a:r>
              <a:rPr sz="2600" dirty="0">
                <a:latin typeface="Calibri"/>
                <a:cs typeface="Calibri"/>
              </a:rPr>
              <a:t>in those with</a:t>
            </a:r>
            <a:r>
              <a:rPr sz="2600" spc="-65" dirty="0">
                <a:latin typeface="Calibri"/>
                <a:cs typeface="Calibri"/>
              </a:rPr>
              <a:t> </a:t>
            </a:r>
            <a:r>
              <a:rPr sz="2600" spc="-75" dirty="0">
                <a:latin typeface="Calibri"/>
                <a:cs typeface="Calibri"/>
              </a:rPr>
              <a:t>AF</a:t>
            </a:r>
            <a:r>
              <a:rPr sz="2550" spc="-112" baseline="26143" dirty="0">
                <a:latin typeface="Calibri"/>
                <a:cs typeface="Calibri"/>
              </a:rPr>
              <a:t>.</a:t>
            </a:r>
            <a:endParaRPr sz="2550" baseline="26143">
              <a:latin typeface="Calibri"/>
              <a:cs typeface="Calibri"/>
            </a:endParaRPr>
          </a:p>
        </p:txBody>
      </p:sp>
      <p:grpSp>
        <p:nvGrpSpPr>
          <p:cNvPr id="4" name="object 4"/>
          <p:cNvGrpSpPr/>
          <p:nvPr/>
        </p:nvGrpSpPr>
        <p:grpSpPr>
          <a:xfrm>
            <a:off x="448055" y="1743455"/>
            <a:ext cx="3676015" cy="3752215"/>
            <a:chOff x="448055" y="1743455"/>
            <a:chExt cx="3676015" cy="3752215"/>
          </a:xfrm>
        </p:grpSpPr>
        <p:sp>
          <p:nvSpPr>
            <p:cNvPr id="5" name="object 5"/>
            <p:cNvSpPr/>
            <p:nvPr/>
          </p:nvSpPr>
          <p:spPr>
            <a:xfrm>
              <a:off x="457199" y="1850535"/>
              <a:ext cx="3532742" cy="352568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52627" y="1748027"/>
              <a:ext cx="3667125" cy="3743325"/>
            </a:xfrm>
            <a:custGeom>
              <a:avLst/>
              <a:gdLst/>
              <a:ahLst/>
              <a:cxnLst/>
              <a:rect l="l" t="t" r="r" b="b"/>
              <a:pathLst>
                <a:path w="3667125" h="3743325">
                  <a:moveTo>
                    <a:pt x="0" y="3742944"/>
                  </a:moveTo>
                  <a:lnTo>
                    <a:pt x="3666744" y="3742944"/>
                  </a:lnTo>
                  <a:lnTo>
                    <a:pt x="3666744" y="0"/>
                  </a:lnTo>
                  <a:lnTo>
                    <a:pt x="0" y="0"/>
                  </a:lnTo>
                  <a:lnTo>
                    <a:pt x="0" y="3742944"/>
                  </a:lnTo>
                  <a:close/>
                </a:path>
              </a:pathLst>
            </a:custGeom>
            <a:ln w="9144">
              <a:solidFill>
                <a:srgbClr val="1E1C11"/>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1385061"/>
            <a:ext cx="8703310" cy="4552950"/>
          </a:xfrm>
          <a:prstGeom prst="rect">
            <a:avLst/>
          </a:prstGeom>
        </p:spPr>
        <p:txBody>
          <a:bodyPr vert="horz" wrap="square" lIns="0" tIns="92075" rIns="0" bIns="0" rtlCol="0">
            <a:spAutoFit/>
          </a:bodyPr>
          <a:lstStyle/>
          <a:p>
            <a:pPr marL="355600" marR="5080" indent="-342900">
              <a:lnSpc>
                <a:spcPts val="2590"/>
              </a:lnSpc>
              <a:spcBef>
                <a:spcPts val="725"/>
              </a:spcBef>
              <a:buFont typeface="Arial"/>
              <a:buChar char="•"/>
              <a:tabLst>
                <a:tab pos="354965" algn="l"/>
                <a:tab pos="355600" algn="l"/>
              </a:tabLst>
            </a:pPr>
            <a:r>
              <a:rPr sz="2700" dirty="0">
                <a:latin typeface="Calibri"/>
                <a:cs typeface="Calibri"/>
              </a:rPr>
              <a:t>In </a:t>
            </a:r>
            <a:r>
              <a:rPr sz="2700" spc="-5" dirty="0">
                <a:latin typeface="Calibri"/>
                <a:cs typeface="Calibri"/>
              </a:rPr>
              <a:t>some cases, </a:t>
            </a:r>
            <a:r>
              <a:rPr sz="2700" dirty="0">
                <a:latin typeface="Calibri"/>
                <a:cs typeface="Calibri"/>
              </a:rPr>
              <a:t>a </a:t>
            </a:r>
            <a:r>
              <a:rPr sz="2700" spc="-5" dirty="0">
                <a:latin typeface="Calibri"/>
                <a:cs typeface="Calibri"/>
              </a:rPr>
              <a:t>single </a:t>
            </a:r>
            <a:r>
              <a:rPr sz="2700" spc="-10" dirty="0">
                <a:latin typeface="Calibri"/>
                <a:cs typeface="Calibri"/>
              </a:rPr>
              <a:t>commissure </a:t>
            </a:r>
            <a:r>
              <a:rPr sz="2700" dirty="0">
                <a:latin typeface="Calibri"/>
                <a:cs typeface="Calibri"/>
              </a:rPr>
              <a:t>is </a:t>
            </a:r>
            <a:r>
              <a:rPr sz="2700" spc="-5" dirty="0">
                <a:latin typeface="Calibri"/>
                <a:cs typeface="Calibri"/>
              </a:rPr>
              <a:t>split during one of </a:t>
            </a:r>
            <a:r>
              <a:rPr sz="2700" dirty="0">
                <a:latin typeface="Calibri"/>
                <a:cs typeface="Calibri"/>
              </a:rPr>
              <a:t>the  </a:t>
            </a:r>
            <a:r>
              <a:rPr sz="2700" spc="-20" dirty="0">
                <a:latin typeface="Calibri"/>
                <a:cs typeface="Calibri"/>
              </a:rPr>
              <a:t>first </a:t>
            </a:r>
            <a:r>
              <a:rPr sz="2700" spc="-5" dirty="0">
                <a:latin typeface="Calibri"/>
                <a:cs typeface="Calibri"/>
              </a:rPr>
              <a:t>balloon</a:t>
            </a:r>
            <a:r>
              <a:rPr sz="2700" spc="10" dirty="0">
                <a:latin typeface="Calibri"/>
                <a:cs typeface="Calibri"/>
              </a:rPr>
              <a:t> </a:t>
            </a:r>
            <a:r>
              <a:rPr sz="2700" spc="-5" dirty="0">
                <a:latin typeface="Calibri"/>
                <a:cs typeface="Calibri"/>
              </a:rPr>
              <a:t>inflations.</a:t>
            </a:r>
            <a:endParaRPr sz="2700">
              <a:latin typeface="Calibri"/>
              <a:cs typeface="Calibri"/>
            </a:endParaRPr>
          </a:p>
          <a:p>
            <a:pPr>
              <a:lnSpc>
                <a:spcPct val="100000"/>
              </a:lnSpc>
              <a:spcBef>
                <a:spcPts val="50"/>
              </a:spcBef>
              <a:buFont typeface="Arial"/>
              <a:buChar char="•"/>
            </a:pPr>
            <a:endParaRPr sz="3150">
              <a:latin typeface="Calibri"/>
              <a:cs typeface="Calibri"/>
            </a:endParaRPr>
          </a:p>
          <a:p>
            <a:pPr marL="355600" marR="46355" indent="-342900">
              <a:lnSpc>
                <a:spcPts val="2590"/>
              </a:lnSpc>
              <a:buFont typeface="Arial"/>
              <a:buChar char="•"/>
              <a:tabLst>
                <a:tab pos="354965" algn="l"/>
                <a:tab pos="355600" algn="l"/>
              </a:tabLst>
            </a:pPr>
            <a:r>
              <a:rPr sz="2700" spc="-5" dirty="0">
                <a:latin typeface="Calibri"/>
                <a:cs typeface="Calibri"/>
              </a:rPr>
              <a:t>This </a:t>
            </a:r>
            <a:r>
              <a:rPr sz="2700" dirty="0">
                <a:latin typeface="Calibri"/>
                <a:cs typeface="Calibri"/>
              </a:rPr>
              <a:t>is </a:t>
            </a:r>
            <a:r>
              <a:rPr sz="2700" spc="-10" dirty="0">
                <a:latin typeface="Calibri"/>
                <a:cs typeface="Calibri"/>
              </a:rPr>
              <a:t>often the result </a:t>
            </a:r>
            <a:r>
              <a:rPr sz="2700" spc="-5" dirty="0">
                <a:latin typeface="Calibri"/>
                <a:cs typeface="Calibri"/>
              </a:rPr>
              <a:t>of </a:t>
            </a:r>
            <a:r>
              <a:rPr sz="2700" spc="-10" dirty="0">
                <a:latin typeface="Calibri"/>
                <a:cs typeface="Calibri"/>
              </a:rPr>
              <a:t>asymmetric commissural </a:t>
            </a:r>
            <a:r>
              <a:rPr sz="2700" spc="-5" dirty="0">
                <a:latin typeface="Calibri"/>
                <a:cs typeface="Calibri"/>
              </a:rPr>
              <a:t>fusion or  </a:t>
            </a:r>
            <a:r>
              <a:rPr sz="2700" spc="-10" dirty="0">
                <a:latin typeface="Calibri"/>
                <a:cs typeface="Calibri"/>
              </a:rPr>
              <a:t>calcification.</a:t>
            </a:r>
            <a:endParaRPr sz="2700">
              <a:latin typeface="Calibri"/>
              <a:cs typeface="Calibri"/>
            </a:endParaRPr>
          </a:p>
          <a:p>
            <a:pPr>
              <a:lnSpc>
                <a:spcPct val="100000"/>
              </a:lnSpc>
              <a:spcBef>
                <a:spcPts val="10"/>
              </a:spcBef>
              <a:buFont typeface="Arial"/>
              <a:buChar char="•"/>
            </a:pPr>
            <a:endParaRPr sz="3200">
              <a:latin typeface="Calibri"/>
              <a:cs typeface="Calibri"/>
            </a:endParaRPr>
          </a:p>
          <a:p>
            <a:pPr marL="355600" marR="143510" indent="-342900">
              <a:lnSpc>
                <a:spcPct val="80000"/>
              </a:lnSpc>
              <a:buFont typeface="Arial"/>
              <a:buChar char="•"/>
              <a:tabLst>
                <a:tab pos="433070" algn="l"/>
                <a:tab pos="433705" algn="l"/>
              </a:tabLst>
            </a:pPr>
            <a:r>
              <a:rPr dirty="0"/>
              <a:t>	</a:t>
            </a:r>
            <a:r>
              <a:rPr sz="2700" dirty="0">
                <a:latin typeface="Calibri"/>
                <a:cs typeface="Calibri"/>
              </a:rPr>
              <a:t>But </a:t>
            </a:r>
            <a:r>
              <a:rPr sz="2700" spc="-5" dirty="0">
                <a:latin typeface="Calibri"/>
                <a:cs typeface="Calibri"/>
              </a:rPr>
              <a:t>splitting of </a:t>
            </a:r>
            <a:r>
              <a:rPr sz="2700" dirty="0">
                <a:latin typeface="Calibri"/>
                <a:cs typeface="Calibri"/>
              </a:rPr>
              <a:t>a </a:t>
            </a:r>
            <a:r>
              <a:rPr sz="2700" spc="-5" dirty="0">
                <a:latin typeface="Calibri"/>
                <a:cs typeface="Calibri"/>
              </a:rPr>
              <a:t>single </a:t>
            </a:r>
            <a:r>
              <a:rPr sz="2700" spc="-10" dirty="0">
                <a:latin typeface="Calibri"/>
                <a:cs typeface="Calibri"/>
              </a:rPr>
              <a:t>commissure often </a:t>
            </a:r>
            <a:r>
              <a:rPr sz="2700" spc="-20" dirty="0">
                <a:latin typeface="Calibri"/>
                <a:cs typeface="Calibri"/>
              </a:rPr>
              <a:t>makes </a:t>
            </a:r>
            <a:r>
              <a:rPr sz="2700" dirty="0">
                <a:latin typeface="Calibri"/>
                <a:cs typeface="Calibri"/>
              </a:rPr>
              <a:t>it </a:t>
            </a:r>
            <a:r>
              <a:rPr sz="2700" spc="-10" dirty="0">
                <a:latin typeface="Calibri"/>
                <a:cs typeface="Calibri"/>
              </a:rPr>
              <a:t>difficult  </a:t>
            </a:r>
            <a:r>
              <a:rPr sz="2700" spc="-15" dirty="0">
                <a:latin typeface="Calibri"/>
                <a:cs typeface="Calibri"/>
              </a:rPr>
              <a:t>to </a:t>
            </a:r>
            <a:r>
              <a:rPr sz="2700" spc="-5" dirty="0">
                <a:latin typeface="Calibri"/>
                <a:cs typeface="Calibri"/>
              </a:rPr>
              <a:t>split </a:t>
            </a:r>
            <a:r>
              <a:rPr sz="2700" spc="-10" dirty="0">
                <a:latin typeface="Calibri"/>
                <a:cs typeface="Calibri"/>
              </a:rPr>
              <a:t>the second commissure, </a:t>
            </a:r>
            <a:r>
              <a:rPr sz="2700" spc="-5" dirty="0">
                <a:latin typeface="Calibri"/>
                <a:cs typeface="Calibri"/>
              </a:rPr>
              <a:t>since </a:t>
            </a:r>
            <a:r>
              <a:rPr sz="2700" dirty="0">
                <a:latin typeface="Calibri"/>
                <a:cs typeface="Calibri"/>
              </a:rPr>
              <a:t>the </a:t>
            </a:r>
            <a:r>
              <a:rPr sz="2700" spc="-10" dirty="0">
                <a:latin typeface="Calibri"/>
                <a:cs typeface="Calibri"/>
              </a:rPr>
              <a:t>inflated </a:t>
            </a:r>
            <a:r>
              <a:rPr sz="2700" spc="-5" dirty="0">
                <a:latin typeface="Calibri"/>
                <a:cs typeface="Calibri"/>
              </a:rPr>
              <a:t>balloon  </a:t>
            </a:r>
            <a:r>
              <a:rPr sz="2700" dirty="0">
                <a:latin typeface="Calibri"/>
                <a:cs typeface="Calibri"/>
              </a:rPr>
              <a:t>will </a:t>
            </a:r>
            <a:r>
              <a:rPr sz="2700" spc="-5" dirty="0">
                <a:latin typeface="Calibri"/>
                <a:cs typeface="Calibri"/>
              </a:rPr>
              <a:t>be displaced </a:t>
            </a:r>
            <a:r>
              <a:rPr sz="2700" spc="-15" dirty="0">
                <a:latin typeface="Calibri"/>
                <a:cs typeface="Calibri"/>
              </a:rPr>
              <a:t>into </a:t>
            </a:r>
            <a:r>
              <a:rPr sz="2700" dirty="0">
                <a:latin typeface="Calibri"/>
                <a:cs typeface="Calibri"/>
              </a:rPr>
              <a:t>the </a:t>
            </a:r>
            <a:r>
              <a:rPr sz="2700" spc="-5" dirty="0">
                <a:latin typeface="Calibri"/>
                <a:cs typeface="Calibri"/>
              </a:rPr>
              <a:t>already opened side of </a:t>
            </a:r>
            <a:r>
              <a:rPr sz="2700" dirty="0">
                <a:latin typeface="Calibri"/>
                <a:cs typeface="Calibri"/>
              </a:rPr>
              <a:t>the</a:t>
            </a:r>
            <a:r>
              <a:rPr sz="2700" spc="-105" dirty="0">
                <a:latin typeface="Calibri"/>
                <a:cs typeface="Calibri"/>
              </a:rPr>
              <a:t> </a:t>
            </a:r>
            <a:r>
              <a:rPr sz="2700" spc="-10" dirty="0">
                <a:latin typeface="Calibri"/>
                <a:cs typeface="Calibri"/>
              </a:rPr>
              <a:t>valve.</a:t>
            </a:r>
            <a:endParaRPr sz="2700">
              <a:latin typeface="Calibri"/>
              <a:cs typeface="Calibri"/>
            </a:endParaRPr>
          </a:p>
          <a:p>
            <a:pPr>
              <a:lnSpc>
                <a:spcPct val="100000"/>
              </a:lnSpc>
              <a:spcBef>
                <a:spcPts val="45"/>
              </a:spcBef>
              <a:buFont typeface="Arial"/>
              <a:buChar char="•"/>
            </a:pPr>
            <a:endParaRPr sz="3150">
              <a:latin typeface="Calibri"/>
              <a:cs typeface="Calibri"/>
            </a:endParaRPr>
          </a:p>
          <a:p>
            <a:pPr marL="355600" marR="1243330" indent="-342900">
              <a:lnSpc>
                <a:spcPct val="80000"/>
              </a:lnSpc>
              <a:buFont typeface="Arial"/>
              <a:buChar char="•"/>
              <a:tabLst>
                <a:tab pos="433070" algn="l"/>
                <a:tab pos="433705" algn="l"/>
              </a:tabLst>
            </a:pPr>
            <a:r>
              <a:rPr dirty="0"/>
              <a:t>	</a:t>
            </a:r>
            <a:r>
              <a:rPr sz="2700" spc="-5" dirty="0">
                <a:latin typeface="Calibri"/>
                <a:cs typeface="Calibri"/>
              </a:rPr>
              <a:t>This typically </a:t>
            </a:r>
            <a:r>
              <a:rPr sz="2700" spc="-10" dirty="0">
                <a:latin typeface="Calibri"/>
                <a:cs typeface="Calibri"/>
              </a:rPr>
              <a:t>results </a:t>
            </a:r>
            <a:r>
              <a:rPr sz="2700" dirty="0">
                <a:latin typeface="Calibri"/>
                <a:cs typeface="Calibri"/>
              </a:rPr>
              <a:t>in an </a:t>
            </a:r>
            <a:r>
              <a:rPr sz="2700" spc="-10" dirty="0">
                <a:latin typeface="Calibri"/>
                <a:cs typeface="Calibri"/>
              </a:rPr>
              <a:t>adequate </a:t>
            </a:r>
            <a:r>
              <a:rPr sz="2700" spc="-15" dirty="0">
                <a:latin typeface="Calibri"/>
                <a:cs typeface="Calibri"/>
              </a:rPr>
              <a:t>rather </a:t>
            </a:r>
            <a:r>
              <a:rPr sz="2700" dirty="0">
                <a:latin typeface="Calibri"/>
                <a:cs typeface="Calibri"/>
              </a:rPr>
              <a:t>than an  </a:t>
            </a:r>
            <a:r>
              <a:rPr sz="2700" spc="-15" dirty="0">
                <a:latin typeface="Calibri"/>
                <a:cs typeface="Calibri"/>
              </a:rPr>
              <a:t>excellent postprocedure valve</a:t>
            </a:r>
            <a:r>
              <a:rPr sz="2700" spc="-35" dirty="0">
                <a:latin typeface="Calibri"/>
                <a:cs typeface="Calibri"/>
              </a:rPr>
              <a:t> </a:t>
            </a:r>
            <a:r>
              <a:rPr sz="2700" spc="-10" dirty="0">
                <a:latin typeface="Calibri"/>
                <a:cs typeface="Calibri"/>
              </a:rPr>
              <a:t>area</a:t>
            </a:r>
            <a:endParaRPr sz="2700">
              <a:latin typeface="Calibri"/>
              <a:cs typeface="Calibri"/>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5118" y="192150"/>
            <a:ext cx="6898640" cy="635000"/>
          </a:xfrm>
          <a:prstGeom prst="rect">
            <a:avLst/>
          </a:prstGeom>
        </p:spPr>
        <p:txBody>
          <a:bodyPr vert="horz" wrap="square" lIns="0" tIns="12065" rIns="0" bIns="0" rtlCol="0">
            <a:spAutoFit/>
          </a:bodyPr>
          <a:lstStyle/>
          <a:p>
            <a:pPr marL="12700">
              <a:lnSpc>
                <a:spcPct val="100000"/>
              </a:lnSpc>
              <a:spcBef>
                <a:spcPts val="95"/>
              </a:spcBef>
            </a:pPr>
            <a:r>
              <a:rPr sz="4000" spc="-45" dirty="0"/>
              <a:t>Long-Term </a:t>
            </a:r>
            <a:r>
              <a:rPr sz="4000" spc="-5" dirty="0"/>
              <a:t>Hemodynamic</a:t>
            </a:r>
            <a:r>
              <a:rPr sz="4000" spc="50" dirty="0"/>
              <a:t> </a:t>
            </a:r>
            <a:r>
              <a:rPr sz="4000" spc="-15" dirty="0"/>
              <a:t>Results</a:t>
            </a:r>
            <a:endParaRPr sz="4000"/>
          </a:p>
        </p:txBody>
      </p:sp>
      <p:sp>
        <p:nvSpPr>
          <p:cNvPr id="3" name="object 3"/>
          <p:cNvSpPr txBox="1"/>
          <p:nvPr/>
        </p:nvSpPr>
        <p:spPr>
          <a:xfrm>
            <a:off x="535940" y="1607261"/>
            <a:ext cx="7966075" cy="2660650"/>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dirty="0">
                <a:latin typeface="Calibri"/>
                <a:cs typeface="Calibri"/>
              </a:rPr>
              <a:t>1YR </a:t>
            </a:r>
            <a:r>
              <a:rPr sz="3200" spc="-15" dirty="0">
                <a:latin typeface="Calibri"/>
                <a:cs typeface="Calibri"/>
              </a:rPr>
              <a:t>after </a:t>
            </a:r>
            <a:r>
              <a:rPr sz="3200" spc="-40" dirty="0">
                <a:latin typeface="Calibri"/>
                <a:cs typeface="Calibri"/>
              </a:rPr>
              <a:t>valvotomy, </a:t>
            </a:r>
            <a:r>
              <a:rPr sz="3200" spc="-15" dirty="0">
                <a:latin typeface="Calibri"/>
                <a:cs typeface="Calibri"/>
              </a:rPr>
              <a:t>several </a:t>
            </a:r>
            <a:r>
              <a:rPr sz="3200" spc="-20" dirty="0">
                <a:latin typeface="Calibri"/>
                <a:cs typeface="Calibri"/>
              </a:rPr>
              <a:t>parameters </a:t>
            </a:r>
            <a:r>
              <a:rPr sz="3200" spc="-5" dirty="0">
                <a:latin typeface="Calibri"/>
                <a:cs typeface="Calibri"/>
              </a:rPr>
              <a:t>show  </a:t>
            </a:r>
            <a:r>
              <a:rPr sz="3200" spc="-10" dirty="0">
                <a:latin typeface="Calibri"/>
                <a:cs typeface="Calibri"/>
              </a:rPr>
              <a:t>continued </a:t>
            </a:r>
            <a:r>
              <a:rPr sz="3200" spc="-15" dirty="0">
                <a:latin typeface="Calibri"/>
                <a:cs typeface="Calibri"/>
              </a:rPr>
              <a:t>improvement, </a:t>
            </a:r>
            <a:r>
              <a:rPr sz="3200" spc="-5" dirty="0">
                <a:latin typeface="Calibri"/>
                <a:cs typeface="Calibri"/>
              </a:rPr>
              <a:t>including </a:t>
            </a:r>
            <a:r>
              <a:rPr sz="3200" spc="-10" dirty="0">
                <a:latin typeface="Calibri"/>
                <a:cs typeface="Calibri"/>
              </a:rPr>
              <a:t>further  </a:t>
            </a:r>
            <a:r>
              <a:rPr sz="3200" spc="-5" dirty="0">
                <a:latin typeface="Calibri"/>
                <a:cs typeface="Calibri"/>
              </a:rPr>
              <a:t>reductions </a:t>
            </a:r>
            <a:r>
              <a:rPr sz="3200" dirty="0">
                <a:latin typeface="Calibri"/>
                <a:cs typeface="Calibri"/>
              </a:rPr>
              <a:t>in </a:t>
            </a:r>
            <a:r>
              <a:rPr sz="3200" spc="-60" dirty="0">
                <a:latin typeface="Calibri"/>
                <a:cs typeface="Calibri"/>
              </a:rPr>
              <a:t>PASP </a:t>
            </a:r>
            <a:r>
              <a:rPr sz="3200" dirty="0">
                <a:latin typeface="Calibri"/>
                <a:cs typeface="Calibri"/>
              </a:rPr>
              <a:t>and </a:t>
            </a:r>
            <a:r>
              <a:rPr sz="3200" spc="-5" dirty="0">
                <a:latin typeface="Calibri"/>
                <a:cs typeface="Calibri"/>
              </a:rPr>
              <a:t>increases </a:t>
            </a:r>
            <a:r>
              <a:rPr sz="3200" dirty="0">
                <a:latin typeface="Calibri"/>
                <a:cs typeface="Calibri"/>
              </a:rPr>
              <a:t>in</a:t>
            </a:r>
            <a:r>
              <a:rPr sz="3200" spc="40" dirty="0">
                <a:latin typeface="Calibri"/>
                <a:cs typeface="Calibri"/>
              </a:rPr>
              <a:t> </a:t>
            </a:r>
            <a:r>
              <a:rPr sz="3200" spc="-25" dirty="0">
                <a:latin typeface="Calibri"/>
                <a:cs typeface="Calibri"/>
              </a:rPr>
              <a:t>CO.</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indent="-343535">
              <a:lnSpc>
                <a:spcPct val="100000"/>
              </a:lnSpc>
              <a:buFont typeface="Arial"/>
              <a:buChar char="•"/>
              <a:tabLst>
                <a:tab pos="355600" algn="l"/>
                <a:tab pos="356235" algn="l"/>
              </a:tabLst>
            </a:pPr>
            <a:r>
              <a:rPr sz="3200" spc="-5" dirty="0">
                <a:latin typeface="Calibri"/>
                <a:cs typeface="Calibri"/>
              </a:rPr>
              <a:t>PVR declines </a:t>
            </a:r>
            <a:r>
              <a:rPr sz="3200" dirty="0">
                <a:latin typeface="Calibri"/>
                <a:cs typeface="Calibri"/>
              </a:rPr>
              <a:t>and </a:t>
            </a:r>
            <a:r>
              <a:rPr sz="3200" spc="-15" dirty="0">
                <a:latin typeface="Calibri"/>
                <a:cs typeface="Calibri"/>
              </a:rPr>
              <a:t>normalizes </a:t>
            </a:r>
            <a:r>
              <a:rPr sz="3200" dirty="0">
                <a:latin typeface="Calibri"/>
                <a:cs typeface="Calibri"/>
              </a:rPr>
              <a:t>in </a:t>
            </a:r>
            <a:r>
              <a:rPr sz="3200" spc="-15" dirty="0">
                <a:latin typeface="Calibri"/>
                <a:cs typeface="Calibri"/>
              </a:rPr>
              <a:t>many</a:t>
            </a:r>
            <a:r>
              <a:rPr sz="3200" spc="30" dirty="0">
                <a:latin typeface="Calibri"/>
                <a:cs typeface="Calibri"/>
              </a:rPr>
              <a:t> </a:t>
            </a:r>
            <a:r>
              <a:rPr sz="3200" spc="-10" dirty="0">
                <a:latin typeface="Calibri"/>
                <a:cs typeface="Calibri"/>
              </a:rPr>
              <a:t>patients</a:t>
            </a:r>
            <a:endParaRPr sz="320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317703"/>
            <a:ext cx="8445500" cy="5541010"/>
          </a:xfrm>
          <a:prstGeom prst="rect">
            <a:avLst/>
          </a:prstGeom>
        </p:spPr>
        <p:txBody>
          <a:bodyPr vert="horz" wrap="square" lIns="0" tIns="95250" rIns="0" bIns="0" rtlCol="0">
            <a:spAutoFit/>
          </a:bodyPr>
          <a:lstStyle/>
          <a:p>
            <a:pPr marL="355600" marR="5080" indent="-342900">
              <a:lnSpc>
                <a:spcPct val="80000"/>
              </a:lnSpc>
              <a:spcBef>
                <a:spcPts val="750"/>
              </a:spcBef>
              <a:buFont typeface="Arial"/>
              <a:buChar char="•"/>
              <a:tabLst>
                <a:tab pos="354965" algn="l"/>
                <a:tab pos="355600" algn="l"/>
                <a:tab pos="3123565" algn="l"/>
              </a:tabLst>
            </a:pPr>
            <a:r>
              <a:rPr sz="2700" spc="-5" dirty="0">
                <a:latin typeface="Calibri"/>
                <a:cs typeface="Calibri"/>
              </a:rPr>
              <a:t>Rheumatic</a:t>
            </a:r>
            <a:r>
              <a:rPr sz="2700" spc="-25" dirty="0">
                <a:latin typeface="Calibri"/>
                <a:cs typeface="Calibri"/>
              </a:rPr>
              <a:t> </a:t>
            </a:r>
            <a:r>
              <a:rPr sz="2700" spc="-10" dirty="0">
                <a:latin typeface="Calibri"/>
                <a:cs typeface="Calibri"/>
              </a:rPr>
              <a:t>Carditis	results </a:t>
            </a:r>
            <a:r>
              <a:rPr sz="2700" dirty="0">
                <a:latin typeface="Calibri"/>
                <a:cs typeface="Calibri"/>
              </a:rPr>
              <a:t>in </a:t>
            </a:r>
            <a:r>
              <a:rPr sz="2700" spc="-10" dirty="0">
                <a:latin typeface="Calibri"/>
                <a:cs typeface="Calibri"/>
              </a:rPr>
              <a:t>characteristic </a:t>
            </a:r>
            <a:r>
              <a:rPr sz="2700" spc="-5" dirty="0">
                <a:latin typeface="Calibri"/>
                <a:cs typeface="Calibri"/>
              </a:rPr>
              <a:t>changes of</a:t>
            </a:r>
            <a:r>
              <a:rPr sz="2700" spc="-110" dirty="0">
                <a:latin typeface="Calibri"/>
                <a:cs typeface="Calibri"/>
              </a:rPr>
              <a:t> </a:t>
            </a:r>
            <a:r>
              <a:rPr sz="2700" dirty="0">
                <a:latin typeface="Calibri"/>
                <a:cs typeface="Calibri"/>
              </a:rPr>
              <a:t>the  MV </a:t>
            </a:r>
            <a:r>
              <a:rPr sz="2700" spc="-5" dirty="0">
                <a:latin typeface="Calibri"/>
                <a:cs typeface="Calibri"/>
              </a:rPr>
              <a:t>diagnostic </a:t>
            </a:r>
            <a:r>
              <a:rPr sz="2700" spc="-20" dirty="0">
                <a:latin typeface="Calibri"/>
                <a:cs typeface="Calibri"/>
              </a:rPr>
              <a:t>features </a:t>
            </a:r>
            <a:r>
              <a:rPr sz="2700" spc="-15" dirty="0">
                <a:latin typeface="Calibri"/>
                <a:cs typeface="Calibri"/>
              </a:rPr>
              <a:t>are thickening at </a:t>
            </a:r>
            <a:r>
              <a:rPr sz="2700" dirty="0">
                <a:latin typeface="Calibri"/>
                <a:cs typeface="Calibri"/>
              </a:rPr>
              <a:t>the leaflet </a:t>
            </a:r>
            <a:r>
              <a:rPr sz="2700" spc="-5" dirty="0">
                <a:latin typeface="Calibri"/>
                <a:cs typeface="Calibri"/>
              </a:rPr>
              <a:t>edges,  </a:t>
            </a:r>
            <a:r>
              <a:rPr sz="2700" dirty="0">
                <a:latin typeface="Calibri"/>
                <a:cs typeface="Calibri"/>
              </a:rPr>
              <a:t>fusion </a:t>
            </a:r>
            <a:r>
              <a:rPr sz="2700" spc="-5" dirty="0">
                <a:latin typeface="Calibri"/>
                <a:cs typeface="Calibri"/>
              </a:rPr>
              <a:t>of </a:t>
            </a:r>
            <a:r>
              <a:rPr sz="2700" dirty="0">
                <a:latin typeface="Calibri"/>
                <a:cs typeface="Calibri"/>
              </a:rPr>
              <a:t>the </a:t>
            </a:r>
            <a:r>
              <a:rPr sz="2700" spc="-10" dirty="0">
                <a:latin typeface="Calibri"/>
                <a:cs typeface="Calibri"/>
              </a:rPr>
              <a:t>commissures, </a:t>
            </a:r>
            <a:r>
              <a:rPr sz="2700" dirty="0">
                <a:latin typeface="Calibri"/>
                <a:cs typeface="Calibri"/>
              </a:rPr>
              <a:t>and </a:t>
            </a:r>
            <a:r>
              <a:rPr sz="2700" spc="-10" dirty="0">
                <a:latin typeface="Calibri"/>
                <a:cs typeface="Calibri"/>
              </a:rPr>
              <a:t>chordal </a:t>
            </a:r>
            <a:r>
              <a:rPr sz="2700" spc="-5" dirty="0">
                <a:latin typeface="Calibri"/>
                <a:cs typeface="Calibri"/>
              </a:rPr>
              <a:t>shortening </a:t>
            </a:r>
            <a:r>
              <a:rPr sz="2700" dirty="0">
                <a:latin typeface="Calibri"/>
                <a:cs typeface="Calibri"/>
              </a:rPr>
              <a:t>and  fusion</a:t>
            </a:r>
            <a:endParaRPr sz="2700">
              <a:latin typeface="Calibri"/>
              <a:cs typeface="Calibri"/>
            </a:endParaRPr>
          </a:p>
          <a:p>
            <a:pPr>
              <a:lnSpc>
                <a:spcPct val="100000"/>
              </a:lnSpc>
              <a:spcBef>
                <a:spcPts val="25"/>
              </a:spcBef>
              <a:buFont typeface="Arial"/>
              <a:buChar char="•"/>
            </a:pPr>
            <a:endParaRPr sz="3150">
              <a:latin typeface="Calibri"/>
              <a:cs typeface="Calibri"/>
            </a:endParaRPr>
          </a:p>
          <a:p>
            <a:pPr marL="355600" marR="913765" indent="-342900">
              <a:lnSpc>
                <a:spcPts val="2590"/>
              </a:lnSpc>
              <a:buFont typeface="Arial"/>
              <a:buChar char="•"/>
              <a:tabLst>
                <a:tab pos="354965" algn="l"/>
                <a:tab pos="355600" algn="l"/>
              </a:tabLst>
            </a:pPr>
            <a:r>
              <a:rPr sz="2700" spc="-5" dirty="0">
                <a:latin typeface="Calibri"/>
                <a:cs typeface="Calibri"/>
              </a:rPr>
              <a:t>These </a:t>
            </a:r>
            <a:r>
              <a:rPr sz="2700" spc="-10" dirty="0">
                <a:latin typeface="Calibri"/>
                <a:cs typeface="Calibri"/>
              </a:rPr>
              <a:t>anatomic </a:t>
            </a:r>
            <a:r>
              <a:rPr sz="2700" spc="-5" dirty="0">
                <a:latin typeface="Calibri"/>
                <a:cs typeface="Calibri"/>
              </a:rPr>
              <a:t>changes </a:t>
            </a:r>
            <a:r>
              <a:rPr sz="2700" dirty="0">
                <a:latin typeface="Calibri"/>
                <a:cs typeface="Calibri"/>
              </a:rPr>
              <a:t>lead </a:t>
            </a:r>
            <a:r>
              <a:rPr sz="2700" spc="-20" dirty="0">
                <a:latin typeface="Calibri"/>
                <a:cs typeface="Calibri"/>
              </a:rPr>
              <a:t>to </a:t>
            </a:r>
            <a:r>
              <a:rPr sz="2700" dirty="0">
                <a:latin typeface="Calibri"/>
                <a:cs typeface="Calibri"/>
              </a:rPr>
              <a:t>a </a:t>
            </a:r>
            <a:r>
              <a:rPr sz="2700" spc="-5" dirty="0">
                <a:latin typeface="Calibri"/>
                <a:cs typeface="Calibri"/>
              </a:rPr>
              <a:t>typical functional  </a:t>
            </a:r>
            <a:r>
              <a:rPr sz="2700" spc="-10" dirty="0">
                <a:latin typeface="Calibri"/>
                <a:cs typeface="Calibri"/>
              </a:rPr>
              <a:t>appearance </a:t>
            </a:r>
            <a:r>
              <a:rPr sz="2700" spc="-5" dirty="0">
                <a:latin typeface="Calibri"/>
                <a:cs typeface="Calibri"/>
              </a:rPr>
              <a:t>of </a:t>
            </a:r>
            <a:r>
              <a:rPr sz="2700" dirty="0">
                <a:latin typeface="Calibri"/>
                <a:cs typeface="Calibri"/>
              </a:rPr>
              <a:t>the </a:t>
            </a:r>
            <a:r>
              <a:rPr sz="2700" spc="-5" dirty="0">
                <a:latin typeface="Calibri"/>
                <a:cs typeface="Calibri"/>
              </a:rPr>
              <a:t>rheumatic</a:t>
            </a:r>
            <a:r>
              <a:rPr sz="2700" spc="-45" dirty="0">
                <a:latin typeface="Calibri"/>
                <a:cs typeface="Calibri"/>
              </a:rPr>
              <a:t> </a:t>
            </a:r>
            <a:r>
              <a:rPr sz="2700" spc="-90" dirty="0">
                <a:latin typeface="Calibri"/>
                <a:cs typeface="Calibri"/>
              </a:rPr>
              <a:t>MV.</a:t>
            </a:r>
            <a:endParaRPr sz="2700">
              <a:latin typeface="Calibri"/>
              <a:cs typeface="Calibri"/>
            </a:endParaRPr>
          </a:p>
          <a:p>
            <a:pPr>
              <a:lnSpc>
                <a:spcPct val="100000"/>
              </a:lnSpc>
              <a:spcBef>
                <a:spcPts val="5"/>
              </a:spcBef>
              <a:buFont typeface="Arial"/>
              <a:buChar char="•"/>
            </a:pPr>
            <a:endParaRPr sz="3200">
              <a:latin typeface="Calibri"/>
              <a:cs typeface="Calibri"/>
            </a:endParaRPr>
          </a:p>
          <a:p>
            <a:pPr marL="355600" marR="13970" indent="-342900">
              <a:lnSpc>
                <a:spcPct val="80000"/>
              </a:lnSpc>
              <a:buFont typeface="Arial"/>
              <a:buChar char="•"/>
              <a:tabLst>
                <a:tab pos="354965" algn="l"/>
                <a:tab pos="355600" algn="l"/>
              </a:tabLst>
            </a:pPr>
            <a:r>
              <a:rPr sz="2700" dirty="0">
                <a:latin typeface="Calibri"/>
                <a:cs typeface="Calibri"/>
              </a:rPr>
              <a:t>In earlier </a:t>
            </a:r>
            <a:r>
              <a:rPr sz="2700" spc="-20" dirty="0">
                <a:latin typeface="Calibri"/>
                <a:cs typeface="Calibri"/>
              </a:rPr>
              <a:t>stages </a:t>
            </a:r>
            <a:r>
              <a:rPr sz="2700" spc="-5" dirty="0">
                <a:latin typeface="Calibri"/>
                <a:cs typeface="Calibri"/>
              </a:rPr>
              <a:t>of </a:t>
            </a:r>
            <a:r>
              <a:rPr sz="2700" spc="-10" dirty="0">
                <a:latin typeface="Calibri"/>
                <a:cs typeface="Calibri"/>
              </a:rPr>
              <a:t>the </a:t>
            </a:r>
            <a:r>
              <a:rPr sz="2700" spc="-5" dirty="0">
                <a:latin typeface="Calibri"/>
                <a:cs typeface="Calibri"/>
              </a:rPr>
              <a:t>disease, </a:t>
            </a:r>
            <a:r>
              <a:rPr sz="2700" dirty="0">
                <a:latin typeface="Calibri"/>
                <a:cs typeface="Calibri"/>
              </a:rPr>
              <a:t>the </a:t>
            </a:r>
            <a:r>
              <a:rPr sz="2700" spc="-10" dirty="0">
                <a:latin typeface="Calibri"/>
                <a:cs typeface="Calibri"/>
              </a:rPr>
              <a:t>relatively </a:t>
            </a:r>
            <a:r>
              <a:rPr sz="2700" spc="-5" dirty="0">
                <a:latin typeface="Calibri"/>
                <a:cs typeface="Calibri"/>
              </a:rPr>
              <a:t>flexible  </a:t>
            </a:r>
            <a:r>
              <a:rPr sz="2700" dirty="0">
                <a:latin typeface="Calibri"/>
                <a:cs typeface="Calibri"/>
              </a:rPr>
              <a:t>leaflets </a:t>
            </a:r>
            <a:r>
              <a:rPr sz="2700" spc="-5" dirty="0">
                <a:latin typeface="Calibri"/>
                <a:cs typeface="Calibri"/>
              </a:rPr>
              <a:t>snap open </a:t>
            </a:r>
            <a:r>
              <a:rPr sz="2700" dirty="0">
                <a:latin typeface="Calibri"/>
                <a:cs typeface="Calibri"/>
              </a:rPr>
              <a:t>in </a:t>
            </a:r>
            <a:r>
              <a:rPr sz="2700" spc="-10" dirty="0">
                <a:latin typeface="Calibri"/>
                <a:cs typeface="Calibri"/>
              </a:rPr>
              <a:t>diastole </a:t>
            </a:r>
            <a:r>
              <a:rPr sz="2700" spc="-15" dirty="0">
                <a:latin typeface="Calibri"/>
                <a:cs typeface="Calibri"/>
              </a:rPr>
              <a:t>into </a:t>
            </a:r>
            <a:r>
              <a:rPr sz="2700" dirty="0">
                <a:latin typeface="Calibri"/>
                <a:cs typeface="Calibri"/>
              </a:rPr>
              <a:t>a </a:t>
            </a:r>
            <a:r>
              <a:rPr sz="2700" spc="-5" dirty="0">
                <a:latin typeface="Calibri"/>
                <a:cs typeface="Calibri"/>
              </a:rPr>
              <a:t>curved shape because  of </a:t>
            </a:r>
            <a:r>
              <a:rPr sz="2700" spc="-10" dirty="0">
                <a:latin typeface="Calibri"/>
                <a:cs typeface="Calibri"/>
              </a:rPr>
              <a:t>restriction </a:t>
            </a:r>
            <a:r>
              <a:rPr sz="2700" spc="-5" dirty="0">
                <a:latin typeface="Calibri"/>
                <a:cs typeface="Calibri"/>
              </a:rPr>
              <a:t>of </a:t>
            </a:r>
            <a:r>
              <a:rPr sz="2700" dirty="0">
                <a:latin typeface="Calibri"/>
                <a:cs typeface="Calibri"/>
              </a:rPr>
              <a:t>motion </a:t>
            </a:r>
            <a:r>
              <a:rPr sz="2700" spc="-10" dirty="0">
                <a:latin typeface="Calibri"/>
                <a:cs typeface="Calibri"/>
              </a:rPr>
              <a:t>at </a:t>
            </a:r>
            <a:r>
              <a:rPr sz="2700" dirty="0">
                <a:latin typeface="Calibri"/>
                <a:cs typeface="Calibri"/>
              </a:rPr>
              <a:t>the leaflet tips</a:t>
            </a:r>
            <a:r>
              <a:rPr sz="2700" spc="-45" dirty="0">
                <a:latin typeface="Calibri"/>
                <a:cs typeface="Calibri"/>
              </a:rPr>
              <a:t> </a:t>
            </a:r>
            <a:r>
              <a:rPr sz="2700" dirty="0">
                <a:latin typeface="Calibri"/>
                <a:cs typeface="Calibri"/>
              </a:rPr>
              <a:t>.</a:t>
            </a:r>
            <a:endParaRPr sz="2700">
              <a:latin typeface="Calibri"/>
              <a:cs typeface="Calibri"/>
            </a:endParaRPr>
          </a:p>
          <a:p>
            <a:pPr>
              <a:lnSpc>
                <a:spcPct val="100000"/>
              </a:lnSpc>
              <a:spcBef>
                <a:spcPts val="45"/>
              </a:spcBef>
              <a:buFont typeface="Arial"/>
              <a:buChar char="•"/>
            </a:pPr>
            <a:endParaRPr sz="3150">
              <a:latin typeface="Calibri"/>
              <a:cs typeface="Calibri"/>
            </a:endParaRPr>
          </a:p>
          <a:p>
            <a:pPr marL="355600" marR="28575" indent="-342900">
              <a:lnSpc>
                <a:spcPct val="80000"/>
              </a:lnSpc>
              <a:spcBef>
                <a:spcPts val="5"/>
              </a:spcBef>
              <a:buFont typeface="Arial"/>
              <a:buChar char="•"/>
              <a:tabLst>
                <a:tab pos="433070" algn="l"/>
                <a:tab pos="433705" algn="l"/>
              </a:tabLst>
            </a:pPr>
            <a:r>
              <a:rPr dirty="0"/>
              <a:t>	</a:t>
            </a:r>
            <a:r>
              <a:rPr sz="2700" spc="-5" dirty="0">
                <a:latin typeface="Calibri"/>
                <a:cs typeface="Calibri"/>
              </a:rPr>
              <a:t>This </a:t>
            </a:r>
            <a:r>
              <a:rPr sz="2700" spc="-10" dirty="0">
                <a:latin typeface="Calibri"/>
                <a:cs typeface="Calibri"/>
              </a:rPr>
              <a:t>diastolic </a:t>
            </a:r>
            <a:r>
              <a:rPr sz="2700" spc="-5" dirty="0">
                <a:latin typeface="Calibri"/>
                <a:cs typeface="Calibri"/>
              </a:rPr>
              <a:t>doming </a:t>
            </a:r>
            <a:r>
              <a:rPr sz="2700" dirty="0">
                <a:latin typeface="Calibri"/>
                <a:cs typeface="Calibri"/>
              </a:rPr>
              <a:t>is </a:t>
            </a:r>
            <a:r>
              <a:rPr sz="2700" spc="-10" dirty="0">
                <a:latin typeface="Calibri"/>
                <a:cs typeface="Calibri"/>
              </a:rPr>
              <a:t>most evident </a:t>
            </a:r>
            <a:r>
              <a:rPr sz="2700" dirty="0">
                <a:latin typeface="Calibri"/>
                <a:cs typeface="Calibri"/>
              </a:rPr>
              <a:t>in the motion </a:t>
            </a:r>
            <a:r>
              <a:rPr sz="2700" spc="-5" dirty="0">
                <a:latin typeface="Calibri"/>
                <a:cs typeface="Calibri"/>
              </a:rPr>
              <a:t>of </a:t>
            </a:r>
            <a:r>
              <a:rPr sz="2700" dirty="0">
                <a:latin typeface="Calibri"/>
                <a:cs typeface="Calibri"/>
              </a:rPr>
              <a:t>the  AML and </a:t>
            </a:r>
            <a:r>
              <a:rPr sz="2700" spc="-5" dirty="0">
                <a:latin typeface="Calibri"/>
                <a:cs typeface="Calibri"/>
              </a:rPr>
              <a:t>becomes </a:t>
            </a:r>
            <a:r>
              <a:rPr sz="2700" dirty="0">
                <a:latin typeface="Calibri"/>
                <a:cs typeface="Calibri"/>
              </a:rPr>
              <a:t>less </a:t>
            </a:r>
            <a:r>
              <a:rPr sz="2700" spc="-10" dirty="0">
                <a:latin typeface="Calibri"/>
                <a:cs typeface="Calibri"/>
              </a:rPr>
              <a:t>prominent </a:t>
            </a:r>
            <a:r>
              <a:rPr sz="2700" dirty="0">
                <a:latin typeface="Calibri"/>
                <a:cs typeface="Calibri"/>
              </a:rPr>
              <a:t>as the leaflets </a:t>
            </a:r>
            <a:r>
              <a:rPr sz="2700" spc="-10" dirty="0">
                <a:latin typeface="Calibri"/>
                <a:cs typeface="Calibri"/>
              </a:rPr>
              <a:t>become  more </a:t>
            </a:r>
            <a:r>
              <a:rPr sz="2700" spc="-5" dirty="0">
                <a:latin typeface="Calibri"/>
                <a:cs typeface="Calibri"/>
              </a:rPr>
              <a:t>fibrotic </a:t>
            </a:r>
            <a:r>
              <a:rPr sz="2700" dirty="0">
                <a:latin typeface="Calibri"/>
                <a:cs typeface="Calibri"/>
              </a:rPr>
              <a:t>and </a:t>
            </a:r>
            <a:r>
              <a:rPr sz="2700" spc="-5" dirty="0">
                <a:latin typeface="Calibri"/>
                <a:cs typeface="Calibri"/>
              </a:rPr>
              <a:t>calcified</a:t>
            </a:r>
            <a:endParaRPr sz="2700">
              <a:latin typeface="Calibri"/>
              <a:cs typeface="Calibri"/>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7968615" cy="4124325"/>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spc="-5" dirty="0">
                <a:latin typeface="Calibri"/>
                <a:cs typeface="Calibri"/>
              </a:rPr>
              <a:t>The </a:t>
            </a:r>
            <a:r>
              <a:rPr sz="3200" dirty="0">
                <a:latin typeface="Calibri"/>
                <a:cs typeface="Calibri"/>
              </a:rPr>
              <a:t>actuarial </a:t>
            </a:r>
            <a:r>
              <a:rPr sz="3200" spc="-5" dirty="0">
                <a:latin typeface="Calibri"/>
                <a:cs typeface="Calibri"/>
              </a:rPr>
              <a:t>survival </a:t>
            </a:r>
            <a:r>
              <a:rPr sz="3200" spc="-35" dirty="0">
                <a:latin typeface="Calibri"/>
                <a:cs typeface="Calibri"/>
              </a:rPr>
              <a:t>rate </a:t>
            </a:r>
            <a:r>
              <a:rPr sz="3200" spc="-10" dirty="0">
                <a:latin typeface="Calibri"/>
                <a:cs typeface="Calibri"/>
              </a:rPr>
              <a:t>at </a:t>
            </a:r>
            <a:r>
              <a:rPr sz="3200" spc="-5" dirty="0">
                <a:latin typeface="Calibri"/>
                <a:cs typeface="Calibri"/>
              </a:rPr>
              <a:t>one, </a:t>
            </a:r>
            <a:r>
              <a:rPr sz="3200" spc="-25" dirty="0">
                <a:latin typeface="Calibri"/>
                <a:cs typeface="Calibri"/>
              </a:rPr>
              <a:t>two, </a:t>
            </a:r>
            <a:r>
              <a:rPr sz="3200" spc="-10" dirty="0">
                <a:latin typeface="Calibri"/>
                <a:cs typeface="Calibri"/>
              </a:rPr>
              <a:t>three,  </a:t>
            </a:r>
            <a:r>
              <a:rPr sz="3200" dirty="0">
                <a:latin typeface="Calibri"/>
                <a:cs typeface="Calibri"/>
              </a:rPr>
              <a:t>and </a:t>
            </a:r>
            <a:r>
              <a:rPr sz="3200" spc="-25" dirty="0">
                <a:latin typeface="Calibri"/>
                <a:cs typeface="Calibri"/>
              </a:rPr>
              <a:t>four </a:t>
            </a:r>
            <a:r>
              <a:rPr sz="3200" spc="-20" dirty="0">
                <a:latin typeface="Calibri"/>
                <a:cs typeface="Calibri"/>
              </a:rPr>
              <a:t>years </a:t>
            </a:r>
            <a:r>
              <a:rPr sz="3200" spc="-15" dirty="0">
                <a:latin typeface="Calibri"/>
                <a:cs typeface="Calibri"/>
              </a:rPr>
              <a:t>was </a:t>
            </a:r>
            <a:r>
              <a:rPr sz="3200" spc="-5" dirty="0">
                <a:latin typeface="Calibri"/>
                <a:cs typeface="Calibri"/>
              </a:rPr>
              <a:t>93, </a:t>
            </a:r>
            <a:r>
              <a:rPr sz="3200" dirty="0">
                <a:latin typeface="Calibri"/>
                <a:cs typeface="Calibri"/>
              </a:rPr>
              <a:t>90, 87, and 84 </a:t>
            </a:r>
            <a:r>
              <a:rPr sz="3200" spc="-15" dirty="0">
                <a:latin typeface="Calibri"/>
                <a:cs typeface="Calibri"/>
              </a:rPr>
              <a:t>percent,  </a:t>
            </a:r>
            <a:r>
              <a:rPr sz="3200" spc="-25" dirty="0">
                <a:latin typeface="Calibri"/>
                <a:cs typeface="Calibri"/>
              </a:rPr>
              <a:t>respectively.</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70485" indent="-343535" algn="just">
              <a:lnSpc>
                <a:spcPct val="100000"/>
              </a:lnSpc>
              <a:buFont typeface="Arial"/>
              <a:buChar char="•"/>
              <a:tabLst>
                <a:tab pos="356235" algn="l"/>
              </a:tabLst>
            </a:pPr>
            <a:r>
              <a:rPr sz="3200" spc="-5" dirty="0">
                <a:latin typeface="Calibri"/>
                <a:cs typeface="Calibri"/>
              </a:rPr>
              <a:t>The </a:t>
            </a:r>
            <a:r>
              <a:rPr sz="3200" spc="-15" dirty="0">
                <a:latin typeface="Calibri"/>
                <a:cs typeface="Calibri"/>
              </a:rPr>
              <a:t>event-free </a:t>
            </a:r>
            <a:r>
              <a:rPr sz="3200" spc="-5" dirty="0">
                <a:latin typeface="Calibri"/>
                <a:cs typeface="Calibri"/>
              </a:rPr>
              <a:t>survival </a:t>
            </a:r>
            <a:r>
              <a:rPr sz="3200" spc="-10" dirty="0">
                <a:latin typeface="Calibri"/>
                <a:cs typeface="Calibri"/>
              </a:rPr>
              <a:t>(freedom </a:t>
            </a:r>
            <a:r>
              <a:rPr sz="3200" spc="-15" dirty="0">
                <a:latin typeface="Calibri"/>
                <a:cs typeface="Calibri"/>
              </a:rPr>
              <a:t>from </a:t>
            </a:r>
            <a:r>
              <a:rPr sz="3200" spc="-10" dirty="0">
                <a:latin typeface="Calibri"/>
                <a:cs typeface="Calibri"/>
              </a:rPr>
              <a:t>death,  </a:t>
            </a:r>
            <a:r>
              <a:rPr sz="3200" spc="-15" dirty="0">
                <a:latin typeface="Calibri"/>
                <a:cs typeface="Calibri"/>
              </a:rPr>
              <a:t>mitral </a:t>
            </a:r>
            <a:r>
              <a:rPr sz="3200" spc="-20" dirty="0">
                <a:latin typeface="Calibri"/>
                <a:cs typeface="Calibri"/>
              </a:rPr>
              <a:t>valve </a:t>
            </a:r>
            <a:r>
              <a:rPr sz="3200" spc="-40" dirty="0">
                <a:latin typeface="Calibri"/>
                <a:cs typeface="Calibri"/>
              </a:rPr>
              <a:t>surgery, </a:t>
            </a:r>
            <a:r>
              <a:rPr sz="3200" spc="-5" dirty="0">
                <a:latin typeface="Calibri"/>
                <a:cs typeface="Calibri"/>
              </a:rPr>
              <a:t>or </a:t>
            </a:r>
            <a:r>
              <a:rPr sz="3200" spc="-10" dirty="0">
                <a:latin typeface="Calibri"/>
                <a:cs typeface="Calibri"/>
              </a:rPr>
              <a:t>repeat PMBV) </a:t>
            </a:r>
            <a:r>
              <a:rPr sz="3200" spc="-15" dirty="0">
                <a:latin typeface="Calibri"/>
                <a:cs typeface="Calibri"/>
              </a:rPr>
              <a:t>at </a:t>
            </a:r>
            <a:r>
              <a:rPr sz="3200" spc="-5" dirty="0">
                <a:latin typeface="Calibri"/>
                <a:cs typeface="Calibri"/>
              </a:rPr>
              <a:t>one,  </a:t>
            </a:r>
            <a:r>
              <a:rPr sz="3200" spc="-25" dirty="0">
                <a:latin typeface="Calibri"/>
                <a:cs typeface="Calibri"/>
              </a:rPr>
              <a:t>two, </a:t>
            </a:r>
            <a:r>
              <a:rPr sz="3200" spc="-10" dirty="0">
                <a:latin typeface="Calibri"/>
                <a:cs typeface="Calibri"/>
              </a:rPr>
              <a:t>three, </a:t>
            </a:r>
            <a:r>
              <a:rPr sz="3200" dirty="0">
                <a:latin typeface="Calibri"/>
                <a:cs typeface="Calibri"/>
              </a:rPr>
              <a:t>and </a:t>
            </a:r>
            <a:r>
              <a:rPr sz="3200" spc="-25" dirty="0">
                <a:latin typeface="Calibri"/>
                <a:cs typeface="Calibri"/>
              </a:rPr>
              <a:t>four </a:t>
            </a:r>
            <a:r>
              <a:rPr sz="3200" spc="-20" dirty="0">
                <a:latin typeface="Calibri"/>
                <a:cs typeface="Calibri"/>
              </a:rPr>
              <a:t>years </a:t>
            </a:r>
            <a:r>
              <a:rPr sz="3200" spc="-10" dirty="0">
                <a:latin typeface="Calibri"/>
                <a:cs typeface="Calibri"/>
              </a:rPr>
              <a:t>was </a:t>
            </a:r>
            <a:r>
              <a:rPr sz="3200" dirty="0">
                <a:latin typeface="Calibri"/>
                <a:cs typeface="Calibri"/>
              </a:rPr>
              <a:t>80, 71, </a:t>
            </a:r>
            <a:r>
              <a:rPr sz="3200" spc="-5" dirty="0">
                <a:latin typeface="Calibri"/>
                <a:cs typeface="Calibri"/>
              </a:rPr>
              <a:t>66, </a:t>
            </a:r>
            <a:r>
              <a:rPr sz="3200" dirty="0">
                <a:latin typeface="Calibri"/>
                <a:cs typeface="Calibri"/>
              </a:rPr>
              <a:t>and  60</a:t>
            </a:r>
            <a:r>
              <a:rPr sz="3200" spc="-5" dirty="0">
                <a:latin typeface="Calibri"/>
                <a:cs typeface="Calibri"/>
              </a:rPr>
              <a:t> </a:t>
            </a:r>
            <a:r>
              <a:rPr sz="3200" spc="-15" dirty="0">
                <a:latin typeface="Calibri"/>
                <a:cs typeface="Calibri"/>
              </a:rPr>
              <a:t>percent</a:t>
            </a:r>
            <a:endParaRPr sz="3200">
              <a:latin typeface="Calibri"/>
              <a:cs typeface="Calibri"/>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9456" y="295656"/>
            <a:ext cx="8705215" cy="6114415"/>
            <a:chOff x="219456" y="295656"/>
            <a:chExt cx="8705215" cy="6114415"/>
          </a:xfrm>
        </p:grpSpPr>
        <p:sp>
          <p:nvSpPr>
            <p:cNvPr id="3" name="object 3"/>
            <p:cNvSpPr/>
            <p:nvPr/>
          </p:nvSpPr>
          <p:spPr>
            <a:xfrm>
              <a:off x="563804" y="304800"/>
              <a:ext cx="8230350" cy="6096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4028" y="300228"/>
              <a:ext cx="8696325" cy="6105525"/>
            </a:xfrm>
            <a:custGeom>
              <a:avLst/>
              <a:gdLst/>
              <a:ahLst/>
              <a:cxnLst/>
              <a:rect l="l" t="t" r="r" b="b"/>
              <a:pathLst>
                <a:path w="8696325" h="6105525">
                  <a:moveTo>
                    <a:pt x="0" y="6105144"/>
                  </a:moveTo>
                  <a:lnTo>
                    <a:pt x="8695944" y="6105144"/>
                  </a:lnTo>
                  <a:lnTo>
                    <a:pt x="8695944" y="0"/>
                  </a:lnTo>
                  <a:lnTo>
                    <a:pt x="0" y="0"/>
                  </a:lnTo>
                  <a:lnTo>
                    <a:pt x="0" y="6105144"/>
                  </a:lnTo>
                  <a:close/>
                </a:path>
              </a:pathLst>
            </a:custGeom>
            <a:ln w="9144">
              <a:solidFill>
                <a:srgbClr val="1E1C11"/>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1413" y="496950"/>
            <a:ext cx="7957184" cy="635000"/>
          </a:xfrm>
          <a:prstGeom prst="rect">
            <a:avLst/>
          </a:prstGeom>
        </p:spPr>
        <p:txBody>
          <a:bodyPr vert="horz" wrap="square" lIns="0" tIns="12065" rIns="0" bIns="0" rtlCol="0">
            <a:spAutoFit/>
          </a:bodyPr>
          <a:lstStyle/>
          <a:p>
            <a:pPr marL="12700">
              <a:lnSpc>
                <a:spcPct val="100000"/>
              </a:lnSpc>
              <a:spcBef>
                <a:spcPts val="95"/>
              </a:spcBef>
            </a:pPr>
            <a:r>
              <a:rPr sz="4000" spc="-20" dirty="0"/>
              <a:t>LONG-TERM </a:t>
            </a:r>
            <a:r>
              <a:rPr sz="4000" spc="-55" dirty="0"/>
              <a:t>RESULTS </a:t>
            </a:r>
            <a:r>
              <a:rPr sz="4000" spc="-5" dirty="0"/>
              <a:t>OF BMV </a:t>
            </a:r>
            <a:r>
              <a:rPr sz="4000" spc="-20" dirty="0"/>
              <a:t>FOR</a:t>
            </a:r>
            <a:r>
              <a:rPr sz="4000" spc="95" dirty="0"/>
              <a:t> </a:t>
            </a:r>
            <a:r>
              <a:rPr sz="4000" spc="-5" dirty="0"/>
              <a:t>MS</a:t>
            </a:r>
            <a:endParaRPr sz="4000"/>
          </a:p>
        </p:txBody>
      </p:sp>
      <p:sp>
        <p:nvSpPr>
          <p:cNvPr id="3" name="object 3"/>
          <p:cNvSpPr/>
          <p:nvPr/>
        </p:nvSpPr>
        <p:spPr>
          <a:xfrm>
            <a:off x="381000" y="1905000"/>
            <a:ext cx="8305800" cy="4572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5656" y="295656"/>
            <a:ext cx="8629015" cy="6114415"/>
            <a:chOff x="295656" y="295656"/>
            <a:chExt cx="8629015" cy="6114415"/>
          </a:xfrm>
        </p:grpSpPr>
        <p:sp>
          <p:nvSpPr>
            <p:cNvPr id="3" name="object 3"/>
            <p:cNvSpPr/>
            <p:nvPr/>
          </p:nvSpPr>
          <p:spPr>
            <a:xfrm>
              <a:off x="637337" y="304800"/>
              <a:ext cx="8051653" cy="599473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0228" y="300228"/>
              <a:ext cx="8620125" cy="6105525"/>
            </a:xfrm>
            <a:custGeom>
              <a:avLst/>
              <a:gdLst/>
              <a:ahLst/>
              <a:cxnLst/>
              <a:rect l="l" t="t" r="r" b="b"/>
              <a:pathLst>
                <a:path w="8620125" h="6105525">
                  <a:moveTo>
                    <a:pt x="0" y="6105144"/>
                  </a:moveTo>
                  <a:lnTo>
                    <a:pt x="8619744" y="6105144"/>
                  </a:lnTo>
                  <a:lnTo>
                    <a:pt x="8619744" y="0"/>
                  </a:lnTo>
                  <a:lnTo>
                    <a:pt x="0" y="0"/>
                  </a:lnTo>
                  <a:lnTo>
                    <a:pt x="0" y="6105144"/>
                  </a:lnTo>
                  <a:close/>
                </a:path>
              </a:pathLst>
            </a:custGeom>
            <a:ln w="9144">
              <a:solidFill>
                <a:srgbClr val="1E1C11"/>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6177" y="31749"/>
            <a:ext cx="6311900" cy="635635"/>
          </a:xfrm>
          <a:prstGeom prst="rect">
            <a:avLst/>
          </a:prstGeom>
        </p:spPr>
        <p:txBody>
          <a:bodyPr vert="horz" wrap="square" lIns="0" tIns="12700" rIns="0" bIns="0" rtlCol="0">
            <a:spAutoFit/>
          </a:bodyPr>
          <a:lstStyle/>
          <a:p>
            <a:pPr marL="417830" marR="5080" indent="-405765">
              <a:lnSpc>
                <a:spcPct val="100000"/>
              </a:lnSpc>
              <a:spcBef>
                <a:spcPts val="100"/>
              </a:spcBef>
            </a:pPr>
            <a:r>
              <a:rPr sz="2000" spc="-5" dirty="0"/>
              <a:t>Long term results up </a:t>
            </a:r>
            <a:r>
              <a:rPr sz="2000" spc="-15" dirty="0"/>
              <a:t>to </a:t>
            </a:r>
            <a:r>
              <a:rPr sz="2000" dirty="0"/>
              <a:t>19 </a:t>
            </a:r>
            <a:r>
              <a:rPr sz="2000" spc="-15" dirty="0"/>
              <a:t>years </a:t>
            </a:r>
            <a:r>
              <a:rPr sz="2000" spc="-5" dirty="0"/>
              <a:t>of </a:t>
            </a:r>
            <a:r>
              <a:rPr sz="2000" spc="-10" dirty="0"/>
              <a:t>mitral </a:t>
            </a:r>
            <a:r>
              <a:rPr sz="2000" spc="-5" dirty="0"/>
              <a:t>balloon </a:t>
            </a:r>
            <a:r>
              <a:rPr sz="2000" spc="-10" dirty="0"/>
              <a:t>valvoplasty  </a:t>
            </a:r>
            <a:r>
              <a:rPr sz="2000" dirty="0"/>
              <a:t>Asian </a:t>
            </a:r>
            <a:r>
              <a:rPr sz="2000" spc="-10" dirty="0"/>
              <a:t>Cardiovasc Thorac </a:t>
            </a:r>
            <a:r>
              <a:rPr sz="2000" dirty="0"/>
              <a:t>Ann, 17 (2009), pp.</a:t>
            </a:r>
            <a:r>
              <a:rPr sz="2000" spc="-70" dirty="0"/>
              <a:t> </a:t>
            </a:r>
            <a:r>
              <a:rPr sz="2000" dirty="0"/>
              <a:t>627–633</a:t>
            </a:r>
          </a:p>
        </p:txBody>
      </p:sp>
      <p:grpSp>
        <p:nvGrpSpPr>
          <p:cNvPr id="3" name="object 3"/>
          <p:cNvGrpSpPr/>
          <p:nvPr/>
        </p:nvGrpSpPr>
        <p:grpSpPr>
          <a:xfrm>
            <a:off x="381000" y="1429385"/>
            <a:ext cx="8552815" cy="5428615"/>
            <a:chOff x="295656" y="752855"/>
            <a:chExt cx="8552815" cy="5428615"/>
          </a:xfrm>
        </p:grpSpPr>
        <p:sp>
          <p:nvSpPr>
            <p:cNvPr id="4" name="object 4"/>
            <p:cNvSpPr/>
            <p:nvPr/>
          </p:nvSpPr>
          <p:spPr>
            <a:xfrm>
              <a:off x="337943" y="855279"/>
              <a:ext cx="8302396" cy="53169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0228" y="757427"/>
              <a:ext cx="8543925" cy="5419725"/>
            </a:xfrm>
            <a:custGeom>
              <a:avLst/>
              <a:gdLst/>
              <a:ahLst/>
              <a:cxnLst/>
              <a:rect l="l" t="t" r="r" b="b"/>
              <a:pathLst>
                <a:path w="8543925" h="5419725">
                  <a:moveTo>
                    <a:pt x="0" y="5419344"/>
                  </a:moveTo>
                  <a:lnTo>
                    <a:pt x="8543544" y="5419344"/>
                  </a:lnTo>
                  <a:lnTo>
                    <a:pt x="8543544" y="0"/>
                  </a:lnTo>
                  <a:lnTo>
                    <a:pt x="0" y="0"/>
                  </a:lnTo>
                  <a:lnTo>
                    <a:pt x="0" y="5419344"/>
                  </a:lnTo>
                  <a:close/>
                </a:path>
              </a:pathLst>
            </a:custGeom>
            <a:ln w="9144">
              <a:solidFill>
                <a:srgbClr val="4F81BC"/>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066" y="192150"/>
            <a:ext cx="7722870" cy="635000"/>
          </a:xfrm>
          <a:prstGeom prst="rect">
            <a:avLst/>
          </a:prstGeom>
        </p:spPr>
        <p:txBody>
          <a:bodyPr vert="horz" wrap="square" lIns="0" tIns="12065" rIns="0" bIns="0" rtlCol="0">
            <a:spAutoFit/>
          </a:bodyPr>
          <a:lstStyle/>
          <a:p>
            <a:pPr marL="12700">
              <a:lnSpc>
                <a:spcPct val="100000"/>
              </a:lnSpc>
              <a:spcBef>
                <a:spcPts val="95"/>
              </a:spcBef>
            </a:pPr>
            <a:r>
              <a:rPr sz="4000" b="1" spc="-20" dirty="0">
                <a:latin typeface="Calibri"/>
                <a:cs typeface="Calibri"/>
              </a:rPr>
              <a:t>Multivariate </a:t>
            </a:r>
            <a:r>
              <a:rPr sz="4000" b="1" spc="-10" dirty="0">
                <a:latin typeface="Calibri"/>
                <a:cs typeface="Calibri"/>
              </a:rPr>
              <a:t>predictions </a:t>
            </a:r>
            <a:r>
              <a:rPr sz="4000" b="1" spc="-5" dirty="0">
                <a:latin typeface="Calibri"/>
                <a:cs typeface="Calibri"/>
              </a:rPr>
              <a:t>of</a:t>
            </a:r>
            <a:r>
              <a:rPr sz="4000" b="1" spc="50" dirty="0">
                <a:latin typeface="Calibri"/>
                <a:cs typeface="Calibri"/>
              </a:rPr>
              <a:t> </a:t>
            </a:r>
            <a:r>
              <a:rPr sz="4000" b="1" spc="-10" dirty="0">
                <a:latin typeface="Calibri"/>
                <a:cs typeface="Calibri"/>
              </a:rPr>
              <a:t>mortality</a:t>
            </a:r>
            <a:endParaRPr sz="4000">
              <a:latin typeface="Calibri"/>
              <a:cs typeface="Calibri"/>
            </a:endParaRPr>
          </a:p>
        </p:txBody>
      </p:sp>
      <p:sp>
        <p:nvSpPr>
          <p:cNvPr id="3" name="object 3"/>
          <p:cNvSpPr txBox="1"/>
          <p:nvPr/>
        </p:nvSpPr>
        <p:spPr>
          <a:xfrm>
            <a:off x="535940" y="1205458"/>
            <a:ext cx="6875145" cy="4123690"/>
          </a:xfrm>
          <a:prstGeom prst="rect">
            <a:avLst/>
          </a:prstGeom>
        </p:spPr>
        <p:txBody>
          <a:bodyPr vert="horz" wrap="square" lIns="0" tIns="110489" rIns="0" bIns="0" rtlCol="0">
            <a:spAutoFit/>
          </a:bodyPr>
          <a:lstStyle/>
          <a:p>
            <a:pPr marL="355600" indent="-343535">
              <a:lnSpc>
                <a:spcPct val="100000"/>
              </a:lnSpc>
              <a:spcBef>
                <a:spcPts val="869"/>
              </a:spcBef>
              <a:buFont typeface="Arial"/>
              <a:buChar char="•"/>
              <a:tabLst>
                <a:tab pos="355600" algn="l"/>
                <a:tab pos="356235" algn="l"/>
              </a:tabLst>
            </a:pPr>
            <a:r>
              <a:rPr sz="3200" spc="-15" dirty="0">
                <a:latin typeface="Calibri"/>
                <a:cs typeface="Calibri"/>
              </a:rPr>
              <a:t>Echocardiographic score</a:t>
            </a:r>
            <a:r>
              <a:rPr sz="3200" dirty="0">
                <a:latin typeface="Calibri"/>
                <a:cs typeface="Calibri"/>
              </a:rPr>
              <a:t> </a:t>
            </a:r>
            <a:r>
              <a:rPr sz="3200" spc="-5" dirty="0">
                <a:latin typeface="Calibri"/>
                <a:cs typeface="Calibri"/>
              </a:rPr>
              <a:t>&gt;8</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5" dirty="0">
                <a:latin typeface="Calibri"/>
                <a:cs typeface="Calibri"/>
              </a:rPr>
              <a:t>Increasing</a:t>
            </a:r>
            <a:r>
              <a:rPr sz="3200" dirty="0">
                <a:latin typeface="Calibri"/>
                <a:cs typeface="Calibri"/>
              </a:rPr>
              <a:t> </a:t>
            </a:r>
            <a:r>
              <a:rPr sz="3200" spc="-5" dirty="0">
                <a:latin typeface="Calibri"/>
                <a:cs typeface="Calibri"/>
              </a:rPr>
              <a:t>age</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dirty="0">
                <a:latin typeface="Calibri"/>
                <a:cs typeface="Calibri"/>
              </a:rPr>
              <a:t>Prior </a:t>
            </a:r>
            <a:r>
              <a:rPr sz="3200" spc="-15" dirty="0">
                <a:latin typeface="Calibri"/>
                <a:cs typeface="Calibri"/>
              </a:rPr>
              <a:t>surgical</a:t>
            </a:r>
            <a:r>
              <a:rPr sz="3200" spc="-10" dirty="0">
                <a:latin typeface="Calibri"/>
                <a:cs typeface="Calibri"/>
              </a:rPr>
              <a:t> </a:t>
            </a:r>
            <a:r>
              <a:rPr sz="3200" spc="-20" dirty="0">
                <a:latin typeface="Calibri"/>
                <a:cs typeface="Calibri"/>
              </a:rPr>
              <a:t>commissurotomy</a:t>
            </a:r>
            <a:endParaRPr sz="3200">
              <a:latin typeface="Calibri"/>
              <a:cs typeface="Calibri"/>
            </a:endParaRPr>
          </a:p>
          <a:p>
            <a:pPr marL="355600" indent="-343535">
              <a:lnSpc>
                <a:spcPct val="100000"/>
              </a:lnSpc>
              <a:spcBef>
                <a:spcPts val="765"/>
              </a:spcBef>
              <a:buFont typeface="Arial"/>
              <a:buChar char="•"/>
              <a:tabLst>
                <a:tab pos="355600" algn="l"/>
                <a:tab pos="356235" algn="l"/>
              </a:tabLst>
            </a:pPr>
            <a:r>
              <a:rPr sz="3200" dirty="0">
                <a:latin typeface="Calibri"/>
                <a:cs typeface="Calibri"/>
              </a:rPr>
              <a:t>NYHA </a:t>
            </a:r>
            <a:r>
              <a:rPr sz="3200" spc="-5" dirty="0">
                <a:latin typeface="Calibri"/>
                <a:cs typeface="Calibri"/>
              </a:rPr>
              <a:t>functional class</a:t>
            </a:r>
            <a:r>
              <a:rPr sz="3200" spc="20" dirty="0">
                <a:latin typeface="Calibri"/>
                <a:cs typeface="Calibri"/>
              </a:rPr>
              <a:t> </a:t>
            </a:r>
            <a:r>
              <a:rPr sz="3200" dirty="0">
                <a:latin typeface="Calibri"/>
                <a:cs typeface="Calibri"/>
              </a:rPr>
              <a:t>IV</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5" dirty="0">
                <a:latin typeface="Calibri"/>
                <a:cs typeface="Calibri"/>
              </a:rPr>
              <a:t>Higher </a:t>
            </a:r>
            <a:r>
              <a:rPr sz="3200" spc="-15" dirty="0">
                <a:latin typeface="Calibri"/>
                <a:cs typeface="Calibri"/>
              </a:rPr>
              <a:t>postprocedural </a:t>
            </a:r>
            <a:r>
              <a:rPr sz="3200" spc="-120" dirty="0">
                <a:latin typeface="Calibri"/>
                <a:cs typeface="Calibri"/>
              </a:rPr>
              <a:t>PA</a:t>
            </a:r>
            <a:r>
              <a:rPr sz="3200" spc="30" dirty="0">
                <a:latin typeface="Calibri"/>
                <a:cs typeface="Calibri"/>
              </a:rPr>
              <a:t> </a:t>
            </a:r>
            <a:r>
              <a:rPr sz="3200" spc="-15" dirty="0">
                <a:latin typeface="Calibri"/>
                <a:cs typeface="Calibri"/>
              </a:rPr>
              <a:t>pressure</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15" dirty="0">
                <a:latin typeface="Calibri"/>
                <a:cs typeface="Calibri"/>
              </a:rPr>
              <a:t>Preprocedural mitral regurgitation</a:t>
            </a:r>
            <a:r>
              <a:rPr sz="3200" spc="30" dirty="0">
                <a:latin typeface="Calibri"/>
                <a:cs typeface="Calibri"/>
              </a:rPr>
              <a:t> </a:t>
            </a:r>
            <a:r>
              <a:rPr sz="3200" dirty="0">
                <a:latin typeface="Calibri"/>
                <a:cs typeface="Calibri"/>
              </a:rPr>
              <a:t>≥2+</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20" dirty="0">
                <a:latin typeface="Calibri"/>
                <a:cs typeface="Calibri"/>
              </a:rPr>
              <a:t>Postprocedural </a:t>
            </a:r>
            <a:r>
              <a:rPr sz="3200" spc="-15" dirty="0">
                <a:latin typeface="Calibri"/>
                <a:cs typeface="Calibri"/>
              </a:rPr>
              <a:t>mitral regurgitation</a:t>
            </a:r>
            <a:r>
              <a:rPr sz="3200" spc="75" dirty="0">
                <a:latin typeface="Calibri"/>
                <a:cs typeface="Calibri"/>
              </a:rPr>
              <a:t> </a:t>
            </a:r>
            <a:r>
              <a:rPr sz="3200" spc="-5" dirty="0">
                <a:latin typeface="Calibri"/>
                <a:cs typeface="Calibri"/>
              </a:rPr>
              <a:t>≥3+</a:t>
            </a:r>
            <a:endParaRPr sz="3200">
              <a:latin typeface="Calibri"/>
              <a:cs typeface="Calibri"/>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7217" y="461899"/>
            <a:ext cx="3371215" cy="696595"/>
          </a:xfrm>
          <a:prstGeom prst="rect">
            <a:avLst/>
          </a:prstGeom>
        </p:spPr>
        <p:txBody>
          <a:bodyPr vert="horz" wrap="square" lIns="0" tIns="13335" rIns="0" bIns="0" rtlCol="0">
            <a:spAutoFit/>
          </a:bodyPr>
          <a:lstStyle/>
          <a:p>
            <a:pPr marL="12700">
              <a:lnSpc>
                <a:spcPct val="100000"/>
              </a:lnSpc>
              <a:spcBef>
                <a:spcPts val="105"/>
              </a:spcBef>
            </a:pPr>
            <a:r>
              <a:rPr sz="4400" b="1" spc="-45" dirty="0">
                <a:latin typeface="Calibri"/>
                <a:cs typeface="Calibri"/>
              </a:rPr>
              <a:t>C</a:t>
            </a:r>
            <a:r>
              <a:rPr sz="4400" b="1" spc="-5" dirty="0">
                <a:latin typeface="Calibri"/>
                <a:cs typeface="Calibri"/>
              </a:rPr>
              <a:t>ONC</a:t>
            </a:r>
            <a:r>
              <a:rPr sz="4400" b="1" spc="-114" dirty="0">
                <a:latin typeface="Calibri"/>
                <a:cs typeface="Calibri"/>
              </a:rPr>
              <a:t>L</a:t>
            </a:r>
            <a:r>
              <a:rPr sz="4400" b="1" dirty="0">
                <a:latin typeface="Calibri"/>
                <a:cs typeface="Calibri"/>
              </a:rPr>
              <a:t>USIONS</a:t>
            </a:r>
            <a:endParaRPr sz="4400">
              <a:latin typeface="Calibri"/>
              <a:cs typeface="Calibri"/>
            </a:endParaRPr>
          </a:p>
        </p:txBody>
      </p:sp>
      <p:sp>
        <p:nvSpPr>
          <p:cNvPr id="3" name="object 3"/>
          <p:cNvSpPr txBox="1"/>
          <p:nvPr/>
        </p:nvSpPr>
        <p:spPr>
          <a:xfrm>
            <a:off x="459740" y="1607261"/>
            <a:ext cx="7613650" cy="3148330"/>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3200" dirty="0">
                <a:latin typeface="Calibri"/>
                <a:cs typeface="Calibri"/>
              </a:rPr>
              <a:t>PBMV is a </a:t>
            </a:r>
            <a:r>
              <a:rPr sz="3200" spc="-30" dirty="0">
                <a:latin typeface="Calibri"/>
                <a:cs typeface="Calibri"/>
              </a:rPr>
              <a:t>safe </a:t>
            </a:r>
            <a:r>
              <a:rPr sz="3200" dirty="0">
                <a:latin typeface="Calibri"/>
                <a:cs typeface="Calibri"/>
              </a:rPr>
              <a:t>and </a:t>
            </a:r>
            <a:r>
              <a:rPr sz="3200" spc="-25" dirty="0">
                <a:latin typeface="Calibri"/>
                <a:cs typeface="Calibri"/>
              </a:rPr>
              <a:t>effective </a:t>
            </a:r>
            <a:r>
              <a:rPr sz="3200" spc="-15" dirty="0">
                <a:latin typeface="Calibri"/>
                <a:cs typeface="Calibri"/>
              </a:rPr>
              <a:t>procedure</a:t>
            </a:r>
            <a:r>
              <a:rPr sz="3200" spc="20" dirty="0">
                <a:latin typeface="Calibri"/>
                <a:cs typeface="Calibri"/>
              </a:rPr>
              <a:t> </a:t>
            </a:r>
            <a:r>
              <a:rPr sz="3200" spc="-5" dirty="0">
                <a:latin typeface="Calibri"/>
                <a:cs typeface="Calibri"/>
              </a:rPr>
              <a:t>with</a:t>
            </a:r>
            <a:endParaRPr sz="3200">
              <a:latin typeface="Calibri"/>
              <a:cs typeface="Calibri"/>
            </a:endParaRPr>
          </a:p>
          <a:p>
            <a:pPr marL="355600" marR="53340">
              <a:lnSpc>
                <a:spcPct val="100000"/>
              </a:lnSpc>
              <a:spcBef>
                <a:spcPts val="5"/>
              </a:spcBef>
            </a:pPr>
            <a:r>
              <a:rPr sz="3200" spc="-5" dirty="0">
                <a:latin typeface="Calibri"/>
                <a:cs typeface="Calibri"/>
              </a:rPr>
              <a:t>&gt;95% </a:t>
            </a:r>
            <a:r>
              <a:rPr sz="3200" spc="-15" dirty="0">
                <a:latin typeface="Calibri"/>
                <a:cs typeface="Calibri"/>
              </a:rPr>
              <a:t>procedural </a:t>
            </a:r>
            <a:r>
              <a:rPr sz="3200" spc="-5" dirty="0">
                <a:latin typeface="Calibri"/>
                <a:cs typeface="Calibri"/>
              </a:rPr>
              <a:t>success </a:t>
            </a:r>
            <a:r>
              <a:rPr sz="3200" dirty="0">
                <a:latin typeface="Calibri"/>
                <a:cs typeface="Calibri"/>
              </a:rPr>
              <a:t>and </a:t>
            </a:r>
            <a:r>
              <a:rPr sz="3200" spc="-20" dirty="0">
                <a:latin typeface="Calibri"/>
                <a:cs typeface="Calibri"/>
              </a:rPr>
              <a:t>excellent </a:t>
            </a:r>
            <a:r>
              <a:rPr sz="3200" dirty="0">
                <a:latin typeface="Calibri"/>
                <a:cs typeface="Calibri"/>
              </a:rPr>
              <a:t>long  </a:t>
            </a:r>
            <a:r>
              <a:rPr sz="3200" spc="-10" dirty="0">
                <a:latin typeface="Calibri"/>
                <a:cs typeface="Calibri"/>
              </a:rPr>
              <a:t>term</a:t>
            </a:r>
            <a:r>
              <a:rPr sz="3200" spc="-5" dirty="0">
                <a:latin typeface="Calibri"/>
                <a:cs typeface="Calibri"/>
              </a:rPr>
              <a:t> </a:t>
            </a:r>
            <a:r>
              <a:rPr sz="3200" spc="-10" dirty="0">
                <a:latin typeface="Calibri"/>
                <a:cs typeface="Calibri"/>
              </a:rPr>
              <a:t>results.</a:t>
            </a:r>
            <a:endParaRPr sz="3200">
              <a:latin typeface="Calibri"/>
              <a:cs typeface="Calibri"/>
            </a:endParaRPr>
          </a:p>
          <a:p>
            <a:pPr>
              <a:lnSpc>
                <a:spcPct val="100000"/>
              </a:lnSpc>
              <a:spcBef>
                <a:spcPts val="5"/>
              </a:spcBef>
            </a:pPr>
            <a:endParaRPr sz="4400">
              <a:latin typeface="Calibri"/>
              <a:cs typeface="Calibri"/>
            </a:endParaRPr>
          </a:p>
          <a:p>
            <a:pPr marL="355600" marR="581660" indent="-343535">
              <a:lnSpc>
                <a:spcPct val="100000"/>
              </a:lnSpc>
              <a:buFont typeface="Arial"/>
              <a:buChar char="•"/>
              <a:tabLst>
                <a:tab pos="355600" algn="l"/>
                <a:tab pos="356235" algn="l"/>
              </a:tabLst>
            </a:pPr>
            <a:r>
              <a:rPr sz="3200" spc="-10" dirty="0">
                <a:latin typeface="Calibri"/>
                <a:cs typeface="Calibri"/>
              </a:rPr>
              <a:t>Results </a:t>
            </a:r>
            <a:r>
              <a:rPr sz="3200" spc="-5" dirty="0">
                <a:latin typeface="Calibri"/>
                <a:cs typeface="Calibri"/>
              </a:rPr>
              <a:t>depend on </a:t>
            </a:r>
            <a:r>
              <a:rPr sz="3200" dirty="0">
                <a:latin typeface="Calibri"/>
                <a:cs typeface="Calibri"/>
              </a:rPr>
              <a:t>the </a:t>
            </a:r>
            <a:r>
              <a:rPr sz="3200" spc="-10" dirty="0">
                <a:latin typeface="Calibri"/>
                <a:cs typeface="Calibri"/>
              </a:rPr>
              <a:t>experience </a:t>
            </a:r>
            <a:r>
              <a:rPr sz="3200" spc="-5" dirty="0">
                <a:latin typeface="Calibri"/>
                <a:cs typeface="Calibri"/>
              </a:rPr>
              <a:t>of the  </a:t>
            </a:r>
            <a:r>
              <a:rPr sz="3200" spc="-20" dirty="0">
                <a:latin typeface="Calibri"/>
                <a:cs typeface="Calibri"/>
              </a:rPr>
              <a:t>operator </a:t>
            </a:r>
            <a:r>
              <a:rPr sz="3200" dirty="0">
                <a:latin typeface="Calibri"/>
                <a:cs typeface="Calibri"/>
              </a:rPr>
              <a:t>and </a:t>
            </a:r>
            <a:r>
              <a:rPr sz="3200" spc="-15" dirty="0">
                <a:latin typeface="Calibri"/>
                <a:cs typeface="Calibri"/>
              </a:rPr>
              <a:t>nature </a:t>
            </a:r>
            <a:r>
              <a:rPr sz="3200" spc="-5" dirty="0">
                <a:latin typeface="Calibri"/>
                <a:cs typeface="Calibri"/>
              </a:rPr>
              <a:t>of </a:t>
            </a:r>
            <a:r>
              <a:rPr sz="3200" dirty="0">
                <a:latin typeface="Calibri"/>
                <a:cs typeface="Calibri"/>
              </a:rPr>
              <a:t>the </a:t>
            </a:r>
            <a:r>
              <a:rPr sz="3200" spc="-20" dirty="0">
                <a:latin typeface="Calibri"/>
                <a:cs typeface="Calibri"/>
              </a:rPr>
              <a:t>valve</a:t>
            </a:r>
            <a:r>
              <a:rPr sz="3200" spc="15" dirty="0">
                <a:latin typeface="Calibri"/>
                <a:cs typeface="Calibri"/>
              </a:rPr>
              <a:t> </a:t>
            </a:r>
            <a:r>
              <a:rPr sz="3200" dirty="0">
                <a:latin typeface="Calibri"/>
                <a:cs typeface="Calibri"/>
              </a:rPr>
              <a:t>.</a:t>
            </a:r>
            <a:endParaRPr sz="3200">
              <a:latin typeface="Calibri"/>
              <a:cs typeface="Calibri"/>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2660904"/>
            <a:ext cx="8229600" cy="24033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1570685"/>
            <a:ext cx="8189595" cy="4100829"/>
          </a:xfrm>
          <a:prstGeom prst="rect">
            <a:avLst/>
          </a:prstGeom>
        </p:spPr>
        <p:txBody>
          <a:bodyPr vert="horz" wrap="square" lIns="0" tIns="53975" rIns="0" bIns="0" rtlCol="0">
            <a:spAutoFit/>
          </a:bodyPr>
          <a:lstStyle/>
          <a:p>
            <a:pPr marL="355600" marR="10795" indent="-343535">
              <a:lnSpc>
                <a:spcPct val="90000"/>
              </a:lnSpc>
              <a:spcBef>
                <a:spcPts val="425"/>
              </a:spcBef>
              <a:buFont typeface="Arial"/>
              <a:buChar char="•"/>
              <a:tabLst>
                <a:tab pos="355600" algn="l"/>
                <a:tab pos="356235" algn="l"/>
              </a:tabLst>
            </a:pPr>
            <a:r>
              <a:rPr sz="2700" spc="-5" dirty="0">
                <a:latin typeface="Calibri"/>
                <a:cs typeface="Calibri"/>
              </a:rPr>
              <a:t>The </a:t>
            </a:r>
            <a:r>
              <a:rPr sz="2700" spc="-10" dirty="0">
                <a:latin typeface="Calibri"/>
                <a:cs typeface="Calibri"/>
              </a:rPr>
              <a:t>symmetrical </a:t>
            </a:r>
            <a:r>
              <a:rPr sz="2700" spc="-5" dirty="0">
                <a:latin typeface="Calibri"/>
                <a:cs typeface="Calibri"/>
              </a:rPr>
              <a:t>fusion of </a:t>
            </a:r>
            <a:r>
              <a:rPr sz="2700" dirty="0">
                <a:latin typeface="Calibri"/>
                <a:cs typeface="Calibri"/>
              </a:rPr>
              <a:t>the </a:t>
            </a:r>
            <a:r>
              <a:rPr sz="2700" spc="-10" dirty="0">
                <a:latin typeface="Calibri"/>
                <a:cs typeface="Calibri"/>
              </a:rPr>
              <a:t>commissures results </a:t>
            </a:r>
            <a:r>
              <a:rPr sz="2700" dirty="0">
                <a:latin typeface="Calibri"/>
                <a:cs typeface="Calibri"/>
              </a:rPr>
              <a:t>in a  </a:t>
            </a:r>
            <a:r>
              <a:rPr sz="2700" spc="-5" dirty="0">
                <a:latin typeface="Calibri"/>
                <a:cs typeface="Calibri"/>
              </a:rPr>
              <a:t>small </a:t>
            </a:r>
            <a:r>
              <a:rPr sz="2700" spc="-20" dirty="0">
                <a:latin typeface="Calibri"/>
                <a:cs typeface="Calibri"/>
              </a:rPr>
              <a:t>central </a:t>
            </a:r>
            <a:r>
              <a:rPr sz="2700" spc="-15" dirty="0">
                <a:latin typeface="Calibri"/>
                <a:cs typeface="Calibri"/>
              </a:rPr>
              <a:t>oval </a:t>
            </a:r>
            <a:r>
              <a:rPr sz="2700" spc="-5" dirty="0">
                <a:latin typeface="Calibri"/>
                <a:cs typeface="Calibri"/>
              </a:rPr>
              <a:t>orifice </a:t>
            </a:r>
            <a:r>
              <a:rPr sz="2700" dirty="0">
                <a:latin typeface="Calibri"/>
                <a:cs typeface="Calibri"/>
              </a:rPr>
              <a:t>in </a:t>
            </a:r>
            <a:r>
              <a:rPr sz="2700" spc="-10" dirty="0">
                <a:latin typeface="Calibri"/>
                <a:cs typeface="Calibri"/>
              </a:rPr>
              <a:t>diastole that </a:t>
            </a:r>
            <a:r>
              <a:rPr sz="2700" spc="-5" dirty="0">
                <a:latin typeface="Calibri"/>
                <a:cs typeface="Calibri"/>
              </a:rPr>
              <a:t>on pathologic  specimens </a:t>
            </a:r>
            <a:r>
              <a:rPr sz="2700" dirty="0">
                <a:latin typeface="Calibri"/>
                <a:cs typeface="Calibri"/>
              </a:rPr>
              <a:t>is </a:t>
            </a:r>
            <a:r>
              <a:rPr sz="2700" spc="-5" dirty="0">
                <a:latin typeface="Calibri"/>
                <a:cs typeface="Calibri"/>
              </a:rPr>
              <a:t>shaped </a:t>
            </a:r>
            <a:r>
              <a:rPr sz="2700" spc="-25" dirty="0">
                <a:latin typeface="Calibri"/>
                <a:cs typeface="Calibri"/>
              </a:rPr>
              <a:t>like </a:t>
            </a:r>
            <a:r>
              <a:rPr sz="2700" b="1" dirty="0">
                <a:latin typeface="Calibri"/>
                <a:cs typeface="Calibri"/>
              </a:rPr>
              <a:t>a </a:t>
            </a:r>
            <a:r>
              <a:rPr sz="2700" b="1" spc="-5" dirty="0">
                <a:latin typeface="Calibri"/>
                <a:cs typeface="Calibri"/>
              </a:rPr>
              <a:t>fish mouth </a:t>
            </a:r>
            <a:r>
              <a:rPr sz="2700" b="1" dirty="0">
                <a:latin typeface="Calibri"/>
                <a:cs typeface="Calibri"/>
              </a:rPr>
              <a:t>or </a:t>
            </a:r>
            <a:r>
              <a:rPr sz="2700" b="1" spc="-10" dirty="0">
                <a:latin typeface="Calibri"/>
                <a:cs typeface="Calibri"/>
              </a:rPr>
              <a:t>buttonhole  </a:t>
            </a:r>
            <a:r>
              <a:rPr sz="2700" spc="-10" dirty="0">
                <a:latin typeface="Calibri"/>
                <a:cs typeface="Calibri"/>
              </a:rPr>
              <a:t>because </a:t>
            </a:r>
            <a:r>
              <a:rPr sz="2700" dirty="0">
                <a:latin typeface="Calibri"/>
                <a:cs typeface="Calibri"/>
              </a:rPr>
              <a:t>the AML is </a:t>
            </a:r>
            <a:r>
              <a:rPr sz="2700" spc="-5" dirty="0">
                <a:latin typeface="Calibri"/>
                <a:cs typeface="Calibri"/>
              </a:rPr>
              <a:t>not </a:t>
            </a:r>
            <a:r>
              <a:rPr sz="2700" dirty="0">
                <a:latin typeface="Calibri"/>
                <a:cs typeface="Calibri"/>
              </a:rPr>
              <a:t>in the </a:t>
            </a:r>
            <a:r>
              <a:rPr sz="2700" spc="-10" dirty="0">
                <a:latin typeface="Calibri"/>
                <a:cs typeface="Calibri"/>
              </a:rPr>
              <a:t>physiologic </a:t>
            </a:r>
            <a:r>
              <a:rPr sz="2700" spc="-5" dirty="0">
                <a:latin typeface="Calibri"/>
                <a:cs typeface="Calibri"/>
              </a:rPr>
              <a:t>open</a:t>
            </a:r>
            <a:r>
              <a:rPr sz="2700" spc="-105" dirty="0">
                <a:latin typeface="Calibri"/>
                <a:cs typeface="Calibri"/>
              </a:rPr>
              <a:t> </a:t>
            </a:r>
            <a:r>
              <a:rPr sz="2700" spc="-5" dirty="0">
                <a:latin typeface="Calibri"/>
                <a:cs typeface="Calibri"/>
              </a:rPr>
              <a:t>position.</a:t>
            </a:r>
            <a:endParaRPr sz="2700">
              <a:latin typeface="Calibri"/>
              <a:cs typeface="Calibri"/>
            </a:endParaRPr>
          </a:p>
          <a:p>
            <a:pPr>
              <a:lnSpc>
                <a:spcPct val="100000"/>
              </a:lnSpc>
              <a:spcBef>
                <a:spcPts val="40"/>
              </a:spcBef>
              <a:buFont typeface="Arial"/>
              <a:buChar char="•"/>
            </a:pPr>
            <a:endParaRPr sz="3450">
              <a:latin typeface="Calibri"/>
              <a:cs typeface="Calibri"/>
            </a:endParaRPr>
          </a:p>
          <a:p>
            <a:pPr marL="355600" marR="5080" indent="-343535">
              <a:lnSpc>
                <a:spcPts val="2920"/>
              </a:lnSpc>
              <a:buFont typeface="Arial"/>
              <a:buChar char="•"/>
              <a:tabLst>
                <a:tab pos="355600" algn="l"/>
                <a:tab pos="356235" algn="l"/>
              </a:tabLst>
            </a:pPr>
            <a:r>
              <a:rPr sz="2700" spc="-5" dirty="0">
                <a:latin typeface="Calibri"/>
                <a:cs typeface="Calibri"/>
              </a:rPr>
              <a:t>The </a:t>
            </a:r>
            <a:r>
              <a:rPr sz="2700" spc="-10" dirty="0">
                <a:latin typeface="Calibri"/>
                <a:cs typeface="Calibri"/>
              </a:rPr>
              <a:t>most useful descriptor </a:t>
            </a:r>
            <a:r>
              <a:rPr sz="2700" spc="-5" dirty="0">
                <a:latin typeface="Calibri"/>
                <a:cs typeface="Calibri"/>
              </a:rPr>
              <a:t>of </a:t>
            </a:r>
            <a:r>
              <a:rPr sz="2700" dirty="0">
                <a:latin typeface="Calibri"/>
                <a:cs typeface="Calibri"/>
              </a:rPr>
              <a:t>the </a:t>
            </a:r>
            <a:r>
              <a:rPr sz="2700" spc="-10" dirty="0">
                <a:latin typeface="Calibri"/>
                <a:cs typeface="Calibri"/>
              </a:rPr>
              <a:t>severity </a:t>
            </a:r>
            <a:r>
              <a:rPr sz="2700" spc="-5" dirty="0">
                <a:latin typeface="Calibri"/>
                <a:cs typeface="Calibri"/>
              </a:rPr>
              <a:t>of </a:t>
            </a:r>
            <a:r>
              <a:rPr sz="2700" spc="-10" dirty="0">
                <a:latin typeface="Calibri"/>
                <a:cs typeface="Calibri"/>
              </a:rPr>
              <a:t>obstruction  </a:t>
            </a:r>
            <a:r>
              <a:rPr sz="2700" dirty="0">
                <a:latin typeface="Calibri"/>
                <a:cs typeface="Calibri"/>
              </a:rPr>
              <a:t>is the </a:t>
            </a:r>
            <a:r>
              <a:rPr sz="2700" spc="-10" dirty="0">
                <a:latin typeface="Calibri"/>
                <a:cs typeface="Calibri"/>
              </a:rPr>
              <a:t>degree </a:t>
            </a:r>
            <a:r>
              <a:rPr sz="2700" spc="-5" dirty="0">
                <a:latin typeface="Calibri"/>
                <a:cs typeface="Calibri"/>
              </a:rPr>
              <a:t>of </a:t>
            </a:r>
            <a:r>
              <a:rPr sz="2700" spc="-10" dirty="0">
                <a:latin typeface="Calibri"/>
                <a:cs typeface="Calibri"/>
              </a:rPr>
              <a:t>valve </a:t>
            </a:r>
            <a:r>
              <a:rPr sz="2700" spc="-5" dirty="0">
                <a:latin typeface="Calibri"/>
                <a:cs typeface="Calibri"/>
              </a:rPr>
              <a:t>opening </a:t>
            </a:r>
            <a:r>
              <a:rPr sz="2700" dirty="0">
                <a:latin typeface="Calibri"/>
                <a:cs typeface="Calibri"/>
              </a:rPr>
              <a:t>in </a:t>
            </a:r>
            <a:r>
              <a:rPr sz="2700" spc="-10" dirty="0">
                <a:latin typeface="Calibri"/>
                <a:cs typeface="Calibri"/>
              </a:rPr>
              <a:t>diastole, </a:t>
            </a:r>
            <a:r>
              <a:rPr sz="2700" spc="-5" dirty="0">
                <a:latin typeface="Calibri"/>
                <a:cs typeface="Calibri"/>
              </a:rPr>
              <a:t>or </a:t>
            </a:r>
            <a:r>
              <a:rPr sz="2700" dirty="0">
                <a:latin typeface="Calibri"/>
                <a:cs typeface="Calibri"/>
              </a:rPr>
              <a:t>the</a:t>
            </a:r>
            <a:r>
              <a:rPr sz="2700" spc="-100" dirty="0">
                <a:latin typeface="Calibri"/>
                <a:cs typeface="Calibri"/>
              </a:rPr>
              <a:t> </a:t>
            </a:r>
            <a:r>
              <a:rPr sz="2700" spc="-35" dirty="0">
                <a:latin typeface="Calibri"/>
                <a:cs typeface="Calibri"/>
              </a:rPr>
              <a:t>MVA.</a:t>
            </a:r>
            <a:endParaRPr sz="2700">
              <a:latin typeface="Calibri"/>
              <a:cs typeface="Calibri"/>
            </a:endParaRPr>
          </a:p>
          <a:p>
            <a:pPr>
              <a:lnSpc>
                <a:spcPct val="100000"/>
              </a:lnSpc>
              <a:spcBef>
                <a:spcPts val="60"/>
              </a:spcBef>
              <a:buFont typeface="Arial"/>
              <a:buChar char="•"/>
            </a:pPr>
            <a:endParaRPr sz="3400">
              <a:latin typeface="Calibri"/>
              <a:cs typeface="Calibri"/>
            </a:endParaRPr>
          </a:p>
          <a:p>
            <a:pPr marL="355600" marR="560705" indent="-343535">
              <a:lnSpc>
                <a:spcPts val="2920"/>
              </a:lnSpc>
              <a:buFont typeface="Arial"/>
              <a:buChar char="•"/>
              <a:tabLst>
                <a:tab pos="433070" algn="l"/>
                <a:tab pos="433705" algn="l"/>
              </a:tabLst>
            </a:pPr>
            <a:r>
              <a:rPr dirty="0"/>
              <a:t>	</a:t>
            </a:r>
            <a:r>
              <a:rPr sz="2700" dirty="0">
                <a:latin typeface="Calibri"/>
                <a:cs typeface="Calibri"/>
              </a:rPr>
              <a:t>In </a:t>
            </a:r>
            <a:r>
              <a:rPr sz="2700" spc="-10" dirty="0">
                <a:latin typeface="Calibri"/>
                <a:cs typeface="Calibri"/>
              </a:rPr>
              <a:t>normal </a:t>
            </a:r>
            <a:r>
              <a:rPr sz="2700" dirty="0">
                <a:latin typeface="Calibri"/>
                <a:cs typeface="Calibri"/>
              </a:rPr>
              <a:t>adults, the </a:t>
            </a:r>
            <a:r>
              <a:rPr sz="2700" spc="-10" dirty="0">
                <a:latin typeface="Calibri"/>
                <a:cs typeface="Calibri"/>
              </a:rPr>
              <a:t>cross-sectional </a:t>
            </a:r>
            <a:r>
              <a:rPr sz="2700" spc="-15" dirty="0">
                <a:latin typeface="Calibri"/>
                <a:cs typeface="Calibri"/>
              </a:rPr>
              <a:t>area </a:t>
            </a:r>
            <a:r>
              <a:rPr sz="2700" spc="-5" dirty="0">
                <a:latin typeface="Calibri"/>
                <a:cs typeface="Calibri"/>
              </a:rPr>
              <a:t>of </a:t>
            </a:r>
            <a:r>
              <a:rPr sz="2700" dirty="0">
                <a:latin typeface="Calibri"/>
                <a:cs typeface="Calibri"/>
              </a:rPr>
              <a:t>the </a:t>
            </a:r>
            <a:r>
              <a:rPr sz="2700" spc="-5" dirty="0">
                <a:latin typeface="Calibri"/>
                <a:cs typeface="Calibri"/>
              </a:rPr>
              <a:t>MV  orifice </a:t>
            </a:r>
            <a:r>
              <a:rPr sz="2700" dirty="0">
                <a:latin typeface="Calibri"/>
                <a:cs typeface="Calibri"/>
              </a:rPr>
              <a:t>is 4 </a:t>
            </a:r>
            <a:r>
              <a:rPr sz="2700" spc="-20" dirty="0">
                <a:latin typeface="Calibri"/>
                <a:cs typeface="Calibri"/>
              </a:rPr>
              <a:t>to </a:t>
            </a:r>
            <a:r>
              <a:rPr sz="2700" dirty="0">
                <a:latin typeface="Calibri"/>
                <a:cs typeface="Calibri"/>
              </a:rPr>
              <a:t>6</a:t>
            </a:r>
            <a:r>
              <a:rPr sz="2700" spc="-5" dirty="0">
                <a:latin typeface="Calibri"/>
                <a:cs typeface="Calibri"/>
              </a:rPr>
              <a:t> </a:t>
            </a:r>
            <a:r>
              <a:rPr sz="2700" dirty="0">
                <a:latin typeface="Calibri"/>
                <a:cs typeface="Calibri"/>
              </a:rPr>
              <a:t>cm2</a:t>
            </a:r>
            <a:endParaRPr sz="27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79598" y="461899"/>
            <a:ext cx="3383279" cy="696595"/>
          </a:xfrm>
          <a:prstGeom prst="rect">
            <a:avLst/>
          </a:prstGeom>
        </p:spPr>
        <p:txBody>
          <a:bodyPr vert="horz" wrap="square" lIns="0" tIns="13335" rIns="0" bIns="0" rtlCol="0">
            <a:spAutoFit/>
          </a:bodyPr>
          <a:lstStyle/>
          <a:p>
            <a:pPr marL="12700">
              <a:lnSpc>
                <a:spcPct val="100000"/>
              </a:lnSpc>
              <a:spcBef>
                <a:spcPts val="105"/>
              </a:spcBef>
            </a:pPr>
            <a:r>
              <a:rPr sz="4400" b="1" spc="-10" dirty="0">
                <a:latin typeface="Calibri"/>
                <a:cs typeface="Calibri"/>
              </a:rPr>
              <a:t>Severity </a:t>
            </a:r>
            <a:r>
              <a:rPr sz="4400" b="1" dirty="0">
                <a:latin typeface="Calibri"/>
                <a:cs typeface="Calibri"/>
              </a:rPr>
              <a:t>of</a:t>
            </a:r>
            <a:r>
              <a:rPr sz="4400" b="1" spc="-105" dirty="0">
                <a:latin typeface="Calibri"/>
                <a:cs typeface="Calibri"/>
              </a:rPr>
              <a:t> </a:t>
            </a:r>
            <a:r>
              <a:rPr sz="4400" b="1" spc="-5" dirty="0">
                <a:latin typeface="Calibri"/>
                <a:cs typeface="Calibri"/>
              </a:rPr>
              <a:t>MS</a:t>
            </a:r>
            <a:endParaRPr sz="4400">
              <a:latin typeface="Calibri"/>
              <a:cs typeface="Calibri"/>
            </a:endParaRPr>
          </a:p>
        </p:txBody>
      </p:sp>
      <p:grpSp>
        <p:nvGrpSpPr>
          <p:cNvPr id="3" name="object 3"/>
          <p:cNvGrpSpPr/>
          <p:nvPr/>
        </p:nvGrpSpPr>
        <p:grpSpPr>
          <a:xfrm>
            <a:off x="448055" y="1819655"/>
            <a:ext cx="8248015" cy="3752215"/>
            <a:chOff x="448055" y="1819655"/>
            <a:chExt cx="8248015" cy="3752215"/>
          </a:xfrm>
        </p:grpSpPr>
        <p:sp>
          <p:nvSpPr>
            <p:cNvPr id="4" name="object 4"/>
            <p:cNvSpPr/>
            <p:nvPr/>
          </p:nvSpPr>
          <p:spPr>
            <a:xfrm>
              <a:off x="781801" y="1866137"/>
              <a:ext cx="7790433" cy="35844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2627" y="1824227"/>
              <a:ext cx="8239125" cy="3743325"/>
            </a:xfrm>
            <a:custGeom>
              <a:avLst/>
              <a:gdLst/>
              <a:ahLst/>
              <a:cxnLst/>
              <a:rect l="l" t="t" r="r" b="b"/>
              <a:pathLst>
                <a:path w="8239125" h="3743325">
                  <a:moveTo>
                    <a:pt x="0" y="3742944"/>
                  </a:moveTo>
                  <a:lnTo>
                    <a:pt x="8238744" y="3742944"/>
                  </a:lnTo>
                  <a:lnTo>
                    <a:pt x="8238744" y="0"/>
                  </a:lnTo>
                  <a:lnTo>
                    <a:pt x="0" y="0"/>
                  </a:lnTo>
                  <a:lnTo>
                    <a:pt x="0" y="3742944"/>
                  </a:lnTo>
                  <a:close/>
                </a:path>
              </a:pathLst>
            </a:custGeom>
            <a:ln w="9144">
              <a:solidFill>
                <a:srgbClr val="0D0D0D"/>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7929" y="34239"/>
            <a:ext cx="5709285" cy="697230"/>
          </a:xfrm>
          <a:prstGeom prst="rect">
            <a:avLst/>
          </a:prstGeom>
        </p:spPr>
        <p:txBody>
          <a:bodyPr vert="horz" wrap="square" lIns="0" tIns="13335" rIns="0" bIns="0" rtlCol="0">
            <a:spAutoFit/>
          </a:bodyPr>
          <a:lstStyle/>
          <a:p>
            <a:pPr marL="12700">
              <a:lnSpc>
                <a:spcPct val="100000"/>
              </a:lnSpc>
              <a:spcBef>
                <a:spcPts val="105"/>
              </a:spcBef>
            </a:pPr>
            <a:r>
              <a:rPr sz="4400" b="1" spc="-20" dirty="0">
                <a:latin typeface="Calibri"/>
                <a:cs typeface="Calibri"/>
              </a:rPr>
              <a:t>Stages </a:t>
            </a:r>
            <a:r>
              <a:rPr sz="4400" b="1" dirty="0">
                <a:latin typeface="Calibri"/>
                <a:cs typeface="Calibri"/>
              </a:rPr>
              <a:t>of </a:t>
            </a:r>
            <a:r>
              <a:rPr sz="4400" b="1" spc="-20" dirty="0">
                <a:latin typeface="Calibri"/>
                <a:cs typeface="Calibri"/>
              </a:rPr>
              <a:t>Mitral</a:t>
            </a:r>
            <a:r>
              <a:rPr sz="4400" b="1" spc="-60" dirty="0">
                <a:latin typeface="Calibri"/>
                <a:cs typeface="Calibri"/>
              </a:rPr>
              <a:t> </a:t>
            </a:r>
            <a:r>
              <a:rPr sz="4400" b="1" spc="-10" dirty="0">
                <a:latin typeface="Calibri"/>
                <a:cs typeface="Calibri"/>
              </a:rPr>
              <a:t>Stenosis</a:t>
            </a:r>
            <a:endParaRPr sz="4400">
              <a:latin typeface="Calibri"/>
              <a:cs typeface="Calibri"/>
            </a:endParaRPr>
          </a:p>
        </p:txBody>
      </p:sp>
      <p:sp>
        <p:nvSpPr>
          <p:cNvPr id="3" name="object 3"/>
          <p:cNvSpPr/>
          <p:nvPr/>
        </p:nvSpPr>
        <p:spPr>
          <a:xfrm>
            <a:off x="304800" y="838200"/>
            <a:ext cx="8610600" cy="4724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31140" y="5657799"/>
            <a:ext cx="8740775" cy="848994"/>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Calibri"/>
                <a:cs typeface="Calibri"/>
              </a:rPr>
              <a:t>From </a:t>
            </a:r>
            <a:r>
              <a:rPr sz="1800" i="1" spc="-5" dirty="0">
                <a:latin typeface="Calibri"/>
                <a:cs typeface="Calibri"/>
              </a:rPr>
              <a:t>Nishimura </a:t>
            </a:r>
            <a:r>
              <a:rPr sz="1800" i="1" dirty="0">
                <a:latin typeface="Calibri"/>
                <a:cs typeface="Calibri"/>
              </a:rPr>
              <a:t>RA, </a:t>
            </a:r>
            <a:r>
              <a:rPr sz="1800" i="1" spc="-15" dirty="0">
                <a:latin typeface="Calibri"/>
                <a:cs typeface="Calibri"/>
              </a:rPr>
              <a:t>Otto </a:t>
            </a:r>
            <a:r>
              <a:rPr sz="1800" i="1" spc="-5" dirty="0">
                <a:latin typeface="Calibri"/>
                <a:cs typeface="Calibri"/>
              </a:rPr>
              <a:t>CM, Bonow </a:t>
            </a:r>
            <a:r>
              <a:rPr sz="1800" i="1" spc="-20" dirty="0">
                <a:latin typeface="Calibri"/>
                <a:cs typeface="Calibri"/>
              </a:rPr>
              <a:t>RO, </a:t>
            </a:r>
            <a:r>
              <a:rPr sz="1800" i="1" spc="-5" dirty="0">
                <a:latin typeface="Calibri"/>
                <a:cs typeface="Calibri"/>
              </a:rPr>
              <a:t>et al: </a:t>
            </a:r>
            <a:r>
              <a:rPr sz="1800" i="1" dirty="0">
                <a:latin typeface="Calibri"/>
                <a:cs typeface="Calibri"/>
              </a:rPr>
              <a:t>2014 </a:t>
            </a:r>
            <a:r>
              <a:rPr sz="1800" i="1" spc="-15" dirty="0">
                <a:latin typeface="Calibri"/>
                <a:cs typeface="Calibri"/>
              </a:rPr>
              <a:t>AHA/ACCF </a:t>
            </a:r>
            <a:r>
              <a:rPr sz="1800" i="1" spc="-10" dirty="0">
                <a:latin typeface="Calibri"/>
                <a:cs typeface="Calibri"/>
              </a:rPr>
              <a:t>guideline for </a:t>
            </a:r>
            <a:r>
              <a:rPr sz="1800" i="1" spc="-5" dirty="0">
                <a:latin typeface="Calibri"/>
                <a:cs typeface="Calibri"/>
              </a:rPr>
              <a:t>the management  of patients with valvular heart disease: </a:t>
            </a:r>
            <a:r>
              <a:rPr sz="1800" i="1" dirty="0">
                <a:latin typeface="Calibri"/>
                <a:cs typeface="Calibri"/>
              </a:rPr>
              <a:t>A report </a:t>
            </a:r>
            <a:r>
              <a:rPr sz="1800" i="1" spc="-5" dirty="0">
                <a:latin typeface="Calibri"/>
                <a:cs typeface="Calibri"/>
              </a:rPr>
              <a:t>of </a:t>
            </a:r>
            <a:r>
              <a:rPr sz="1800" i="1" dirty="0">
                <a:latin typeface="Calibri"/>
                <a:cs typeface="Calibri"/>
              </a:rPr>
              <a:t>the </a:t>
            </a:r>
            <a:r>
              <a:rPr sz="1800" i="1" spc="-15" dirty="0">
                <a:latin typeface="Calibri"/>
                <a:cs typeface="Calibri"/>
              </a:rPr>
              <a:t>ACC </a:t>
            </a:r>
            <a:r>
              <a:rPr sz="1800" i="1" spc="-10" dirty="0">
                <a:latin typeface="Calibri"/>
                <a:cs typeface="Calibri"/>
              </a:rPr>
              <a:t>Foundation/AHA </a:t>
            </a:r>
            <a:r>
              <a:rPr sz="1800" i="1" spc="-45" dirty="0">
                <a:latin typeface="Calibri"/>
                <a:cs typeface="Calibri"/>
              </a:rPr>
              <a:t>Task </a:t>
            </a:r>
            <a:r>
              <a:rPr sz="1800" i="1" spc="-15" dirty="0">
                <a:latin typeface="Calibri"/>
                <a:cs typeface="Calibri"/>
              </a:rPr>
              <a:t>Force </a:t>
            </a:r>
            <a:r>
              <a:rPr sz="1800" i="1" spc="-5" dirty="0">
                <a:latin typeface="Calibri"/>
                <a:cs typeface="Calibri"/>
              </a:rPr>
              <a:t>on  </a:t>
            </a:r>
            <a:r>
              <a:rPr sz="1800" i="1" spc="-10" dirty="0">
                <a:latin typeface="Calibri"/>
                <a:cs typeface="Calibri"/>
              </a:rPr>
              <a:t>Practice </a:t>
            </a:r>
            <a:r>
              <a:rPr sz="1800" i="1" spc="-5" dirty="0">
                <a:latin typeface="Calibri"/>
                <a:cs typeface="Calibri"/>
              </a:rPr>
              <a:t>Guidelines. </a:t>
            </a:r>
            <a:r>
              <a:rPr sz="1800" i="1" dirty="0">
                <a:latin typeface="Calibri"/>
                <a:cs typeface="Calibri"/>
              </a:rPr>
              <a:t>J Am </a:t>
            </a:r>
            <a:r>
              <a:rPr sz="1800" i="1" spc="-10" dirty="0">
                <a:latin typeface="Calibri"/>
                <a:cs typeface="Calibri"/>
              </a:rPr>
              <a:t>Coll </a:t>
            </a:r>
            <a:r>
              <a:rPr sz="1800" i="1" spc="-5" dirty="0">
                <a:latin typeface="Calibri"/>
                <a:cs typeface="Calibri"/>
              </a:rPr>
              <a:t>Cardiol 63:e57,</a:t>
            </a:r>
            <a:r>
              <a:rPr sz="1800" i="1" spc="95" dirty="0">
                <a:latin typeface="Calibri"/>
                <a:cs typeface="Calibri"/>
              </a:rPr>
              <a:t> </a:t>
            </a:r>
            <a:r>
              <a:rPr sz="1800" i="1" spc="-5" dirty="0">
                <a:latin typeface="Calibri"/>
                <a:cs typeface="Calibri"/>
              </a:rPr>
              <a:t>2014.</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1856" y="295656"/>
            <a:ext cx="8476615" cy="6343015"/>
            <a:chOff x="371856" y="295656"/>
            <a:chExt cx="8476615" cy="6343015"/>
          </a:xfrm>
        </p:grpSpPr>
        <p:sp>
          <p:nvSpPr>
            <p:cNvPr id="3" name="object 3"/>
            <p:cNvSpPr/>
            <p:nvPr/>
          </p:nvSpPr>
          <p:spPr>
            <a:xfrm>
              <a:off x="381000" y="304800"/>
              <a:ext cx="8458200" cy="60874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6428" y="300228"/>
              <a:ext cx="8467725" cy="6334125"/>
            </a:xfrm>
            <a:custGeom>
              <a:avLst/>
              <a:gdLst/>
              <a:ahLst/>
              <a:cxnLst/>
              <a:rect l="l" t="t" r="r" b="b"/>
              <a:pathLst>
                <a:path w="8467725" h="6334125">
                  <a:moveTo>
                    <a:pt x="0" y="6333744"/>
                  </a:moveTo>
                  <a:lnTo>
                    <a:pt x="8467344" y="6333744"/>
                  </a:lnTo>
                  <a:lnTo>
                    <a:pt x="8467344" y="0"/>
                  </a:lnTo>
                  <a:lnTo>
                    <a:pt x="0" y="0"/>
                  </a:lnTo>
                  <a:lnTo>
                    <a:pt x="0" y="6333744"/>
                  </a:lnTo>
                  <a:close/>
                </a:path>
              </a:pathLst>
            </a:custGeom>
            <a:ln w="9144">
              <a:solidFill>
                <a:srgbClr val="001F5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8755"/>
            <a:ext cx="9144000" cy="666924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304800"/>
            <a:ext cx="8610600" cy="624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1245" y="187197"/>
            <a:ext cx="2925445" cy="696595"/>
          </a:xfrm>
          <a:prstGeom prst="rect">
            <a:avLst/>
          </a:prstGeom>
        </p:spPr>
        <p:txBody>
          <a:bodyPr vert="horz" wrap="square" lIns="0" tIns="12700" rIns="0" bIns="0" rtlCol="0">
            <a:spAutoFit/>
          </a:bodyPr>
          <a:lstStyle/>
          <a:p>
            <a:pPr marL="12700">
              <a:lnSpc>
                <a:spcPct val="100000"/>
              </a:lnSpc>
              <a:spcBef>
                <a:spcPts val="100"/>
              </a:spcBef>
            </a:pPr>
            <a:r>
              <a:rPr sz="4400" b="1" spc="-10" dirty="0">
                <a:latin typeface="Calibri"/>
                <a:cs typeface="Calibri"/>
              </a:rPr>
              <a:t>Introduction</a:t>
            </a:r>
            <a:endParaRPr sz="4400">
              <a:latin typeface="Calibri"/>
              <a:cs typeface="Calibri"/>
            </a:endParaRPr>
          </a:p>
        </p:txBody>
      </p:sp>
      <p:sp>
        <p:nvSpPr>
          <p:cNvPr id="3" name="object 3"/>
          <p:cNvSpPr txBox="1"/>
          <p:nvPr/>
        </p:nvSpPr>
        <p:spPr>
          <a:xfrm>
            <a:off x="535940" y="1080261"/>
            <a:ext cx="8241030" cy="4717415"/>
          </a:xfrm>
          <a:prstGeom prst="rect">
            <a:avLst/>
          </a:prstGeom>
        </p:spPr>
        <p:txBody>
          <a:bodyPr vert="horz" wrap="square" lIns="0" tIns="92075" rIns="0" bIns="0" rtlCol="0">
            <a:spAutoFit/>
          </a:bodyPr>
          <a:lstStyle/>
          <a:p>
            <a:pPr marL="355600" marR="5080" indent="-343535">
              <a:lnSpc>
                <a:spcPts val="2590"/>
              </a:lnSpc>
              <a:spcBef>
                <a:spcPts val="725"/>
              </a:spcBef>
              <a:buFont typeface="Arial"/>
              <a:buChar char="•"/>
              <a:tabLst>
                <a:tab pos="355600" algn="l"/>
                <a:tab pos="356235" algn="l"/>
              </a:tabLst>
            </a:pPr>
            <a:r>
              <a:rPr sz="2700" spc="-5" dirty="0">
                <a:latin typeface="Calibri"/>
                <a:cs typeface="Calibri"/>
              </a:rPr>
              <a:t>The </a:t>
            </a:r>
            <a:r>
              <a:rPr sz="2700" dirty="0">
                <a:latin typeface="Calibri"/>
                <a:cs typeface="Calibri"/>
              </a:rPr>
              <a:t>leading </a:t>
            </a:r>
            <a:r>
              <a:rPr sz="2700" spc="-10" dirty="0">
                <a:latin typeface="Calibri"/>
                <a:cs typeface="Calibri"/>
              </a:rPr>
              <a:t>cause </a:t>
            </a:r>
            <a:r>
              <a:rPr sz="2700" spc="-5" dirty="0">
                <a:latin typeface="Calibri"/>
                <a:cs typeface="Calibri"/>
              </a:rPr>
              <a:t>of </a:t>
            </a:r>
            <a:r>
              <a:rPr sz="2700" spc="-15" dirty="0">
                <a:latin typeface="Calibri"/>
                <a:cs typeface="Calibri"/>
              </a:rPr>
              <a:t>mitral </a:t>
            </a:r>
            <a:r>
              <a:rPr sz="2700" spc="-10" dirty="0">
                <a:latin typeface="Calibri"/>
                <a:cs typeface="Calibri"/>
              </a:rPr>
              <a:t>stenosis (MS) throughout </a:t>
            </a:r>
            <a:r>
              <a:rPr sz="2700" dirty="0">
                <a:latin typeface="Calibri"/>
                <a:cs typeface="Calibri"/>
              </a:rPr>
              <a:t>the  </a:t>
            </a:r>
            <a:r>
              <a:rPr sz="2700" spc="-10" dirty="0">
                <a:latin typeface="Calibri"/>
                <a:cs typeface="Calibri"/>
              </a:rPr>
              <a:t>world </a:t>
            </a:r>
            <a:r>
              <a:rPr sz="2700" dirty="0">
                <a:latin typeface="Calibri"/>
                <a:cs typeface="Calibri"/>
              </a:rPr>
              <a:t>is </a:t>
            </a:r>
            <a:r>
              <a:rPr sz="2700" spc="-5" dirty="0">
                <a:latin typeface="Calibri"/>
                <a:cs typeface="Calibri"/>
              </a:rPr>
              <a:t>rheumatic</a:t>
            </a:r>
            <a:r>
              <a:rPr sz="2700" spc="-40" dirty="0">
                <a:latin typeface="Calibri"/>
                <a:cs typeface="Calibri"/>
              </a:rPr>
              <a:t> </a:t>
            </a:r>
            <a:r>
              <a:rPr sz="2700" spc="-15" dirty="0">
                <a:latin typeface="Calibri"/>
                <a:cs typeface="Calibri"/>
              </a:rPr>
              <a:t>carditis</a:t>
            </a:r>
            <a:endParaRPr sz="2700">
              <a:latin typeface="Calibri"/>
              <a:cs typeface="Calibri"/>
            </a:endParaRPr>
          </a:p>
          <a:p>
            <a:pPr>
              <a:lnSpc>
                <a:spcPct val="100000"/>
              </a:lnSpc>
              <a:spcBef>
                <a:spcPts val="50"/>
              </a:spcBef>
              <a:buFont typeface="Arial"/>
              <a:buChar char="•"/>
            </a:pPr>
            <a:endParaRPr sz="3150">
              <a:latin typeface="Calibri"/>
              <a:cs typeface="Calibri"/>
            </a:endParaRPr>
          </a:p>
          <a:p>
            <a:pPr marL="355600" marR="243204" indent="-343535">
              <a:lnSpc>
                <a:spcPts val="2590"/>
              </a:lnSpc>
              <a:buFont typeface="Arial"/>
              <a:buChar char="•"/>
              <a:tabLst>
                <a:tab pos="355600" algn="l"/>
                <a:tab pos="356235" algn="l"/>
                <a:tab pos="1028065" algn="l"/>
                <a:tab pos="7501890" algn="l"/>
              </a:tabLst>
            </a:pPr>
            <a:r>
              <a:rPr sz="2700" spc="-5" dirty="0">
                <a:latin typeface="Calibri"/>
                <a:cs typeface="Calibri"/>
              </a:rPr>
              <a:t>Th</a:t>
            </a:r>
            <a:r>
              <a:rPr sz="2700" dirty="0">
                <a:latin typeface="Calibri"/>
                <a:cs typeface="Calibri"/>
              </a:rPr>
              <a:t>e	</a:t>
            </a:r>
            <a:r>
              <a:rPr sz="2700" spc="-10" dirty="0">
                <a:latin typeface="Calibri"/>
                <a:cs typeface="Calibri"/>
              </a:rPr>
              <a:t>r</a:t>
            </a:r>
            <a:r>
              <a:rPr sz="2700" spc="-5" dirty="0">
                <a:latin typeface="Calibri"/>
                <a:cs typeface="Calibri"/>
              </a:rPr>
              <a:t>heum</a:t>
            </a:r>
            <a:r>
              <a:rPr sz="2700" spc="-25" dirty="0">
                <a:latin typeface="Calibri"/>
                <a:cs typeface="Calibri"/>
              </a:rPr>
              <a:t>a</a:t>
            </a:r>
            <a:r>
              <a:rPr sz="2700" dirty="0">
                <a:latin typeface="Calibri"/>
                <a:cs typeface="Calibri"/>
              </a:rPr>
              <a:t>tic</a:t>
            </a:r>
            <a:r>
              <a:rPr sz="2700" spc="-30" dirty="0">
                <a:latin typeface="Calibri"/>
                <a:cs typeface="Calibri"/>
              </a:rPr>
              <a:t> </a:t>
            </a:r>
            <a:r>
              <a:rPr sz="2700" dirty="0">
                <a:latin typeface="Calibri"/>
                <a:cs typeface="Calibri"/>
              </a:rPr>
              <a:t>chan</a:t>
            </a:r>
            <a:r>
              <a:rPr sz="2700" spc="-30" dirty="0">
                <a:latin typeface="Calibri"/>
                <a:cs typeface="Calibri"/>
              </a:rPr>
              <a:t>g</a:t>
            </a:r>
            <a:r>
              <a:rPr sz="2700" dirty="0">
                <a:latin typeface="Calibri"/>
                <a:cs typeface="Calibri"/>
              </a:rPr>
              <a:t>es</a:t>
            </a:r>
            <a:r>
              <a:rPr sz="2700" spc="-20" dirty="0">
                <a:latin typeface="Calibri"/>
                <a:cs typeface="Calibri"/>
              </a:rPr>
              <a:t> </a:t>
            </a:r>
            <a:r>
              <a:rPr sz="2700" spc="-5" dirty="0">
                <a:latin typeface="Calibri"/>
                <a:cs typeface="Calibri"/>
              </a:rPr>
              <a:t>p</a:t>
            </a:r>
            <a:r>
              <a:rPr sz="2700" spc="-45" dirty="0">
                <a:latin typeface="Calibri"/>
                <a:cs typeface="Calibri"/>
              </a:rPr>
              <a:t>r</a:t>
            </a:r>
            <a:r>
              <a:rPr sz="2700" dirty="0">
                <a:latin typeface="Calibri"/>
                <a:cs typeface="Calibri"/>
              </a:rPr>
              <a:t>ese</a:t>
            </a:r>
            <a:r>
              <a:rPr sz="2700" spc="-30" dirty="0">
                <a:latin typeface="Calibri"/>
                <a:cs typeface="Calibri"/>
              </a:rPr>
              <a:t>n</a:t>
            </a:r>
            <a:r>
              <a:rPr sz="2700" dirty="0">
                <a:latin typeface="Calibri"/>
                <a:cs typeface="Calibri"/>
              </a:rPr>
              <a:t>t</a:t>
            </a:r>
            <a:r>
              <a:rPr sz="2700" spc="-30" dirty="0">
                <a:latin typeface="Calibri"/>
                <a:cs typeface="Calibri"/>
              </a:rPr>
              <a:t> </a:t>
            </a:r>
            <a:r>
              <a:rPr sz="2700" dirty="0">
                <a:latin typeface="Calibri"/>
                <a:cs typeface="Calibri"/>
              </a:rPr>
              <a:t>in 99%</a:t>
            </a:r>
            <a:r>
              <a:rPr sz="2700" spc="-20" dirty="0">
                <a:latin typeface="Calibri"/>
                <a:cs typeface="Calibri"/>
              </a:rPr>
              <a:t> </a:t>
            </a:r>
            <a:r>
              <a:rPr sz="2700" spc="-5" dirty="0">
                <a:latin typeface="Calibri"/>
                <a:cs typeface="Calibri"/>
              </a:rPr>
              <a:t>o</a:t>
            </a:r>
            <a:r>
              <a:rPr sz="2700" dirty="0">
                <a:latin typeface="Calibri"/>
                <a:cs typeface="Calibri"/>
              </a:rPr>
              <a:t>f</a:t>
            </a:r>
            <a:r>
              <a:rPr sz="2700" spc="5" dirty="0">
                <a:latin typeface="Calibri"/>
                <a:cs typeface="Calibri"/>
              </a:rPr>
              <a:t> </a:t>
            </a:r>
            <a:r>
              <a:rPr sz="2700" spc="-40" dirty="0">
                <a:latin typeface="Calibri"/>
                <a:cs typeface="Calibri"/>
              </a:rPr>
              <a:t>s</a:t>
            </a:r>
            <a:r>
              <a:rPr sz="2700" spc="-30" dirty="0">
                <a:latin typeface="Calibri"/>
                <a:cs typeface="Calibri"/>
              </a:rPr>
              <a:t>t</a:t>
            </a:r>
            <a:r>
              <a:rPr sz="2700" dirty="0">
                <a:latin typeface="Calibri"/>
                <a:cs typeface="Calibri"/>
              </a:rPr>
              <a:t>enotic	MV  </a:t>
            </a:r>
            <a:r>
              <a:rPr sz="2700" spc="-20" dirty="0">
                <a:latin typeface="Calibri"/>
                <a:cs typeface="Calibri"/>
              </a:rPr>
              <a:t>excised </a:t>
            </a:r>
            <a:r>
              <a:rPr sz="2700" spc="-15" dirty="0">
                <a:latin typeface="Calibri"/>
                <a:cs typeface="Calibri"/>
              </a:rPr>
              <a:t>at </a:t>
            </a:r>
            <a:r>
              <a:rPr sz="2700" spc="-5" dirty="0">
                <a:latin typeface="Calibri"/>
                <a:cs typeface="Calibri"/>
              </a:rPr>
              <a:t>the </a:t>
            </a:r>
            <a:r>
              <a:rPr sz="2700" dirty="0">
                <a:latin typeface="Calibri"/>
                <a:cs typeface="Calibri"/>
              </a:rPr>
              <a:t>time </a:t>
            </a:r>
            <a:r>
              <a:rPr sz="2700" spc="-5" dirty="0">
                <a:latin typeface="Calibri"/>
                <a:cs typeface="Calibri"/>
              </a:rPr>
              <a:t>of </a:t>
            </a:r>
            <a:r>
              <a:rPr sz="2700" dirty="0">
                <a:latin typeface="Calibri"/>
                <a:cs typeface="Calibri"/>
              </a:rPr>
              <a:t>MVR</a:t>
            </a:r>
            <a:endParaRPr sz="2700">
              <a:latin typeface="Calibri"/>
              <a:cs typeface="Calibri"/>
            </a:endParaRPr>
          </a:p>
          <a:p>
            <a:pPr>
              <a:lnSpc>
                <a:spcPct val="100000"/>
              </a:lnSpc>
              <a:spcBef>
                <a:spcPts val="30"/>
              </a:spcBef>
              <a:buFont typeface="Arial"/>
              <a:buChar char="•"/>
            </a:pPr>
            <a:endParaRPr sz="2650">
              <a:latin typeface="Calibri"/>
              <a:cs typeface="Calibri"/>
            </a:endParaRPr>
          </a:p>
          <a:p>
            <a:pPr marL="433070" indent="-421005">
              <a:lnSpc>
                <a:spcPct val="100000"/>
              </a:lnSpc>
              <a:buFont typeface="Arial"/>
              <a:buChar char="•"/>
              <a:tabLst>
                <a:tab pos="433070" algn="l"/>
                <a:tab pos="433705" algn="l"/>
              </a:tabLst>
            </a:pPr>
            <a:r>
              <a:rPr sz="2700" dirty="0">
                <a:latin typeface="Calibri"/>
                <a:cs typeface="Calibri"/>
              </a:rPr>
              <a:t>25% --- </a:t>
            </a:r>
            <a:r>
              <a:rPr sz="2700" spc="-10" dirty="0">
                <a:latin typeface="Calibri"/>
                <a:cs typeface="Calibri"/>
              </a:rPr>
              <a:t>isolated</a:t>
            </a:r>
            <a:r>
              <a:rPr sz="2700" spc="-65" dirty="0">
                <a:latin typeface="Calibri"/>
                <a:cs typeface="Calibri"/>
              </a:rPr>
              <a:t> </a:t>
            </a:r>
            <a:r>
              <a:rPr sz="2700" dirty="0">
                <a:latin typeface="Calibri"/>
                <a:cs typeface="Calibri"/>
              </a:rPr>
              <a:t>MS</a:t>
            </a:r>
            <a:endParaRPr sz="2700">
              <a:latin typeface="Calibri"/>
              <a:cs typeface="Calibri"/>
            </a:endParaRPr>
          </a:p>
          <a:p>
            <a:pPr marL="355600" indent="-343535">
              <a:lnSpc>
                <a:spcPct val="100000"/>
              </a:lnSpc>
              <a:buFont typeface="Arial"/>
              <a:buChar char="•"/>
              <a:tabLst>
                <a:tab pos="355600" algn="l"/>
                <a:tab pos="356235" algn="l"/>
              </a:tabLst>
            </a:pPr>
            <a:r>
              <a:rPr sz="2700" spc="-5" dirty="0">
                <a:latin typeface="Calibri"/>
                <a:cs typeface="Calibri"/>
              </a:rPr>
              <a:t>40%--combined </a:t>
            </a:r>
            <a:r>
              <a:rPr sz="2700" dirty="0">
                <a:latin typeface="Calibri"/>
                <a:cs typeface="Calibri"/>
              </a:rPr>
              <a:t>MS +</a:t>
            </a:r>
            <a:r>
              <a:rPr sz="2700" spc="-55" dirty="0">
                <a:latin typeface="Calibri"/>
                <a:cs typeface="Calibri"/>
              </a:rPr>
              <a:t> </a:t>
            </a:r>
            <a:r>
              <a:rPr sz="2700" dirty="0">
                <a:latin typeface="Calibri"/>
                <a:cs typeface="Calibri"/>
              </a:rPr>
              <a:t>MR.</a:t>
            </a:r>
            <a:endParaRPr sz="2700">
              <a:latin typeface="Calibri"/>
              <a:cs typeface="Calibri"/>
            </a:endParaRPr>
          </a:p>
          <a:p>
            <a:pPr marL="355600" marR="187325" indent="-343535">
              <a:lnSpc>
                <a:spcPct val="80000"/>
              </a:lnSpc>
              <a:spcBef>
                <a:spcPts val="650"/>
              </a:spcBef>
              <a:buFont typeface="Arial"/>
              <a:buChar char="•"/>
              <a:tabLst>
                <a:tab pos="355600" algn="l"/>
                <a:tab pos="356235" algn="l"/>
              </a:tabLst>
            </a:pPr>
            <a:r>
              <a:rPr sz="2700" spc="-10" dirty="0">
                <a:latin typeface="Calibri"/>
                <a:cs typeface="Calibri"/>
              </a:rPr>
              <a:t>Multivalve </a:t>
            </a:r>
            <a:r>
              <a:rPr sz="2700" spc="-15" dirty="0">
                <a:latin typeface="Calibri"/>
                <a:cs typeface="Calibri"/>
              </a:rPr>
              <a:t>involvement </a:t>
            </a:r>
            <a:r>
              <a:rPr sz="2700" dirty="0">
                <a:latin typeface="Calibri"/>
                <a:cs typeface="Calibri"/>
              </a:rPr>
              <a:t>- 38% </a:t>
            </a:r>
            <a:r>
              <a:rPr sz="2700" spc="-5" dirty="0">
                <a:latin typeface="Calibri"/>
                <a:cs typeface="Calibri"/>
              </a:rPr>
              <a:t>of </a:t>
            </a:r>
            <a:r>
              <a:rPr sz="2700" spc="-10" dirty="0">
                <a:latin typeface="Calibri"/>
                <a:cs typeface="Calibri"/>
              </a:rPr>
              <a:t>patients </a:t>
            </a:r>
            <a:r>
              <a:rPr sz="2700" dirty="0">
                <a:latin typeface="Calibri"/>
                <a:cs typeface="Calibri"/>
              </a:rPr>
              <a:t>with MS, with  the aortic </a:t>
            </a:r>
            <a:r>
              <a:rPr sz="2700" spc="-10" dirty="0">
                <a:latin typeface="Calibri"/>
                <a:cs typeface="Calibri"/>
              </a:rPr>
              <a:t>valve </a:t>
            </a:r>
            <a:r>
              <a:rPr sz="2700" spc="-20" dirty="0">
                <a:latin typeface="Calibri"/>
                <a:cs typeface="Calibri"/>
              </a:rPr>
              <a:t>affected </a:t>
            </a:r>
            <a:r>
              <a:rPr sz="2700" dirty="0">
                <a:latin typeface="Calibri"/>
                <a:cs typeface="Calibri"/>
              </a:rPr>
              <a:t>in </a:t>
            </a:r>
            <a:r>
              <a:rPr sz="2700" spc="-15" dirty="0">
                <a:latin typeface="Calibri"/>
                <a:cs typeface="Calibri"/>
              </a:rPr>
              <a:t>approximately</a:t>
            </a:r>
            <a:r>
              <a:rPr sz="2700" spc="-100" dirty="0">
                <a:latin typeface="Calibri"/>
                <a:cs typeface="Calibri"/>
              </a:rPr>
              <a:t> </a:t>
            </a:r>
            <a:r>
              <a:rPr sz="2700" dirty="0">
                <a:latin typeface="Calibri"/>
                <a:cs typeface="Calibri"/>
              </a:rPr>
              <a:t>35%</a:t>
            </a:r>
            <a:endParaRPr sz="2700">
              <a:latin typeface="Calibri"/>
              <a:cs typeface="Calibri"/>
            </a:endParaRPr>
          </a:p>
          <a:p>
            <a:pPr marL="355600" indent="-343535">
              <a:lnSpc>
                <a:spcPct val="100000"/>
              </a:lnSpc>
              <a:spcBef>
                <a:spcPts val="5"/>
              </a:spcBef>
              <a:buFont typeface="Arial"/>
              <a:buChar char="•"/>
              <a:tabLst>
                <a:tab pos="355600" algn="l"/>
                <a:tab pos="356235" algn="l"/>
              </a:tabLst>
            </a:pPr>
            <a:r>
              <a:rPr sz="2700" spc="-5" dirty="0">
                <a:latin typeface="Calibri"/>
                <a:cs typeface="Calibri"/>
              </a:rPr>
              <a:t>The tricuspid </a:t>
            </a:r>
            <a:r>
              <a:rPr sz="2700" spc="-10" dirty="0">
                <a:latin typeface="Calibri"/>
                <a:cs typeface="Calibri"/>
              </a:rPr>
              <a:t>valve </a:t>
            </a:r>
            <a:r>
              <a:rPr sz="2700" dirty="0">
                <a:latin typeface="Calibri"/>
                <a:cs typeface="Calibri"/>
              </a:rPr>
              <a:t>in </a:t>
            </a:r>
            <a:r>
              <a:rPr sz="2700" spc="-15" dirty="0">
                <a:latin typeface="Calibri"/>
                <a:cs typeface="Calibri"/>
              </a:rPr>
              <a:t>approximately---</a:t>
            </a:r>
            <a:r>
              <a:rPr sz="2700" spc="-60" dirty="0">
                <a:latin typeface="Calibri"/>
                <a:cs typeface="Calibri"/>
              </a:rPr>
              <a:t> </a:t>
            </a:r>
            <a:r>
              <a:rPr sz="2700" dirty="0">
                <a:latin typeface="Calibri"/>
                <a:cs typeface="Calibri"/>
              </a:rPr>
              <a:t>6%.</a:t>
            </a:r>
            <a:endParaRPr sz="2700">
              <a:latin typeface="Calibri"/>
              <a:cs typeface="Calibri"/>
            </a:endParaRPr>
          </a:p>
          <a:p>
            <a:pPr marL="355600" indent="-343535">
              <a:lnSpc>
                <a:spcPct val="100000"/>
              </a:lnSpc>
              <a:buFont typeface="Arial"/>
              <a:buChar char="•"/>
              <a:tabLst>
                <a:tab pos="355600" algn="l"/>
                <a:tab pos="356235" algn="l"/>
              </a:tabLst>
            </a:pPr>
            <a:r>
              <a:rPr sz="2700" dirty="0">
                <a:latin typeface="Calibri"/>
                <a:cs typeface="Calibri"/>
              </a:rPr>
              <a:t>Pulmonary </a:t>
            </a:r>
            <a:r>
              <a:rPr sz="2700" spc="-10" dirty="0">
                <a:latin typeface="Calibri"/>
                <a:cs typeface="Calibri"/>
              </a:rPr>
              <a:t>valve-</a:t>
            </a:r>
            <a:r>
              <a:rPr sz="2700" spc="-30" dirty="0">
                <a:latin typeface="Calibri"/>
                <a:cs typeface="Calibri"/>
              </a:rPr>
              <a:t> rare</a:t>
            </a:r>
            <a:endParaRPr sz="270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1053" y="324053"/>
            <a:ext cx="1421765" cy="697230"/>
          </a:xfrm>
          <a:prstGeom prst="rect">
            <a:avLst/>
          </a:prstGeom>
        </p:spPr>
        <p:txBody>
          <a:bodyPr vert="horz" wrap="square" lIns="0" tIns="13335" rIns="0" bIns="0" rtlCol="0">
            <a:spAutoFit/>
          </a:bodyPr>
          <a:lstStyle/>
          <a:p>
            <a:pPr marL="12700">
              <a:lnSpc>
                <a:spcPct val="100000"/>
              </a:lnSpc>
              <a:spcBef>
                <a:spcPts val="105"/>
              </a:spcBef>
            </a:pPr>
            <a:r>
              <a:rPr sz="4400" b="1" spc="-5" dirty="0">
                <a:latin typeface="Calibri"/>
                <a:cs typeface="Calibri"/>
              </a:rPr>
              <a:t>PBMC</a:t>
            </a:r>
            <a:endParaRPr sz="4400">
              <a:latin typeface="Calibri"/>
              <a:cs typeface="Calibri"/>
            </a:endParaRPr>
          </a:p>
        </p:txBody>
      </p:sp>
      <p:sp>
        <p:nvSpPr>
          <p:cNvPr id="3" name="object 3"/>
          <p:cNvSpPr txBox="1"/>
          <p:nvPr/>
        </p:nvSpPr>
        <p:spPr>
          <a:xfrm>
            <a:off x="78739" y="1007109"/>
            <a:ext cx="8961120" cy="1672589"/>
          </a:xfrm>
          <a:prstGeom prst="rect">
            <a:avLst/>
          </a:prstGeom>
        </p:spPr>
        <p:txBody>
          <a:bodyPr vert="horz" wrap="square" lIns="0" tIns="13335" rIns="0" bIns="0" rtlCol="0">
            <a:spAutoFit/>
          </a:bodyPr>
          <a:lstStyle/>
          <a:p>
            <a:pPr marL="355600" marR="323215" indent="-342900">
              <a:lnSpc>
                <a:spcPct val="100000"/>
              </a:lnSpc>
              <a:spcBef>
                <a:spcPts val="105"/>
              </a:spcBef>
              <a:buFont typeface="Arial"/>
              <a:buChar char="•"/>
              <a:tabLst>
                <a:tab pos="411480" algn="l"/>
                <a:tab pos="412115" algn="l"/>
              </a:tabLst>
            </a:pPr>
            <a:r>
              <a:rPr dirty="0"/>
              <a:t>	</a:t>
            </a:r>
            <a:r>
              <a:rPr sz="2000" spc="-15" dirty="0">
                <a:latin typeface="Calibri"/>
                <a:cs typeface="Calibri"/>
              </a:rPr>
              <a:t>Patients </a:t>
            </a:r>
            <a:r>
              <a:rPr sz="2000" spc="-5" dirty="0">
                <a:latin typeface="Calibri"/>
                <a:cs typeface="Calibri"/>
              </a:rPr>
              <a:t>with mild </a:t>
            </a:r>
            <a:r>
              <a:rPr sz="2000" spc="-15" dirty="0">
                <a:latin typeface="Calibri"/>
                <a:cs typeface="Calibri"/>
              </a:rPr>
              <a:t>to </a:t>
            </a:r>
            <a:r>
              <a:rPr sz="2000" spc="-10" dirty="0">
                <a:latin typeface="Calibri"/>
                <a:cs typeface="Calibri"/>
              </a:rPr>
              <a:t>moderate </a:t>
            </a:r>
            <a:r>
              <a:rPr sz="2000" dirty="0">
                <a:latin typeface="Calibri"/>
                <a:cs typeface="Calibri"/>
              </a:rPr>
              <a:t>MS who </a:t>
            </a:r>
            <a:r>
              <a:rPr sz="2000" spc="-10" dirty="0">
                <a:latin typeface="Calibri"/>
                <a:cs typeface="Calibri"/>
              </a:rPr>
              <a:t>are asymptomatic </a:t>
            </a:r>
            <a:r>
              <a:rPr sz="2000" spc="-5" dirty="0">
                <a:latin typeface="Calibri"/>
                <a:cs typeface="Calibri"/>
              </a:rPr>
              <a:t>frequently remain so  </a:t>
            </a:r>
            <a:r>
              <a:rPr sz="2000" spc="-15" dirty="0">
                <a:latin typeface="Calibri"/>
                <a:cs typeface="Calibri"/>
              </a:rPr>
              <a:t>for</a:t>
            </a:r>
            <a:r>
              <a:rPr sz="2000" spc="-20" dirty="0">
                <a:latin typeface="Calibri"/>
                <a:cs typeface="Calibri"/>
              </a:rPr>
              <a:t> </a:t>
            </a:r>
            <a:r>
              <a:rPr sz="2000" spc="-15" dirty="0">
                <a:latin typeface="Calibri"/>
                <a:cs typeface="Calibri"/>
              </a:rPr>
              <a:t>years</a:t>
            </a:r>
            <a:endParaRPr sz="2000">
              <a:latin typeface="Calibri"/>
              <a:cs typeface="Calibri"/>
            </a:endParaRPr>
          </a:p>
          <a:p>
            <a:pPr>
              <a:lnSpc>
                <a:spcPct val="100000"/>
              </a:lnSpc>
              <a:spcBef>
                <a:spcPts val="5"/>
              </a:spcBef>
              <a:buFont typeface="Arial"/>
              <a:buChar char="•"/>
            </a:pPr>
            <a:endParaRPr sz="2750">
              <a:latin typeface="Calibri"/>
              <a:cs typeface="Calibri"/>
            </a:endParaRPr>
          </a:p>
          <a:p>
            <a:pPr marL="355600" marR="5080" indent="-342900">
              <a:lnSpc>
                <a:spcPct val="100000"/>
              </a:lnSpc>
              <a:buFont typeface="Arial"/>
              <a:buChar char="•"/>
              <a:tabLst>
                <a:tab pos="354965" algn="l"/>
                <a:tab pos="355600" algn="l"/>
              </a:tabLst>
            </a:pPr>
            <a:r>
              <a:rPr sz="2000" spc="-15" dirty="0">
                <a:latin typeface="Calibri"/>
                <a:cs typeface="Calibri"/>
              </a:rPr>
              <a:t>Severe </a:t>
            </a:r>
            <a:r>
              <a:rPr sz="2000" spc="-5" dirty="0">
                <a:latin typeface="Calibri"/>
                <a:cs typeface="Calibri"/>
              </a:rPr>
              <a:t>or </a:t>
            </a:r>
            <a:r>
              <a:rPr sz="2000" spc="-10" dirty="0">
                <a:latin typeface="Calibri"/>
                <a:cs typeface="Calibri"/>
              </a:rPr>
              <a:t>symptomatic </a:t>
            </a:r>
            <a:r>
              <a:rPr sz="2000" dirty="0">
                <a:latin typeface="Calibri"/>
                <a:cs typeface="Calibri"/>
              </a:rPr>
              <a:t>MS, </a:t>
            </a:r>
            <a:r>
              <a:rPr sz="2000" spc="-35" dirty="0">
                <a:latin typeface="Calibri"/>
                <a:cs typeface="Calibri"/>
              </a:rPr>
              <a:t>however, </a:t>
            </a:r>
            <a:r>
              <a:rPr sz="2000" spc="-5" dirty="0">
                <a:latin typeface="Calibri"/>
                <a:cs typeface="Calibri"/>
              </a:rPr>
              <a:t>is </a:t>
            </a:r>
            <a:r>
              <a:rPr sz="2000" spc="-10" dirty="0">
                <a:latin typeface="Calibri"/>
                <a:cs typeface="Calibri"/>
              </a:rPr>
              <a:t>associated </a:t>
            </a:r>
            <a:r>
              <a:rPr sz="2000" spc="-5" dirty="0">
                <a:latin typeface="Calibri"/>
                <a:cs typeface="Calibri"/>
              </a:rPr>
              <a:t>with poor </a:t>
            </a:r>
            <a:r>
              <a:rPr sz="2000" dirty="0">
                <a:latin typeface="Calibri"/>
                <a:cs typeface="Calibri"/>
              </a:rPr>
              <a:t>long-term </a:t>
            </a:r>
            <a:r>
              <a:rPr sz="2000" spc="-10" dirty="0">
                <a:latin typeface="Calibri"/>
                <a:cs typeface="Calibri"/>
              </a:rPr>
              <a:t>outcomes </a:t>
            </a:r>
            <a:r>
              <a:rPr sz="2000" dirty="0">
                <a:latin typeface="Calibri"/>
                <a:cs typeface="Calibri"/>
              </a:rPr>
              <a:t>if  the </a:t>
            </a:r>
            <a:r>
              <a:rPr sz="2000" spc="-10" dirty="0">
                <a:latin typeface="Calibri"/>
                <a:cs typeface="Calibri"/>
              </a:rPr>
              <a:t>stenosis </a:t>
            </a:r>
            <a:r>
              <a:rPr sz="2000" dirty="0">
                <a:latin typeface="Calibri"/>
                <a:cs typeface="Calibri"/>
              </a:rPr>
              <a:t>is </a:t>
            </a:r>
            <a:r>
              <a:rPr sz="2000" spc="-5" dirty="0">
                <a:latin typeface="Calibri"/>
                <a:cs typeface="Calibri"/>
              </a:rPr>
              <a:t>not </a:t>
            </a:r>
            <a:r>
              <a:rPr sz="2000" spc="-15" dirty="0">
                <a:latin typeface="Calibri"/>
                <a:cs typeface="Calibri"/>
              </a:rPr>
              <a:t>relieved</a:t>
            </a:r>
            <a:r>
              <a:rPr sz="2000" spc="50" dirty="0">
                <a:latin typeface="Calibri"/>
                <a:cs typeface="Calibri"/>
              </a:rPr>
              <a:t> </a:t>
            </a:r>
            <a:r>
              <a:rPr sz="2000" spc="-15" dirty="0">
                <a:latin typeface="Calibri"/>
                <a:cs typeface="Calibri"/>
              </a:rPr>
              <a:t>mechanically.</a:t>
            </a:r>
            <a:endParaRPr sz="2000">
              <a:latin typeface="Calibri"/>
              <a:cs typeface="Calibri"/>
            </a:endParaRPr>
          </a:p>
        </p:txBody>
      </p:sp>
      <p:sp>
        <p:nvSpPr>
          <p:cNvPr id="4" name="object 4"/>
          <p:cNvSpPr txBox="1"/>
          <p:nvPr/>
        </p:nvSpPr>
        <p:spPr>
          <a:xfrm>
            <a:off x="78739" y="3446145"/>
            <a:ext cx="8808720" cy="240411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spc="-10" dirty="0">
                <a:latin typeface="Calibri"/>
                <a:cs typeface="Calibri"/>
              </a:rPr>
              <a:t>Percutaneous </a:t>
            </a:r>
            <a:r>
              <a:rPr sz="2000" dirty="0">
                <a:latin typeface="Calibri"/>
                <a:cs typeface="Calibri"/>
              </a:rPr>
              <a:t>BMV is the </a:t>
            </a:r>
            <a:r>
              <a:rPr sz="2000" spc="-10" dirty="0">
                <a:latin typeface="Calibri"/>
                <a:cs typeface="Calibri"/>
              </a:rPr>
              <a:t>procedure </a:t>
            </a:r>
            <a:r>
              <a:rPr sz="2000" spc="-5" dirty="0">
                <a:latin typeface="Calibri"/>
                <a:cs typeface="Calibri"/>
              </a:rPr>
              <a:t>of </a:t>
            </a:r>
            <a:r>
              <a:rPr sz="2000" dirty="0">
                <a:latin typeface="Calibri"/>
                <a:cs typeface="Calibri"/>
              </a:rPr>
              <a:t>choice </a:t>
            </a:r>
            <a:r>
              <a:rPr sz="2000" spc="-15" dirty="0">
                <a:latin typeface="Calibri"/>
                <a:cs typeface="Calibri"/>
              </a:rPr>
              <a:t>for </a:t>
            </a:r>
            <a:r>
              <a:rPr sz="2000" dirty="0">
                <a:latin typeface="Calibri"/>
                <a:cs typeface="Calibri"/>
              </a:rPr>
              <a:t>the </a:t>
            </a:r>
            <a:r>
              <a:rPr sz="2000" spc="-10" dirty="0">
                <a:latin typeface="Calibri"/>
                <a:cs typeface="Calibri"/>
              </a:rPr>
              <a:t>treatment </a:t>
            </a:r>
            <a:r>
              <a:rPr sz="2000" spc="-5" dirty="0">
                <a:latin typeface="Calibri"/>
                <a:cs typeface="Calibri"/>
              </a:rPr>
              <a:t>of</a:t>
            </a:r>
            <a:r>
              <a:rPr sz="2000" spc="5" dirty="0">
                <a:latin typeface="Calibri"/>
                <a:cs typeface="Calibri"/>
              </a:rPr>
              <a:t> </a:t>
            </a:r>
            <a:r>
              <a:rPr sz="2000" dirty="0">
                <a:latin typeface="Calibri"/>
                <a:cs typeface="Calibri"/>
              </a:rPr>
              <a:t>MS.</a:t>
            </a:r>
            <a:endParaRPr sz="2000">
              <a:latin typeface="Calibri"/>
              <a:cs typeface="Calibri"/>
            </a:endParaRPr>
          </a:p>
          <a:p>
            <a:pPr>
              <a:lnSpc>
                <a:spcPct val="100000"/>
              </a:lnSpc>
              <a:buFont typeface="Arial"/>
              <a:buChar char="•"/>
            </a:pPr>
            <a:endParaRPr sz="2750">
              <a:latin typeface="Calibri"/>
              <a:cs typeface="Calibri"/>
            </a:endParaRPr>
          </a:p>
          <a:p>
            <a:pPr marL="355600" marR="5080" indent="-342900">
              <a:lnSpc>
                <a:spcPct val="100000"/>
              </a:lnSpc>
              <a:buFont typeface="Arial"/>
              <a:buChar char="•"/>
              <a:tabLst>
                <a:tab pos="354965" algn="l"/>
                <a:tab pos="355600" algn="l"/>
              </a:tabLst>
            </a:pPr>
            <a:r>
              <a:rPr sz="2000" spc="-15" dirty="0">
                <a:latin typeface="Calibri"/>
                <a:cs typeface="Calibri"/>
              </a:rPr>
              <a:t>Life </a:t>
            </a:r>
            <a:r>
              <a:rPr sz="2000" spc="-10" dirty="0">
                <a:latin typeface="Calibri"/>
                <a:cs typeface="Calibri"/>
              </a:rPr>
              <a:t>saving </a:t>
            </a:r>
            <a:r>
              <a:rPr sz="2000" spc="-5" dirty="0">
                <a:latin typeface="Calibri"/>
                <a:cs typeface="Calibri"/>
              </a:rPr>
              <a:t>emergency </a:t>
            </a:r>
            <a:r>
              <a:rPr sz="2000" spc="-10" dirty="0">
                <a:latin typeface="Calibri"/>
                <a:cs typeface="Calibri"/>
              </a:rPr>
              <a:t>procedure </a:t>
            </a:r>
            <a:r>
              <a:rPr sz="2000" dirty="0">
                <a:latin typeface="Calibri"/>
                <a:cs typeface="Calibri"/>
              </a:rPr>
              <a:t>in the </a:t>
            </a:r>
            <a:r>
              <a:rPr sz="2000" spc="-10" dirty="0">
                <a:latin typeface="Calibri"/>
                <a:cs typeface="Calibri"/>
              </a:rPr>
              <a:t>patient </a:t>
            </a:r>
            <a:r>
              <a:rPr sz="2000" spc="-5" dirty="0">
                <a:latin typeface="Calibri"/>
                <a:cs typeface="Calibri"/>
              </a:rPr>
              <a:t>with </a:t>
            </a:r>
            <a:r>
              <a:rPr sz="2000" spc="-10" dirty="0">
                <a:latin typeface="Calibri"/>
                <a:cs typeface="Calibri"/>
              </a:rPr>
              <a:t>mitral stenosis </a:t>
            </a:r>
            <a:r>
              <a:rPr sz="2000" dirty="0">
                <a:latin typeface="Calibri"/>
                <a:cs typeface="Calibri"/>
              </a:rPr>
              <a:t>and </a:t>
            </a:r>
            <a:r>
              <a:rPr sz="2000" spc="-10" dirty="0">
                <a:latin typeface="Calibri"/>
                <a:cs typeface="Calibri"/>
              </a:rPr>
              <a:t>refractory  </a:t>
            </a:r>
            <a:r>
              <a:rPr sz="2000" spc="-5" dirty="0">
                <a:latin typeface="Calibri"/>
                <a:cs typeface="Calibri"/>
              </a:rPr>
              <a:t>pulmonary </a:t>
            </a:r>
            <a:r>
              <a:rPr sz="2000" dirty="0">
                <a:latin typeface="Calibri"/>
                <a:cs typeface="Calibri"/>
              </a:rPr>
              <a:t>edema </a:t>
            </a:r>
            <a:r>
              <a:rPr sz="2000" spc="-5" dirty="0">
                <a:latin typeface="Calibri"/>
                <a:cs typeface="Calibri"/>
              </a:rPr>
              <a:t>or cardiogenic</a:t>
            </a:r>
            <a:r>
              <a:rPr sz="2000" spc="-45" dirty="0">
                <a:latin typeface="Calibri"/>
                <a:cs typeface="Calibri"/>
              </a:rPr>
              <a:t> </a:t>
            </a:r>
            <a:r>
              <a:rPr sz="2000" spc="-5" dirty="0">
                <a:latin typeface="Calibri"/>
                <a:cs typeface="Calibri"/>
              </a:rPr>
              <a:t>shock</a:t>
            </a:r>
            <a:endParaRPr sz="2000">
              <a:latin typeface="Calibri"/>
              <a:cs typeface="Calibri"/>
            </a:endParaRPr>
          </a:p>
          <a:p>
            <a:pPr>
              <a:lnSpc>
                <a:spcPct val="100000"/>
              </a:lnSpc>
              <a:spcBef>
                <a:spcPts val="5"/>
              </a:spcBef>
              <a:buFont typeface="Arial"/>
              <a:buChar char="•"/>
            </a:pPr>
            <a:endParaRPr sz="2750">
              <a:latin typeface="Calibri"/>
              <a:cs typeface="Calibri"/>
            </a:endParaRPr>
          </a:p>
          <a:p>
            <a:pPr marL="355600" marR="730885" indent="-342900">
              <a:lnSpc>
                <a:spcPct val="100000"/>
              </a:lnSpc>
              <a:buFont typeface="Arial"/>
              <a:buChar char="•"/>
              <a:tabLst>
                <a:tab pos="411480" algn="l"/>
                <a:tab pos="412115" algn="l"/>
              </a:tabLst>
            </a:pPr>
            <a:r>
              <a:rPr dirty="0"/>
              <a:t>	</a:t>
            </a:r>
            <a:r>
              <a:rPr sz="2000" dirty="0">
                <a:latin typeface="Calibri"/>
                <a:cs typeface="Calibri"/>
              </a:rPr>
              <a:t>PMV is the </a:t>
            </a:r>
            <a:r>
              <a:rPr sz="2000" spc="-10" dirty="0">
                <a:latin typeface="Calibri"/>
                <a:cs typeface="Calibri"/>
              </a:rPr>
              <a:t>remarkable </a:t>
            </a:r>
            <a:r>
              <a:rPr sz="2000" dirty="0">
                <a:latin typeface="Calibri"/>
                <a:cs typeface="Calibri"/>
              </a:rPr>
              <a:t>landmark </a:t>
            </a:r>
            <a:r>
              <a:rPr sz="2000" spc="-10" dirty="0">
                <a:latin typeface="Calibri"/>
                <a:cs typeface="Calibri"/>
              </a:rPr>
              <a:t>intervention </a:t>
            </a:r>
            <a:r>
              <a:rPr sz="2000" dirty="0">
                <a:latin typeface="Calibri"/>
                <a:cs typeface="Calibri"/>
              </a:rPr>
              <a:t>in the </a:t>
            </a:r>
            <a:r>
              <a:rPr sz="2000" spc="-5" dirty="0">
                <a:latin typeface="Calibri"/>
                <a:cs typeface="Calibri"/>
              </a:rPr>
              <a:t>field of interventional  </a:t>
            </a:r>
            <a:r>
              <a:rPr sz="2000" spc="-10" dirty="0">
                <a:latin typeface="Calibri"/>
                <a:cs typeface="Calibri"/>
              </a:rPr>
              <a:t>cardiology </a:t>
            </a:r>
            <a:r>
              <a:rPr sz="2000" spc="-5" dirty="0">
                <a:latin typeface="Calibri"/>
                <a:cs typeface="Calibri"/>
              </a:rPr>
              <a:t>that </a:t>
            </a:r>
            <a:r>
              <a:rPr sz="2000" dirty="0">
                <a:latin typeface="Calibri"/>
                <a:cs typeface="Calibri"/>
              </a:rPr>
              <a:t>leads </a:t>
            </a:r>
            <a:r>
              <a:rPr sz="2000" spc="-15" dirty="0">
                <a:latin typeface="Calibri"/>
                <a:cs typeface="Calibri"/>
              </a:rPr>
              <a:t>to </a:t>
            </a:r>
            <a:r>
              <a:rPr sz="2000" dirty="0">
                <a:latin typeface="Calibri"/>
                <a:cs typeface="Calibri"/>
              </a:rPr>
              <a:t>the </a:t>
            </a:r>
            <a:r>
              <a:rPr sz="2000" spc="-10" dirty="0">
                <a:latin typeface="Calibri"/>
                <a:cs typeface="Calibri"/>
              </a:rPr>
              <a:t>great </a:t>
            </a:r>
            <a:r>
              <a:rPr sz="2000" dirty="0">
                <a:latin typeface="Calibri"/>
                <a:cs typeface="Calibri"/>
              </a:rPr>
              <a:t>help </a:t>
            </a:r>
            <a:r>
              <a:rPr sz="2000" spc="-5" dirty="0">
                <a:latin typeface="Calibri"/>
                <a:cs typeface="Calibri"/>
              </a:rPr>
              <a:t>in </a:t>
            </a:r>
            <a:r>
              <a:rPr sz="2000" spc="-10" dirty="0">
                <a:latin typeface="Calibri"/>
                <a:cs typeface="Calibri"/>
              </a:rPr>
              <a:t>treatment </a:t>
            </a:r>
            <a:r>
              <a:rPr sz="2000" spc="-5" dirty="0">
                <a:latin typeface="Calibri"/>
                <a:cs typeface="Calibri"/>
              </a:rPr>
              <a:t>of stenosed</a:t>
            </a:r>
            <a:r>
              <a:rPr sz="2000" spc="60" dirty="0">
                <a:latin typeface="Calibri"/>
                <a:cs typeface="Calibri"/>
              </a:rPr>
              <a:t> </a:t>
            </a:r>
            <a:r>
              <a:rPr sz="2000" dirty="0">
                <a:latin typeface="Calibri"/>
                <a:cs typeface="Calibri"/>
              </a:rPr>
              <a:t>MV</a:t>
            </a:r>
            <a:endParaRPr sz="20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7533" y="461899"/>
            <a:ext cx="5947410" cy="696595"/>
          </a:xfrm>
          <a:prstGeom prst="rect">
            <a:avLst/>
          </a:prstGeom>
        </p:spPr>
        <p:txBody>
          <a:bodyPr vert="horz" wrap="square" lIns="0" tIns="13335" rIns="0" bIns="0" rtlCol="0">
            <a:spAutoFit/>
          </a:bodyPr>
          <a:lstStyle/>
          <a:p>
            <a:pPr marL="12700">
              <a:lnSpc>
                <a:spcPct val="100000"/>
              </a:lnSpc>
              <a:spcBef>
                <a:spcPts val="105"/>
              </a:spcBef>
            </a:pPr>
            <a:r>
              <a:rPr sz="4400" dirty="0"/>
              <a:t>Principle </a:t>
            </a:r>
            <a:r>
              <a:rPr sz="4400" spc="-5" dirty="0"/>
              <a:t>of </a:t>
            </a:r>
            <a:r>
              <a:rPr sz="4400" dirty="0"/>
              <a:t>the</a:t>
            </a:r>
            <a:r>
              <a:rPr sz="4400" spc="-30" dirty="0"/>
              <a:t> </a:t>
            </a:r>
            <a:r>
              <a:rPr sz="4400" spc="-20" dirty="0"/>
              <a:t>procedure</a:t>
            </a:r>
            <a:endParaRPr sz="4400"/>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240"/>
              </a:lnSpc>
            </a:pPr>
            <a:r>
              <a:rPr dirty="0"/>
              <a:t>PBMV TIPS AND</a:t>
            </a:r>
            <a:r>
              <a:rPr spc="-70" dirty="0"/>
              <a:t> </a:t>
            </a:r>
            <a:r>
              <a:rPr spc="-5" dirty="0"/>
              <a:t>TRICKS</a:t>
            </a:r>
          </a:p>
        </p:txBody>
      </p:sp>
      <p:grpSp>
        <p:nvGrpSpPr>
          <p:cNvPr id="3" name="object 3"/>
          <p:cNvGrpSpPr/>
          <p:nvPr/>
        </p:nvGrpSpPr>
        <p:grpSpPr>
          <a:xfrm>
            <a:off x="381000" y="1447800"/>
            <a:ext cx="8458200" cy="5257800"/>
            <a:chOff x="381000" y="1447800"/>
            <a:chExt cx="8458200" cy="5257800"/>
          </a:xfrm>
        </p:grpSpPr>
        <p:sp>
          <p:nvSpPr>
            <p:cNvPr id="4" name="object 4"/>
            <p:cNvSpPr/>
            <p:nvPr/>
          </p:nvSpPr>
          <p:spPr>
            <a:xfrm>
              <a:off x="457200" y="1447800"/>
              <a:ext cx="8305800" cy="3124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81000" y="4191000"/>
              <a:ext cx="8458200" cy="25146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4713" y="461899"/>
            <a:ext cx="5356860" cy="696595"/>
          </a:xfrm>
          <a:prstGeom prst="rect">
            <a:avLst/>
          </a:prstGeom>
        </p:spPr>
        <p:txBody>
          <a:bodyPr vert="horz" wrap="square" lIns="0" tIns="13335" rIns="0" bIns="0" rtlCol="0">
            <a:spAutoFit/>
          </a:bodyPr>
          <a:lstStyle/>
          <a:p>
            <a:pPr marL="12700">
              <a:lnSpc>
                <a:spcPct val="100000"/>
              </a:lnSpc>
              <a:spcBef>
                <a:spcPts val="105"/>
              </a:spcBef>
            </a:pPr>
            <a:r>
              <a:rPr sz="4400" b="1" spc="-35" dirty="0">
                <a:latin typeface="Calibri"/>
                <a:cs typeface="Calibri"/>
              </a:rPr>
              <a:t>INDICATIONS </a:t>
            </a:r>
            <a:r>
              <a:rPr sz="4400" b="1" spc="-5" dirty="0">
                <a:latin typeface="Calibri"/>
                <a:cs typeface="Calibri"/>
              </a:rPr>
              <a:t>OF</a:t>
            </a:r>
            <a:r>
              <a:rPr sz="4400" b="1" spc="-15" dirty="0">
                <a:latin typeface="Calibri"/>
                <a:cs typeface="Calibri"/>
              </a:rPr>
              <a:t> </a:t>
            </a:r>
            <a:r>
              <a:rPr sz="4400" b="1" spc="-5" dirty="0">
                <a:latin typeface="Calibri"/>
                <a:cs typeface="Calibri"/>
              </a:rPr>
              <a:t>PBMC</a:t>
            </a:r>
            <a:endParaRPr sz="4400">
              <a:latin typeface="Calibri"/>
              <a:cs typeface="Calibri"/>
            </a:endParaRPr>
          </a:p>
        </p:txBody>
      </p:sp>
      <p:sp>
        <p:nvSpPr>
          <p:cNvPr id="3" name="object 3"/>
          <p:cNvSpPr txBox="1"/>
          <p:nvPr/>
        </p:nvSpPr>
        <p:spPr>
          <a:xfrm>
            <a:off x="78739" y="1454861"/>
            <a:ext cx="8824595" cy="383159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dirty="0">
                <a:latin typeface="Calibri"/>
                <a:cs typeface="Calibri"/>
              </a:rPr>
              <a:t>BMV is </a:t>
            </a:r>
            <a:r>
              <a:rPr sz="3200" spc="-10" dirty="0">
                <a:latin typeface="Calibri"/>
                <a:cs typeface="Calibri"/>
              </a:rPr>
              <a:t>recommended </a:t>
            </a:r>
            <a:r>
              <a:rPr sz="3200" spc="-30" dirty="0">
                <a:latin typeface="Calibri"/>
                <a:cs typeface="Calibri"/>
              </a:rPr>
              <a:t>for </a:t>
            </a:r>
            <a:r>
              <a:rPr sz="3200" spc="-20" dirty="0">
                <a:latin typeface="Calibri"/>
                <a:cs typeface="Calibri"/>
              </a:rPr>
              <a:t>symptomatic </a:t>
            </a:r>
            <a:r>
              <a:rPr sz="3200" spc="-10" dirty="0">
                <a:latin typeface="Calibri"/>
                <a:cs typeface="Calibri"/>
              </a:rPr>
              <a:t>patients  </a:t>
            </a:r>
            <a:r>
              <a:rPr sz="3200" dirty="0">
                <a:latin typeface="Calibri"/>
                <a:cs typeface="Calibri"/>
              </a:rPr>
              <a:t>with </a:t>
            </a:r>
            <a:r>
              <a:rPr sz="3200" spc="-15" dirty="0">
                <a:latin typeface="Calibri"/>
                <a:cs typeface="Calibri"/>
              </a:rPr>
              <a:t>moderate </a:t>
            </a:r>
            <a:r>
              <a:rPr sz="3200" spc="-25" dirty="0">
                <a:latin typeface="Calibri"/>
                <a:cs typeface="Calibri"/>
              </a:rPr>
              <a:t>to </a:t>
            </a:r>
            <a:r>
              <a:rPr sz="3200" spc="-15" dirty="0">
                <a:latin typeface="Calibri"/>
                <a:cs typeface="Calibri"/>
              </a:rPr>
              <a:t>severe </a:t>
            </a:r>
            <a:r>
              <a:rPr sz="3200" dirty="0">
                <a:latin typeface="Calibri"/>
                <a:cs typeface="Calibri"/>
              </a:rPr>
              <a:t>MS </a:t>
            </a:r>
            <a:r>
              <a:rPr sz="3200" spc="-5" dirty="0">
                <a:latin typeface="Calibri"/>
                <a:cs typeface="Calibri"/>
              </a:rPr>
              <a:t>(i.e., </a:t>
            </a:r>
            <a:r>
              <a:rPr sz="3200" dirty="0">
                <a:latin typeface="Calibri"/>
                <a:cs typeface="Calibri"/>
              </a:rPr>
              <a:t>a </a:t>
            </a:r>
            <a:r>
              <a:rPr sz="3200" spc="-50" dirty="0">
                <a:latin typeface="Calibri"/>
                <a:cs typeface="Calibri"/>
              </a:rPr>
              <a:t>MVA </a:t>
            </a:r>
            <a:r>
              <a:rPr sz="3200" spc="-5" dirty="0">
                <a:latin typeface="Calibri"/>
                <a:cs typeface="Calibri"/>
              </a:rPr>
              <a:t>&lt;1  cm2/m2 of </a:t>
            </a:r>
            <a:r>
              <a:rPr sz="3200" spc="-10" dirty="0">
                <a:latin typeface="Calibri"/>
                <a:cs typeface="Calibri"/>
              </a:rPr>
              <a:t>BSA </a:t>
            </a:r>
            <a:r>
              <a:rPr sz="3200" spc="-5" dirty="0">
                <a:latin typeface="Calibri"/>
                <a:cs typeface="Calibri"/>
              </a:rPr>
              <a:t>or &lt;1.5 </a:t>
            </a:r>
            <a:r>
              <a:rPr sz="3200" dirty="0">
                <a:latin typeface="Calibri"/>
                <a:cs typeface="Calibri"/>
              </a:rPr>
              <a:t>cm2 in </a:t>
            </a:r>
            <a:r>
              <a:rPr sz="3200" spc="-10" dirty="0">
                <a:latin typeface="Calibri"/>
                <a:cs typeface="Calibri"/>
              </a:rPr>
              <a:t>normal-sized</a:t>
            </a:r>
            <a:r>
              <a:rPr sz="3200" spc="75" dirty="0">
                <a:latin typeface="Calibri"/>
                <a:cs typeface="Calibri"/>
              </a:rPr>
              <a:t> </a:t>
            </a:r>
            <a:r>
              <a:rPr sz="3200" spc="-5" dirty="0">
                <a:latin typeface="Calibri"/>
                <a:cs typeface="Calibri"/>
              </a:rPr>
              <a:t>adults)</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indent="-342900">
              <a:lnSpc>
                <a:spcPct val="100000"/>
              </a:lnSpc>
              <a:buFont typeface="Arial"/>
              <a:buChar char="•"/>
              <a:tabLst>
                <a:tab pos="354965" algn="l"/>
                <a:tab pos="355600" algn="l"/>
              </a:tabLst>
            </a:pPr>
            <a:r>
              <a:rPr sz="3200" spc="-25" dirty="0">
                <a:latin typeface="Calibri"/>
                <a:cs typeface="Calibri"/>
              </a:rPr>
              <a:t>favorable </a:t>
            </a:r>
            <a:r>
              <a:rPr sz="3200" spc="-20" dirty="0">
                <a:latin typeface="Calibri"/>
                <a:cs typeface="Calibri"/>
              </a:rPr>
              <a:t>valve</a:t>
            </a:r>
            <a:r>
              <a:rPr sz="3200" dirty="0">
                <a:latin typeface="Calibri"/>
                <a:cs typeface="Calibri"/>
              </a:rPr>
              <a:t> </a:t>
            </a:r>
            <a:r>
              <a:rPr sz="3200" spc="-25" dirty="0">
                <a:latin typeface="Calibri"/>
                <a:cs typeface="Calibri"/>
              </a:rPr>
              <a:t>morphology,</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spc="-5" dirty="0">
                <a:latin typeface="Calibri"/>
                <a:cs typeface="Calibri"/>
              </a:rPr>
              <a:t>no </a:t>
            </a:r>
            <a:r>
              <a:rPr sz="3200" dirty="0">
                <a:latin typeface="Calibri"/>
                <a:cs typeface="Calibri"/>
              </a:rPr>
              <a:t>or </a:t>
            </a:r>
            <a:r>
              <a:rPr sz="3200" spc="-5" dirty="0">
                <a:latin typeface="Calibri"/>
                <a:cs typeface="Calibri"/>
              </a:rPr>
              <a:t>mild </a:t>
            </a:r>
            <a:r>
              <a:rPr sz="3200" dirty="0">
                <a:latin typeface="Calibri"/>
                <a:cs typeface="Calibri"/>
              </a:rPr>
              <a:t>MR,</a:t>
            </a:r>
            <a:endParaRPr sz="3200">
              <a:latin typeface="Calibri"/>
              <a:cs typeface="Calibri"/>
            </a:endParaRPr>
          </a:p>
          <a:p>
            <a:pPr marL="355600" indent="-342900">
              <a:lnSpc>
                <a:spcPct val="100000"/>
              </a:lnSpc>
              <a:spcBef>
                <a:spcPts val="770"/>
              </a:spcBef>
              <a:buFont typeface="Arial"/>
              <a:buChar char="•"/>
              <a:tabLst>
                <a:tab pos="354965" algn="l"/>
                <a:tab pos="355600" algn="l"/>
              </a:tabLst>
            </a:pPr>
            <a:r>
              <a:rPr sz="3200" spc="-5" dirty="0">
                <a:latin typeface="Calibri"/>
                <a:cs typeface="Calibri"/>
              </a:rPr>
              <a:t>no </a:t>
            </a:r>
            <a:r>
              <a:rPr sz="3200" dirty="0">
                <a:latin typeface="Calibri"/>
                <a:cs typeface="Calibri"/>
              </a:rPr>
              <a:t>evidence </a:t>
            </a:r>
            <a:r>
              <a:rPr sz="3200" spc="-5" dirty="0">
                <a:latin typeface="Calibri"/>
                <a:cs typeface="Calibri"/>
              </a:rPr>
              <a:t>of </a:t>
            </a:r>
            <a:r>
              <a:rPr sz="3200" spc="-10" dirty="0">
                <a:latin typeface="Calibri"/>
                <a:cs typeface="Calibri"/>
              </a:rPr>
              <a:t>left atrial</a:t>
            </a:r>
            <a:r>
              <a:rPr sz="3200" spc="-20" dirty="0">
                <a:latin typeface="Calibri"/>
                <a:cs typeface="Calibri"/>
              </a:rPr>
              <a:t> </a:t>
            </a:r>
            <a:r>
              <a:rPr sz="3200" spc="-10" dirty="0">
                <a:latin typeface="Calibri"/>
                <a:cs typeface="Calibri"/>
              </a:rPr>
              <a:t>thrombus</a:t>
            </a:r>
            <a:endParaRPr sz="3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238455"/>
            <a:ext cx="8529955" cy="5062220"/>
          </a:xfrm>
          <a:prstGeom prst="rect">
            <a:avLst/>
          </a:prstGeom>
        </p:spPr>
        <p:txBody>
          <a:bodyPr vert="horz" wrap="square" lIns="0" tIns="12065" rIns="0" bIns="0" rtlCol="0">
            <a:spAutoFit/>
          </a:bodyPr>
          <a:lstStyle/>
          <a:p>
            <a:pPr marL="355600" marR="44450" indent="-342900">
              <a:lnSpc>
                <a:spcPct val="100000"/>
              </a:lnSpc>
              <a:spcBef>
                <a:spcPts val="95"/>
              </a:spcBef>
              <a:buFont typeface="Arial"/>
              <a:buChar char="•"/>
              <a:tabLst>
                <a:tab pos="354965" algn="l"/>
                <a:tab pos="355600" algn="l"/>
              </a:tabLst>
            </a:pPr>
            <a:r>
              <a:rPr sz="2800" spc="-25" dirty="0">
                <a:latin typeface="Calibri"/>
                <a:cs typeface="Calibri"/>
              </a:rPr>
              <a:t>Even </a:t>
            </a:r>
            <a:r>
              <a:rPr sz="2800" spc="-5" dirty="0">
                <a:latin typeface="Calibri"/>
                <a:cs typeface="Calibri"/>
              </a:rPr>
              <a:t>mild </a:t>
            </a:r>
            <a:r>
              <a:rPr sz="2800" spc="-15" dirty="0">
                <a:latin typeface="Calibri"/>
                <a:cs typeface="Calibri"/>
              </a:rPr>
              <a:t>symptoms, </a:t>
            </a:r>
            <a:r>
              <a:rPr sz="2800" spc="-5" dirty="0">
                <a:latin typeface="Calibri"/>
                <a:cs typeface="Calibri"/>
              </a:rPr>
              <a:t>such as a </a:t>
            </a:r>
            <a:r>
              <a:rPr sz="2800" spc="-10" dirty="0">
                <a:latin typeface="Calibri"/>
                <a:cs typeface="Calibri"/>
              </a:rPr>
              <a:t>subtle decrease </a:t>
            </a:r>
            <a:r>
              <a:rPr sz="2800" spc="-5" dirty="0">
                <a:latin typeface="Calibri"/>
                <a:cs typeface="Calibri"/>
              </a:rPr>
              <a:t>in  </a:t>
            </a:r>
            <a:r>
              <a:rPr sz="2800" spc="-25" dirty="0">
                <a:latin typeface="Calibri"/>
                <a:cs typeface="Calibri"/>
              </a:rPr>
              <a:t>exercise </a:t>
            </a:r>
            <a:r>
              <a:rPr sz="2800" spc="-15" dirty="0">
                <a:latin typeface="Calibri"/>
                <a:cs typeface="Calibri"/>
              </a:rPr>
              <a:t>tolerance, are </a:t>
            </a:r>
            <a:r>
              <a:rPr sz="2800" spc="-5" dirty="0">
                <a:latin typeface="Calibri"/>
                <a:cs typeface="Calibri"/>
              </a:rPr>
              <a:t>an </a:t>
            </a:r>
            <a:r>
              <a:rPr sz="2800" spc="-10" dirty="0">
                <a:latin typeface="Calibri"/>
                <a:cs typeface="Calibri"/>
              </a:rPr>
              <a:t>indication </a:t>
            </a:r>
            <a:r>
              <a:rPr sz="2800" spc="-25" dirty="0">
                <a:latin typeface="Calibri"/>
                <a:cs typeface="Calibri"/>
              </a:rPr>
              <a:t>for </a:t>
            </a:r>
            <a:r>
              <a:rPr sz="2800" spc="-10" dirty="0">
                <a:latin typeface="Calibri"/>
                <a:cs typeface="Calibri"/>
              </a:rPr>
              <a:t>intervention  because </a:t>
            </a:r>
            <a:r>
              <a:rPr sz="2800" spc="-5" dirty="0">
                <a:latin typeface="Calibri"/>
                <a:cs typeface="Calibri"/>
              </a:rPr>
              <a:t>the </a:t>
            </a:r>
            <a:r>
              <a:rPr sz="2800" spc="-15" dirty="0">
                <a:latin typeface="Calibri"/>
                <a:cs typeface="Calibri"/>
              </a:rPr>
              <a:t>procedure relieves </a:t>
            </a:r>
            <a:r>
              <a:rPr sz="2800" spc="-20" dirty="0">
                <a:latin typeface="Calibri"/>
                <a:cs typeface="Calibri"/>
              </a:rPr>
              <a:t>symptoms </a:t>
            </a:r>
            <a:r>
              <a:rPr sz="2800" spc="-5" dirty="0">
                <a:latin typeface="Calibri"/>
                <a:cs typeface="Calibri"/>
              </a:rPr>
              <a:t>and </a:t>
            </a:r>
            <a:r>
              <a:rPr sz="2800" spc="-15" dirty="0">
                <a:latin typeface="Calibri"/>
                <a:cs typeface="Calibri"/>
              </a:rPr>
              <a:t>improves  </a:t>
            </a:r>
            <a:r>
              <a:rPr sz="2800" spc="-5" dirty="0">
                <a:latin typeface="Calibri"/>
                <a:cs typeface="Calibri"/>
              </a:rPr>
              <a:t>long </a:t>
            </a:r>
            <a:r>
              <a:rPr sz="2800" spc="-10" dirty="0">
                <a:latin typeface="Calibri"/>
                <a:cs typeface="Calibri"/>
              </a:rPr>
              <a:t>term </a:t>
            </a:r>
            <a:r>
              <a:rPr sz="2800" spc="-15" dirty="0">
                <a:latin typeface="Calibri"/>
                <a:cs typeface="Calibri"/>
              </a:rPr>
              <a:t>outcome </a:t>
            </a:r>
            <a:r>
              <a:rPr sz="2800" spc="-5" dirty="0">
                <a:latin typeface="Calibri"/>
                <a:cs typeface="Calibri"/>
              </a:rPr>
              <a:t>with a </a:t>
            </a:r>
            <a:r>
              <a:rPr sz="2800" spc="-10" dirty="0">
                <a:latin typeface="Calibri"/>
                <a:cs typeface="Calibri"/>
              </a:rPr>
              <a:t>low </a:t>
            </a:r>
            <a:r>
              <a:rPr sz="2800" spc="-15" dirty="0">
                <a:latin typeface="Calibri"/>
                <a:cs typeface="Calibri"/>
              </a:rPr>
              <a:t>procedural</a:t>
            </a:r>
            <a:r>
              <a:rPr sz="2800" spc="120" dirty="0">
                <a:latin typeface="Calibri"/>
                <a:cs typeface="Calibri"/>
              </a:rPr>
              <a:t> </a:t>
            </a:r>
            <a:r>
              <a:rPr sz="2800" spc="-5" dirty="0">
                <a:latin typeface="Calibri"/>
                <a:cs typeface="Calibri"/>
              </a:rPr>
              <a:t>risk</a:t>
            </a:r>
            <a:endParaRPr sz="2800">
              <a:latin typeface="Calibri"/>
              <a:cs typeface="Calibri"/>
            </a:endParaRPr>
          </a:p>
          <a:p>
            <a:pPr>
              <a:lnSpc>
                <a:spcPct val="100000"/>
              </a:lnSpc>
              <a:spcBef>
                <a:spcPts val="10"/>
              </a:spcBef>
              <a:buFont typeface="Arial"/>
              <a:buChar char="•"/>
            </a:pPr>
            <a:endParaRPr sz="3850">
              <a:latin typeface="Calibri"/>
              <a:cs typeface="Calibri"/>
            </a:endParaRPr>
          </a:p>
          <a:p>
            <a:pPr marL="355600" marR="5080" indent="-342900">
              <a:lnSpc>
                <a:spcPct val="100000"/>
              </a:lnSpc>
              <a:buFont typeface="Arial"/>
              <a:buChar char="•"/>
              <a:tabLst>
                <a:tab pos="354965" algn="l"/>
                <a:tab pos="355600" algn="l"/>
              </a:tabLst>
            </a:pPr>
            <a:r>
              <a:rPr sz="2800" spc="-5" dirty="0">
                <a:latin typeface="Calibri"/>
                <a:cs typeface="Calibri"/>
              </a:rPr>
              <a:t>BMV is a </a:t>
            </a:r>
            <a:r>
              <a:rPr sz="2800" spc="-10" dirty="0">
                <a:latin typeface="Calibri"/>
                <a:cs typeface="Calibri"/>
              </a:rPr>
              <a:t>reasonable </a:t>
            </a:r>
            <a:r>
              <a:rPr sz="2800" spc="-5" dirty="0">
                <a:latin typeface="Calibri"/>
                <a:cs typeface="Calibri"/>
              </a:rPr>
              <a:t>option </a:t>
            </a:r>
            <a:r>
              <a:rPr sz="2800" spc="-25" dirty="0">
                <a:latin typeface="Calibri"/>
                <a:cs typeface="Calibri"/>
              </a:rPr>
              <a:t>for </a:t>
            </a:r>
            <a:r>
              <a:rPr sz="2800" spc="-15" dirty="0">
                <a:latin typeface="Calibri"/>
                <a:cs typeface="Calibri"/>
              </a:rPr>
              <a:t>asymptomatic </a:t>
            </a:r>
            <a:r>
              <a:rPr sz="2800" spc="-10" dirty="0">
                <a:latin typeface="Calibri"/>
                <a:cs typeface="Calibri"/>
              </a:rPr>
              <a:t>patients  </a:t>
            </a:r>
            <a:r>
              <a:rPr sz="2800" spc="-5" dirty="0">
                <a:latin typeface="Calibri"/>
                <a:cs typeface="Calibri"/>
              </a:rPr>
              <a:t>with </a:t>
            </a:r>
            <a:r>
              <a:rPr sz="2800" spc="-10" dirty="0">
                <a:latin typeface="Calibri"/>
                <a:cs typeface="Calibri"/>
              </a:rPr>
              <a:t>very </a:t>
            </a:r>
            <a:r>
              <a:rPr sz="2800" spc="-15" dirty="0">
                <a:latin typeface="Calibri"/>
                <a:cs typeface="Calibri"/>
              </a:rPr>
              <a:t>severe </a:t>
            </a:r>
            <a:r>
              <a:rPr sz="2800" spc="-5" dirty="0">
                <a:latin typeface="Calibri"/>
                <a:cs typeface="Calibri"/>
              </a:rPr>
              <a:t>MS (&lt;1 cm2) with </a:t>
            </a:r>
            <a:r>
              <a:rPr sz="2800" spc="-25" dirty="0">
                <a:latin typeface="Calibri"/>
                <a:cs typeface="Calibri"/>
              </a:rPr>
              <a:t>favorable </a:t>
            </a:r>
            <a:r>
              <a:rPr sz="2800" spc="-20" dirty="0">
                <a:latin typeface="Calibri"/>
                <a:cs typeface="Calibri"/>
              </a:rPr>
              <a:t>anatomy </a:t>
            </a:r>
            <a:r>
              <a:rPr sz="2800" spc="-10" dirty="0">
                <a:latin typeface="Calibri"/>
                <a:cs typeface="Calibri"/>
              </a:rPr>
              <a:t>or  </a:t>
            </a:r>
            <a:r>
              <a:rPr sz="2800" spc="-5" dirty="0">
                <a:latin typeface="Calibri"/>
                <a:cs typeface="Calibri"/>
              </a:rPr>
              <a:t>when </a:t>
            </a:r>
            <a:r>
              <a:rPr sz="2800" spc="-10" dirty="0">
                <a:latin typeface="Calibri"/>
                <a:cs typeface="Calibri"/>
              </a:rPr>
              <a:t>obstruction has resulted </a:t>
            </a:r>
            <a:r>
              <a:rPr sz="2800" spc="-5" dirty="0">
                <a:latin typeface="Calibri"/>
                <a:cs typeface="Calibri"/>
              </a:rPr>
              <a:t>in</a:t>
            </a:r>
            <a:r>
              <a:rPr sz="2800" spc="160" dirty="0">
                <a:latin typeface="Calibri"/>
                <a:cs typeface="Calibri"/>
              </a:rPr>
              <a:t> </a:t>
            </a:r>
            <a:r>
              <a:rPr sz="2800" spc="-90" dirty="0">
                <a:latin typeface="Calibri"/>
                <a:cs typeface="Calibri"/>
              </a:rPr>
              <a:t>AF.</a:t>
            </a:r>
            <a:endParaRPr sz="2800">
              <a:latin typeface="Calibri"/>
              <a:cs typeface="Calibri"/>
            </a:endParaRPr>
          </a:p>
          <a:p>
            <a:pPr>
              <a:lnSpc>
                <a:spcPct val="100000"/>
              </a:lnSpc>
              <a:spcBef>
                <a:spcPts val="5"/>
              </a:spcBef>
              <a:buFont typeface="Arial"/>
              <a:buChar char="•"/>
            </a:pPr>
            <a:endParaRPr sz="3850">
              <a:latin typeface="Calibri"/>
              <a:cs typeface="Calibri"/>
            </a:endParaRPr>
          </a:p>
          <a:p>
            <a:pPr marL="355600" marR="1235075" indent="-342900">
              <a:lnSpc>
                <a:spcPct val="100000"/>
              </a:lnSpc>
              <a:buFont typeface="Arial"/>
              <a:buChar char="•"/>
              <a:tabLst>
                <a:tab pos="436245" algn="l"/>
                <a:tab pos="436880" algn="l"/>
              </a:tabLst>
            </a:pPr>
            <a:r>
              <a:rPr dirty="0"/>
              <a:t>	</a:t>
            </a:r>
            <a:r>
              <a:rPr sz="2800" spc="-5" dirty="0">
                <a:latin typeface="Calibri"/>
                <a:cs typeface="Calibri"/>
              </a:rPr>
              <a:t>AF </a:t>
            </a:r>
            <a:r>
              <a:rPr sz="2800" spc="-15" dirty="0">
                <a:latin typeface="Calibri"/>
                <a:cs typeface="Calibri"/>
              </a:rPr>
              <a:t>precipitates </a:t>
            </a:r>
            <a:r>
              <a:rPr sz="2800" spc="-20" dirty="0">
                <a:latin typeface="Calibri"/>
                <a:cs typeface="Calibri"/>
              </a:rPr>
              <a:t>symptoms </a:t>
            </a:r>
            <a:r>
              <a:rPr sz="2800" spc="-5" dirty="0">
                <a:latin typeface="Calibri"/>
                <a:cs typeface="Calibri"/>
              </a:rPr>
              <a:t>in </a:t>
            </a:r>
            <a:r>
              <a:rPr sz="2800" spc="-15" dirty="0">
                <a:latin typeface="Calibri"/>
                <a:cs typeface="Calibri"/>
              </a:rPr>
              <a:t>most </a:t>
            </a:r>
            <a:r>
              <a:rPr sz="2800" spc="-10" dirty="0">
                <a:latin typeface="Calibri"/>
                <a:cs typeface="Calibri"/>
              </a:rPr>
              <a:t>patients </a:t>
            </a:r>
            <a:r>
              <a:rPr sz="2800" spc="-5" dirty="0">
                <a:latin typeface="Calibri"/>
                <a:cs typeface="Calibri"/>
              </a:rPr>
              <a:t>with  </a:t>
            </a:r>
            <a:r>
              <a:rPr sz="2800" spc="-10" dirty="0">
                <a:latin typeface="Calibri"/>
                <a:cs typeface="Calibri"/>
              </a:rPr>
              <a:t>significant</a:t>
            </a:r>
            <a:r>
              <a:rPr sz="2800" spc="20" dirty="0">
                <a:latin typeface="Calibri"/>
                <a:cs typeface="Calibri"/>
              </a:rPr>
              <a:t> </a:t>
            </a:r>
            <a:r>
              <a:rPr sz="2800" spc="-15" dirty="0">
                <a:latin typeface="Calibri"/>
                <a:cs typeface="Calibri"/>
              </a:rPr>
              <a:t>MS</a:t>
            </a:r>
            <a:r>
              <a:rPr sz="2400" spc="-15" dirty="0">
                <a:latin typeface="Calibri"/>
                <a:cs typeface="Calibri"/>
              </a:rPr>
              <a:t>.</a:t>
            </a:r>
            <a:endParaRPr sz="24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344170"/>
            <a:ext cx="8635365" cy="5604510"/>
          </a:xfrm>
          <a:prstGeom prst="rect">
            <a:avLst/>
          </a:prstGeom>
        </p:spPr>
        <p:txBody>
          <a:bodyPr vert="horz" wrap="square" lIns="0" tIns="58419" rIns="0" bIns="0" rtlCol="0">
            <a:spAutoFit/>
          </a:bodyPr>
          <a:lstStyle/>
          <a:p>
            <a:pPr marL="355600" marR="5080" indent="-342900">
              <a:lnSpc>
                <a:spcPct val="90000"/>
              </a:lnSpc>
              <a:spcBef>
                <a:spcPts val="459"/>
              </a:spcBef>
              <a:buFont typeface="Arial"/>
              <a:buChar char="•"/>
              <a:tabLst>
                <a:tab pos="354965" algn="l"/>
                <a:tab pos="355600" algn="l"/>
              </a:tabLst>
            </a:pPr>
            <a:r>
              <a:rPr sz="3000" dirty="0">
                <a:latin typeface="Calibri"/>
                <a:cs typeface="Calibri"/>
              </a:rPr>
              <a:t>BMV also </a:t>
            </a:r>
            <a:r>
              <a:rPr sz="3000" spc="-20" dirty="0">
                <a:latin typeface="Calibri"/>
                <a:cs typeface="Calibri"/>
              </a:rPr>
              <a:t>may </a:t>
            </a:r>
            <a:r>
              <a:rPr sz="3000" spc="-5" dirty="0">
                <a:latin typeface="Calibri"/>
                <a:cs typeface="Calibri"/>
              </a:rPr>
              <a:t>be </a:t>
            </a:r>
            <a:r>
              <a:rPr sz="3000" spc="-10" dirty="0">
                <a:latin typeface="Calibri"/>
                <a:cs typeface="Calibri"/>
              </a:rPr>
              <a:t>considered </a:t>
            </a:r>
            <a:r>
              <a:rPr sz="3000" dirty="0">
                <a:latin typeface="Calibri"/>
                <a:cs typeface="Calibri"/>
              </a:rPr>
              <a:t>in </a:t>
            </a:r>
            <a:r>
              <a:rPr sz="3000" spc="-10" dirty="0">
                <a:latin typeface="Calibri"/>
                <a:cs typeface="Calibri"/>
              </a:rPr>
              <a:t>symptomatic patients  </a:t>
            </a:r>
            <a:r>
              <a:rPr sz="3000" dirty="0">
                <a:latin typeface="Calibri"/>
                <a:cs typeface="Calibri"/>
              </a:rPr>
              <a:t>in whom </a:t>
            </a:r>
            <a:r>
              <a:rPr sz="3000" spc="-10" dirty="0">
                <a:latin typeface="Calibri"/>
                <a:cs typeface="Calibri"/>
              </a:rPr>
              <a:t>surgery </a:t>
            </a:r>
            <a:r>
              <a:rPr sz="3000" spc="-5" dirty="0">
                <a:latin typeface="Calibri"/>
                <a:cs typeface="Calibri"/>
              </a:rPr>
              <a:t>carries high risk </a:t>
            </a:r>
            <a:r>
              <a:rPr sz="3000" spc="-25" dirty="0">
                <a:latin typeface="Calibri"/>
                <a:cs typeface="Calibri"/>
              </a:rPr>
              <a:t>for </a:t>
            </a:r>
            <a:r>
              <a:rPr sz="3000" spc="-15" dirty="0">
                <a:latin typeface="Calibri"/>
                <a:cs typeface="Calibri"/>
              </a:rPr>
              <a:t>adverse events  </a:t>
            </a:r>
            <a:r>
              <a:rPr sz="3000" spc="-5" dirty="0">
                <a:latin typeface="Calibri"/>
                <a:cs typeface="Calibri"/>
              </a:rPr>
              <a:t>or </a:t>
            </a:r>
            <a:r>
              <a:rPr sz="3000" spc="-10" dirty="0">
                <a:latin typeface="Calibri"/>
                <a:cs typeface="Calibri"/>
              </a:rPr>
              <a:t>outcomes, even </a:t>
            </a:r>
            <a:r>
              <a:rPr sz="3000" dirty="0">
                <a:latin typeface="Calibri"/>
                <a:cs typeface="Calibri"/>
              </a:rPr>
              <a:t>when </a:t>
            </a:r>
            <a:r>
              <a:rPr sz="3000" spc="-15" dirty="0">
                <a:latin typeface="Calibri"/>
                <a:cs typeface="Calibri"/>
              </a:rPr>
              <a:t>valve </a:t>
            </a:r>
            <a:r>
              <a:rPr sz="3000" dirty="0">
                <a:latin typeface="Calibri"/>
                <a:cs typeface="Calibri"/>
              </a:rPr>
              <a:t>morphology is </a:t>
            </a:r>
            <a:r>
              <a:rPr sz="3000" spc="-5" dirty="0">
                <a:latin typeface="Calibri"/>
                <a:cs typeface="Calibri"/>
              </a:rPr>
              <a:t>not  ideal, including </a:t>
            </a:r>
            <a:r>
              <a:rPr sz="3000" spc="-10" dirty="0">
                <a:latin typeface="Calibri"/>
                <a:cs typeface="Calibri"/>
              </a:rPr>
              <a:t>patients </a:t>
            </a:r>
            <a:r>
              <a:rPr sz="3000" dirty="0">
                <a:latin typeface="Calibri"/>
                <a:cs typeface="Calibri"/>
              </a:rPr>
              <a:t>with </a:t>
            </a:r>
            <a:r>
              <a:rPr sz="3000" spc="-15" dirty="0">
                <a:latin typeface="Calibri"/>
                <a:cs typeface="Calibri"/>
              </a:rPr>
              <a:t>restenosis after </a:t>
            </a:r>
            <a:r>
              <a:rPr sz="3000" dirty="0">
                <a:latin typeface="Calibri"/>
                <a:cs typeface="Calibri"/>
              </a:rPr>
              <a:t>a  </a:t>
            </a:r>
            <a:r>
              <a:rPr sz="3000" spc="-10" dirty="0">
                <a:latin typeface="Calibri"/>
                <a:cs typeface="Calibri"/>
              </a:rPr>
              <a:t>previous </a:t>
            </a:r>
            <a:r>
              <a:rPr sz="3000" dirty="0">
                <a:latin typeface="Calibri"/>
                <a:cs typeface="Calibri"/>
              </a:rPr>
              <a:t>BMV </a:t>
            </a:r>
            <a:r>
              <a:rPr sz="3000" spc="-5" dirty="0">
                <a:latin typeface="Calibri"/>
                <a:cs typeface="Calibri"/>
              </a:rPr>
              <a:t>or </a:t>
            </a:r>
            <a:r>
              <a:rPr sz="3000" spc="-10" dirty="0">
                <a:latin typeface="Calibri"/>
                <a:cs typeface="Calibri"/>
              </a:rPr>
              <a:t>previous </a:t>
            </a:r>
            <a:r>
              <a:rPr sz="3000" spc="-15" dirty="0">
                <a:latin typeface="Calibri"/>
                <a:cs typeface="Calibri"/>
              </a:rPr>
              <a:t>commissurotomy </a:t>
            </a:r>
            <a:r>
              <a:rPr sz="3000" dirty="0">
                <a:latin typeface="Calibri"/>
                <a:cs typeface="Calibri"/>
              </a:rPr>
              <a:t>who </a:t>
            </a:r>
            <a:r>
              <a:rPr sz="3000" spc="-15" dirty="0">
                <a:latin typeface="Calibri"/>
                <a:cs typeface="Calibri"/>
              </a:rPr>
              <a:t>are  </a:t>
            </a:r>
            <a:r>
              <a:rPr sz="3000" spc="-10" dirty="0">
                <a:latin typeface="Calibri"/>
                <a:cs typeface="Calibri"/>
              </a:rPr>
              <a:t>unsuitable candidates </a:t>
            </a:r>
            <a:r>
              <a:rPr sz="3000" spc="-25" dirty="0">
                <a:latin typeface="Calibri"/>
                <a:cs typeface="Calibri"/>
              </a:rPr>
              <a:t>for </a:t>
            </a:r>
            <a:r>
              <a:rPr sz="3000" spc="-10" dirty="0">
                <a:latin typeface="Calibri"/>
                <a:cs typeface="Calibri"/>
              </a:rPr>
              <a:t>surgery because </a:t>
            </a:r>
            <a:r>
              <a:rPr sz="3000" spc="-5" dirty="0">
                <a:latin typeface="Calibri"/>
                <a:cs typeface="Calibri"/>
              </a:rPr>
              <a:t>of </a:t>
            </a:r>
            <a:r>
              <a:rPr sz="3000" spc="-10" dirty="0">
                <a:latin typeface="Calibri"/>
                <a:cs typeface="Calibri"/>
              </a:rPr>
              <a:t>very  </a:t>
            </a:r>
            <a:r>
              <a:rPr sz="3000" spc="-5" dirty="0">
                <a:latin typeface="Calibri"/>
                <a:cs typeface="Calibri"/>
              </a:rPr>
              <a:t>high</a:t>
            </a:r>
            <a:r>
              <a:rPr sz="3000" spc="-10" dirty="0">
                <a:latin typeface="Calibri"/>
                <a:cs typeface="Calibri"/>
              </a:rPr>
              <a:t> </a:t>
            </a:r>
            <a:r>
              <a:rPr sz="3000" dirty="0">
                <a:latin typeface="Calibri"/>
                <a:cs typeface="Calibri"/>
              </a:rPr>
              <a:t>risk.</a:t>
            </a:r>
            <a:endParaRPr sz="3000">
              <a:latin typeface="Calibri"/>
              <a:cs typeface="Calibri"/>
            </a:endParaRPr>
          </a:p>
          <a:p>
            <a:pPr>
              <a:lnSpc>
                <a:spcPct val="100000"/>
              </a:lnSpc>
              <a:spcBef>
                <a:spcPts val="40"/>
              </a:spcBef>
              <a:buFont typeface="Arial"/>
              <a:buChar char="•"/>
            </a:pPr>
            <a:endParaRPr sz="3800">
              <a:latin typeface="Calibri"/>
              <a:cs typeface="Calibri"/>
            </a:endParaRPr>
          </a:p>
          <a:p>
            <a:pPr marL="355600" marR="382270" indent="-342900">
              <a:lnSpc>
                <a:spcPct val="90000"/>
              </a:lnSpc>
              <a:buFont typeface="Arial"/>
              <a:buChar char="•"/>
              <a:tabLst>
                <a:tab pos="354965" algn="l"/>
                <a:tab pos="355600" algn="l"/>
              </a:tabLst>
            </a:pPr>
            <a:r>
              <a:rPr sz="3000" spc="-35" dirty="0">
                <a:latin typeface="Calibri"/>
                <a:cs typeface="Calibri"/>
              </a:rPr>
              <a:t>Very </a:t>
            </a:r>
            <a:r>
              <a:rPr sz="3000" spc="-5" dirty="0">
                <a:latin typeface="Calibri"/>
                <a:cs typeface="Calibri"/>
              </a:rPr>
              <a:t>old, </a:t>
            </a:r>
            <a:r>
              <a:rPr sz="3000" spc="-15" dirty="0">
                <a:latin typeface="Calibri"/>
                <a:cs typeface="Calibri"/>
              </a:rPr>
              <a:t>frail </a:t>
            </a:r>
            <a:r>
              <a:rPr sz="3000" spc="-10" dirty="0">
                <a:latin typeface="Calibri"/>
                <a:cs typeface="Calibri"/>
              </a:rPr>
              <a:t>patients; patients </a:t>
            </a:r>
            <a:r>
              <a:rPr sz="3000" dirty="0">
                <a:latin typeface="Calibri"/>
                <a:cs typeface="Calibri"/>
              </a:rPr>
              <a:t>with </a:t>
            </a:r>
            <a:r>
              <a:rPr sz="3000" spc="-10" dirty="0">
                <a:latin typeface="Calibri"/>
                <a:cs typeface="Calibri"/>
              </a:rPr>
              <a:t>associated  </a:t>
            </a:r>
            <a:r>
              <a:rPr sz="3000" spc="-15" dirty="0">
                <a:latin typeface="Calibri"/>
                <a:cs typeface="Calibri"/>
              </a:rPr>
              <a:t>severe </a:t>
            </a:r>
            <a:r>
              <a:rPr sz="3000" dirty="0">
                <a:latin typeface="Calibri"/>
                <a:cs typeface="Calibri"/>
              </a:rPr>
              <a:t>IHD; </a:t>
            </a:r>
            <a:r>
              <a:rPr sz="3000" spc="-10" dirty="0">
                <a:latin typeface="Calibri"/>
                <a:cs typeface="Calibri"/>
              </a:rPr>
              <a:t>patients </a:t>
            </a:r>
            <a:r>
              <a:rPr sz="3000" dirty="0">
                <a:latin typeface="Calibri"/>
                <a:cs typeface="Calibri"/>
              </a:rPr>
              <a:t>in whom MS </a:t>
            </a:r>
            <a:r>
              <a:rPr sz="3000" spc="-10" dirty="0">
                <a:latin typeface="Calibri"/>
                <a:cs typeface="Calibri"/>
              </a:rPr>
              <a:t>is </a:t>
            </a:r>
            <a:r>
              <a:rPr sz="3000" spc="-15" dirty="0">
                <a:latin typeface="Calibri"/>
                <a:cs typeface="Calibri"/>
              </a:rPr>
              <a:t>complicated </a:t>
            </a:r>
            <a:r>
              <a:rPr sz="3000" spc="-10" dirty="0">
                <a:latin typeface="Calibri"/>
                <a:cs typeface="Calibri"/>
              </a:rPr>
              <a:t>by  </a:t>
            </a:r>
            <a:r>
              <a:rPr sz="3000" spc="-25" dirty="0">
                <a:latin typeface="Calibri"/>
                <a:cs typeface="Calibri"/>
              </a:rPr>
              <a:t>pulmonary, </a:t>
            </a:r>
            <a:r>
              <a:rPr sz="3000" spc="-10" dirty="0">
                <a:latin typeface="Calibri"/>
                <a:cs typeface="Calibri"/>
              </a:rPr>
              <a:t>renal, </a:t>
            </a:r>
            <a:r>
              <a:rPr sz="3000" spc="-5" dirty="0">
                <a:latin typeface="Calibri"/>
                <a:cs typeface="Calibri"/>
              </a:rPr>
              <a:t>or </a:t>
            </a:r>
            <a:r>
              <a:rPr sz="3000" spc="-10" dirty="0">
                <a:latin typeface="Calibri"/>
                <a:cs typeface="Calibri"/>
              </a:rPr>
              <a:t>neoplastic </a:t>
            </a:r>
            <a:r>
              <a:rPr sz="3000" spc="-5" dirty="0">
                <a:latin typeface="Calibri"/>
                <a:cs typeface="Calibri"/>
              </a:rPr>
              <a:t>disease; </a:t>
            </a:r>
            <a:r>
              <a:rPr sz="3000" spc="-10" dirty="0">
                <a:latin typeface="Calibri"/>
                <a:cs typeface="Calibri"/>
              </a:rPr>
              <a:t>women </a:t>
            </a:r>
            <a:r>
              <a:rPr sz="3000" spc="-5" dirty="0">
                <a:latin typeface="Calibri"/>
                <a:cs typeface="Calibri"/>
              </a:rPr>
              <a:t>of  childbearing age </a:t>
            </a:r>
            <a:r>
              <a:rPr sz="3000" dirty="0">
                <a:latin typeface="Calibri"/>
                <a:cs typeface="Calibri"/>
              </a:rPr>
              <a:t>in whom MVR is </a:t>
            </a:r>
            <a:r>
              <a:rPr sz="3000" spc="-10" dirty="0">
                <a:latin typeface="Calibri"/>
                <a:cs typeface="Calibri"/>
              </a:rPr>
              <a:t>undesirable; </a:t>
            </a:r>
            <a:r>
              <a:rPr sz="3000" dirty="0">
                <a:latin typeface="Calibri"/>
                <a:cs typeface="Calibri"/>
              </a:rPr>
              <a:t>and  </a:t>
            </a:r>
            <a:r>
              <a:rPr sz="3000" spc="-10" dirty="0">
                <a:latin typeface="Calibri"/>
                <a:cs typeface="Calibri"/>
              </a:rPr>
              <a:t>pregnant </a:t>
            </a:r>
            <a:r>
              <a:rPr sz="3000" spc="-5" dirty="0">
                <a:latin typeface="Calibri"/>
                <a:cs typeface="Calibri"/>
              </a:rPr>
              <a:t>women </a:t>
            </a:r>
            <a:r>
              <a:rPr sz="3000" dirty="0">
                <a:latin typeface="Calibri"/>
                <a:cs typeface="Calibri"/>
              </a:rPr>
              <a:t>with</a:t>
            </a:r>
            <a:r>
              <a:rPr sz="3000" spc="-5" dirty="0">
                <a:latin typeface="Calibri"/>
                <a:cs typeface="Calibri"/>
              </a:rPr>
              <a:t> </a:t>
            </a:r>
            <a:r>
              <a:rPr sz="3000" dirty="0">
                <a:latin typeface="Calibri"/>
                <a:cs typeface="Calibri"/>
              </a:rPr>
              <a:t>MS</a:t>
            </a:r>
            <a:endParaRPr sz="30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607261"/>
            <a:ext cx="8089900" cy="246570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dirty="0">
                <a:latin typeface="Calibri"/>
                <a:cs typeface="Calibri"/>
              </a:rPr>
              <a:t>BMV </a:t>
            </a:r>
            <a:r>
              <a:rPr sz="3200" spc="-20" dirty="0">
                <a:latin typeface="Calibri"/>
                <a:cs typeface="Calibri"/>
              </a:rPr>
              <a:t>may </a:t>
            </a:r>
            <a:r>
              <a:rPr sz="3200" dirty="0">
                <a:latin typeface="Calibri"/>
                <a:cs typeface="Calibri"/>
              </a:rPr>
              <a:t>be </a:t>
            </a:r>
            <a:r>
              <a:rPr sz="3200" spc="-5" dirty="0">
                <a:latin typeface="Calibri"/>
                <a:cs typeface="Calibri"/>
              </a:rPr>
              <a:t>further </a:t>
            </a:r>
            <a:r>
              <a:rPr sz="3200" spc="-10" dirty="0">
                <a:latin typeface="Calibri"/>
                <a:cs typeface="Calibri"/>
              </a:rPr>
              <a:t>considered </a:t>
            </a:r>
            <a:r>
              <a:rPr sz="3200" spc="-30" dirty="0">
                <a:latin typeface="Calibri"/>
                <a:cs typeface="Calibri"/>
              </a:rPr>
              <a:t>for </a:t>
            </a:r>
            <a:r>
              <a:rPr sz="3200" spc="-5" dirty="0">
                <a:latin typeface="Calibri"/>
                <a:cs typeface="Calibri"/>
              </a:rPr>
              <a:t>patients  </a:t>
            </a:r>
            <a:r>
              <a:rPr sz="3200" dirty="0">
                <a:latin typeface="Calibri"/>
                <a:cs typeface="Calibri"/>
              </a:rPr>
              <a:t>with mild MS in whom </a:t>
            </a:r>
            <a:r>
              <a:rPr sz="3200" spc="-15" dirty="0">
                <a:latin typeface="Calibri"/>
                <a:cs typeface="Calibri"/>
              </a:rPr>
              <a:t>symptoms </a:t>
            </a:r>
            <a:r>
              <a:rPr sz="3200" spc="-5" dirty="0">
                <a:latin typeface="Calibri"/>
                <a:cs typeface="Calibri"/>
              </a:rPr>
              <a:t>cannot be  </a:t>
            </a:r>
            <a:r>
              <a:rPr sz="3200" spc="-10" dirty="0">
                <a:latin typeface="Calibri"/>
                <a:cs typeface="Calibri"/>
              </a:rPr>
              <a:t>explained by </a:t>
            </a:r>
            <a:r>
              <a:rPr sz="3200" spc="-5" dirty="0">
                <a:latin typeface="Calibri"/>
                <a:cs typeface="Calibri"/>
              </a:rPr>
              <a:t>other causes </a:t>
            </a:r>
            <a:r>
              <a:rPr sz="3200" dirty="0">
                <a:latin typeface="Calibri"/>
                <a:cs typeface="Calibri"/>
              </a:rPr>
              <a:t>and who </a:t>
            </a:r>
            <a:r>
              <a:rPr sz="3200" spc="-5" dirty="0">
                <a:latin typeface="Calibri"/>
                <a:cs typeface="Calibri"/>
              </a:rPr>
              <a:t>experience  pulmonary </a:t>
            </a:r>
            <a:r>
              <a:rPr sz="3200" spc="-10" dirty="0">
                <a:latin typeface="Calibri"/>
                <a:cs typeface="Calibri"/>
              </a:rPr>
              <a:t>hypertension </a:t>
            </a:r>
            <a:r>
              <a:rPr sz="3200" spc="-5" dirty="0">
                <a:latin typeface="Calibri"/>
                <a:cs typeface="Calibri"/>
              </a:rPr>
              <a:t>(&gt;25 </a:t>
            </a:r>
            <a:r>
              <a:rPr sz="3200" spc="5" dirty="0">
                <a:latin typeface="Calibri"/>
                <a:cs typeface="Calibri"/>
              </a:rPr>
              <a:t>mm </a:t>
            </a:r>
            <a:r>
              <a:rPr sz="3200" spc="-5" dirty="0">
                <a:latin typeface="Calibri"/>
                <a:cs typeface="Calibri"/>
              </a:rPr>
              <a:t>Hg) </a:t>
            </a:r>
            <a:r>
              <a:rPr sz="3200" dirty="0">
                <a:latin typeface="Calibri"/>
                <a:cs typeface="Calibri"/>
              </a:rPr>
              <a:t>with  </a:t>
            </a:r>
            <a:r>
              <a:rPr sz="3200" spc="-20" dirty="0">
                <a:latin typeface="Calibri"/>
                <a:cs typeface="Calibri"/>
              </a:rPr>
              <a:t>exercise</a:t>
            </a:r>
            <a:endParaRPr sz="3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8055" y="1438655"/>
            <a:ext cx="8248015" cy="4438015"/>
            <a:chOff x="448055" y="1438655"/>
            <a:chExt cx="8248015" cy="4438015"/>
          </a:xfrm>
        </p:grpSpPr>
        <p:sp>
          <p:nvSpPr>
            <p:cNvPr id="3" name="object 3"/>
            <p:cNvSpPr/>
            <p:nvPr/>
          </p:nvSpPr>
          <p:spPr>
            <a:xfrm>
              <a:off x="670703" y="1447799"/>
              <a:ext cx="7919049" cy="434944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2627" y="1443227"/>
              <a:ext cx="8239125" cy="4429125"/>
            </a:xfrm>
            <a:custGeom>
              <a:avLst/>
              <a:gdLst/>
              <a:ahLst/>
              <a:cxnLst/>
              <a:rect l="l" t="t" r="r" b="b"/>
              <a:pathLst>
                <a:path w="8239125" h="4429125">
                  <a:moveTo>
                    <a:pt x="0" y="4428744"/>
                  </a:moveTo>
                  <a:lnTo>
                    <a:pt x="8238744" y="4428744"/>
                  </a:lnTo>
                  <a:lnTo>
                    <a:pt x="8238744" y="0"/>
                  </a:lnTo>
                  <a:lnTo>
                    <a:pt x="0" y="0"/>
                  </a:lnTo>
                  <a:lnTo>
                    <a:pt x="0" y="4428744"/>
                  </a:lnTo>
                  <a:close/>
                </a:path>
              </a:pathLst>
            </a:custGeom>
            <a:ln w="9144">
              <a:solidFill>
                <a:srgbClr val="1E1C11"/>
              </a:solidFill>
            </a:ln>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1685" y="461899"/>
            <a:ext cx="5038725" cy="696595"/>
          </a:xfrm>
          <a:prstGeom prst="rect">
            <a:avLst/>
          </a:prstGeom>
        </p:spPr>
        <p:txBody>
          <a:bodyPr vert="horz" wrap="square" lIns="0" tIns="13335" rIns="0" bIns="0" rtlCol="0">
            <a:spAutoFit/>
          </a:bodyPr>
          <a:lstStyle/>
          <a:p>
            <a:pPr marL="12700">
              <a:lnSpc>
                <a:spcPct val="100000"/>
              </a:lnSpc>
              <a:spcBef>
                <a:spcPts val="105"/>
              </a:spcBef>
            </a:pPr>
            <a:r>
              <a:rPr sz="4400" b="1" spc="-30" dirty="0">
                <a:latin typeface="Calibri"/>
                <a:cs typeface="Calibri"/>
              </a:rPr>
              <a:t>CONTRAINDICATIONS</a:t>
            </a:r>
            <a:endParaRPr sz="4400">
              <a:latin typeface="Calibri"/>
              <a:cs typeface="Calibri"/>
            </a:endParaRPr>
          </a:p>
        </p:txBody>
      </p:sp>
      <p:sp>
        <p:nvSpPr>
          <p:cNvPr id="3" name="object 3"/>
          <p:cNvSpPr txBox="1"/>
          <p:nvPr/>
        </p:nvSpPr>
        <p:spPr>
          <a:xfrm>
            <a:off x="535940" y="1266190"/>
            <a:ext cx="8261350" cy="4635500"/>
          </a:xfrm>
          <a:prstGeom prst="rect">
            <a:avLst/>
          </a:prstGeom>
        </p:spPr>
        <p:txBody>
          <a:bodyPr vert="horz" wrap="square" lIns="0" tIns="53975" rIns="0" bIns="0" rtlCol="0">
            <a:spAutoFit/>
          </a:bodyPr>
          <a:lstStyle/>
          <a:p>
            <a:pPr marL="355600" marR="203200" indent="-343535">
              <a:lnSpc>
                <a:spcPct val="90000"/>
              </a:lnSpc>
              <a:spcBef>
                <a:spcPts val="425"/>
              </a:spcBef>
              <a:buFont typeface="Arial"/>
              <a:buChar char="•"/>
              <a:tabLst>
                <a:tab pos="355600" algn="l"/>
                <a:tab pos="356235" algn="l"/>
              </a:tabLst>
            </a:pPr>
            <a:r>
              <a:rPr sz="2700" spc="-5" dirty="0">
                <a:latin typeface="Calibri"/>
                <a:cs typeface="Calibri"/>
              </a:rPr>
              <a:t>The </a:t>
            </a:r>
            <a:r>
              <a:rPr sz="2700" spc="-15" dirty="0">
                <a:latin typeface="Calibri"/>
                <a:cs typeface="Calibri"/>
              </a:rPr>
              <a:t>procedure </a:t>
            </a:r>
            <a:r>
              <a:rPr sz="2700" spc="-10" dirty="0">
                <a:latin typeface="Calibri"/>
                <a:cs typeface="Calibri"/>
              </a:rPr>
              <a:t>can </a:t>
            </a:r>
            <a:r>
              <a:rPr sz="2700" spc="-5" dirty="0">
                <a:latin typeface="Calibri"/>
                <a:cs typeface="Calibri"/>
              </a:rPr>
              <a:t>be </a:t>
            </a:r>
            <a:r>
              <a:rPr sz="2700" spc="-15" dirty="0">
                <a:latin typeface="Calibri"/>
                <a:cs typeface="Calibri"/>
              </a:rPr>
              <a:t>performed at </a:t>
            </a:r>
            <a:r>
              <a:rPr sz="2700" spc="-5" dirty="0">
                <a:latin typeface="Calibri"/>
                <a:cs typeface="Calibri"/>
              </a:rPr>
              <a:t>higher </a:t>
            </a:r>
            <a:r>
              <a:rPr sz="2700" dirty="0">
                <a:latin typeface="Calibri"/>
                <a:cs typeface="Calibri"/>
              </a:rPr>
              <a:t>risk with  </a:t>
            </a:r>
            <a:r>
              <a:rPr sz="2700" spc="-10" dirty="0">
                <a:latin typeface="Calibri"/>
                <a:cs typeface="Calibri"/>
              </a:rPr>
              <a:t>thrombus localized </a:t>
            </a:r>
            <a:r>
              <a:rPr sz="2700" spc="-15" dirty="0">
                <a:latin typeface="Calibri"/>
                <a:cs typeface="Calibri"/>
              </a:rPr>
              <a:t>to </a:t>
            </a:r>
            <a:r>
              <a:rPr sz="2700" dirty="0">
                <a:latin typeface="Calibri"/>
                <a:cs typeface="Calibri"/>
              </a:rPr>
              <a:t>the LAA, </a:t>
            </a:r>
            <a:r>
              <a:rPr sz="2700" b="1" spc="-5" dirty="0">
                <a:latin typeface="Calibri"/>
                <a:cs typeface="Calibri"/>
              </a:rPr>
              <a:t>thrombus within </a:t>
            </a:r>
            <a:r>
              <a:rPr sz="2700" b="1" dirty="0">
                <a:latin typeface="Calibri"/>
                <a:cs typeface="Calibri"/>
              </a:rPr>
              <a:t>the LA  </a:t>
            </a:r>
            <a:r>
              <a:rPr sz="2700" dirty="0">
                <a:latin typeface="Calibri"/>
                <a:cs typeface="Calibri"/>
              </a:rPr>
              <a:t>itself is a </a:t>
            </a:r>
            <a:r>
              <a:rPr sz="2700" spc="-15" dirty="0">
                <a:latin typeface="Calibri"/>
                <a:cs typeface="Calibri"/>
              </a:rPr>
              <a:t>contraindication to </a:t>
            </a:r>
            <a:r>
              <a:rPr sz="2700" dirty="0">
                <a:latin typeface="Calibri"/>
                <a:cs typeface="Calibri"/>
              </a:rPr>
              <a:t>this</a:t>
            </a:r>
            <a:r>
              <a:rPr sz="2700" spc="-20" dirty="0">
                <a:latin typeface="Calibri"/>
                <a:cs typeface="Calibri"/>
              </a:rPr>
              <a:t> procedure</a:t>
            </a:r>
            <a:endParaRPr sz="2700">
              <a:latin typeface="Calibri"/>
              <a:cs typeface="Calibri"/>
            </a:endParaRPr>
          </a:p>
          <a:p>
            <a:pPr>
              <a:lnSpc>
                <a:spcPct val="100000"/>
              </a:lnSpc>
              <a:spcBef>
                <a:spcPts val="40"/>
              </a:spcBef>
              <a:buFont typeface="Arial"/>
              <a:buChar char="•"/>
            </a:pPr>
            <a:endParaRPr sz="3150">
              <a:latin typeface="Calibri"/>
              <a:cs typeface="Calibri"/>
            </a:endParaRPr>
          </a:p>
          <a:p>
            <a:pPr marL="355600" indent="-343535">
              <a:lnSpc>
                <a:spcPct val="100000"/>
              </a:lnSpc>
              <a:buFont typeface="Arial"/>
              <a:buChar char="•"/>
              <a:tabLst>
                <a:tab pos="355600" algn="l"/>
                <a:tab pos="356235" algn="l"/>
                <a:tab pos="3392170" algn="l"/>
              </a:tabLst>
            </a:pPr>
            <a:r>
              <a:rPr sz="2700" b="1" spc="-20" dirty="0">
                <a:latin typeface="Calibri"/>
                <a:cs typeface="Calibri"/>
              </a:rPr>
              <a:t>Moderate</a:t>
            </a:r>
            <a:r>
              <a:rPr sz="2700" b="1" spc="15" dirty="0">
                <a:latin typeface="Calibri"/>
                <a:cs typeface="Calibri"/>
              </a:rPr>
              <a:t> </a:t>
            </a:r>
            <a:r>
              <a:rPr sz="2700" b="1" dirty="0">
                <a:latin typeface="Calibri"/>
                <a:cs typeface="Calibri"/>
              </a:rPr>
              <a:t>or</a:t>
            </a:r>
            <a:r>
              <a:rPr sz="2700" b="1" spc="5" dirty="0">
                <a:latin typeface="Calibri"/>
                <a:cs typeface="Calibri"/>
              </a:rPr>
              <a:t> </a:t>
            </a:r>
            <a:r>
              <a:rPr sz="2700" b="1" spc="-15" dirty="0">
                <a:latin typeface="Calibri"/>
                <a:cs typeface="Calibri"/>
              </a:rPr>
              <a:t>severe	</a:t>
            </a:r>
            <a:r>
              <a:rPr sz="2700" b="1" spc="-5" dirty="0">
                <a:latin typeface="Calibri"/>
                <a:cs typeface="Calibri"/>
              </a:rPr>
              <a:t>&gt;2+ MR</a:t>
            </a:r>
            <a:r>
              <a:rPr sz="2700" b="1" spc="10" dirty="0">
                <a:latin typeface="Calibri"/>
                <a:cs typeface="Calibri"/>
              </a:rPr>
              <a:t> </a:t>
            </a:r>
            <a:r>
              <a:rPr sz="2700" dirty="0">
                <a:latin typeface="Calibri"/>
                <a:cs typeface="Calibri"/>
              </a:rPr>
              <a:t>.</a:t>
            </a:r>
            <a:endParaRPr sz="2700">
              <a:latin typeface="Calibri"/>
              <a:cs typeface="Calibri"/>
            </a:endParaRPr>
          </a:p>
          <a:p>
            <a:pPr>
              <a:lnSpc>
                <a:spcPct val="100000"/>
              </a:lnSpc>
              <a:spcBef>
                <a:spcPts val="40"/>
              </a:spcBef>
              <a:buFont typeface="Arial"/>
              <a:buChar char="•"/>
            </a:pPr>
            <a:endParaRPr sz="3450">
              <a:latin typeface="Calibri"/>
              <a:cs typeface="Calibri"/>
            </a:endParaRPr>
          </a:p>
          <a:p>
            <a:pPr marL="355600" marR="240665" indent="-343535">
              <a:lnSpc>
                <a:spcPts val="2920"/>
              </a:lnSpc>
              <a:spcBef>
                <a:spcPts val="5"/>
              </a:spcBef>
              <a:buFont typeface="Arial"/>
              <a:buChar char="•"/>
              <a:tabLst>
                <a:tab pos="355600" algn="l"/>
                <a:tab pos="356235" algn="l"/>
              </a:tabLst>
            </a:pPr>
            <a:r>
              <a:rPr sz="2700" spc="-15" dirty="0">
                <a:latin typeface="Calibri"/>
                <a:cs typeface="Calibri"/>
              </a:rPr>
              <a:t>Mitral </a:t>
            </a:r>
            <a:r>
              <a:rPr sz="2700" spc="-10" dirty="0">
                <a:latin typeface="Calibri"/>
                <a:cs typeface="Calibri"/>
              </a:rPr>
              <a:t>stenosis </a:t>
            </a:r>
            <a:r>
              <a:rPr sz="2700" dirty="0">
                <a:latin typeface="Calibri"/>
                <a:cs typeface="Calibri"/>
              </a:rPr>
              <a:t>and aortic </a:t>
            </a:r>
            <a:r>
              <a:rPr sz="2700" spc="-5" dirty="0">
                <a:latin typeface="Calibri"/>
                <a:cs typeface="Calibri"/>
              </a:rPr>
              <a:t>or tricuspid </a:t>
            </a:r>
            <a:r>
              <a:rPr sz="2700" spc="-10" dirty="0">
                <a:latin typeface="Calibri"/>
                <a:cs typeface="Calibri"/>
              </a:rPr>
              <a:t>valve </a:t>
            </a:r>
            <a:r>
              <a:rPr sz="2700" dirty="0">
                <a:latin typeface="Calibri"/>
                <a:cs typeface="Calibri"/>
              </a:rPr>
              <a:t>lesions</a:t>
            </a:r>
            <a:r>
              <a:rPr sz="2700" spc="-95" dirty="0">
                <a:latin typeface="Calibri"/>
                <a:cs typeface="Calibri"/>
              </a:rPr>
              <a:t> </a:t>
            </a:r>
            <a:r>
              <a:rPr sz="2700" spc="-10" dirty="0">
                <a:latin typeface="Calibri"/>
                <a:cs typeface="Calibri"/>
              </a:rPr>
              <a:t>that  </a:t>
            </a:r>
            <a:r>
              <a:rPr sz="2700" spc="-15" dirty="0">
                <a:latin typeface="Calibri"/>
                <a:cs typeface="Calibri"/>
              </a:rPr>
              <a:t>require cardiac surgery </a:t>
            </a:r>
            <a:r>
              <a:rPr sz="2700" spc="-5" dirty="0">
                <a:latin typeface="Calibri"/>
                <a:cs typeface="Calibri"/>
              </a:rPr>
              <a:t>should be </a:t>
            </a:r>
            <a:r>
              <a:rPr sz="2700" spc="-25" dirty="0">
                <a:latin typeface="Calibri"/>
                <a:cs typeface="Calibri"/>
              </a:rPr>
              <a:t>referred for</a:t>
            </a:r>
            <a:r>
              <a:rPr sz="2700" spc="-5" dirty="0">
                <a:latin typeface="Calibri"/>
                <a:cs typeface="Calibri"/>
              </a:rPr>
              <a:t> </a:t>
            </a:r>
            <a:r>
              <a:rPr sz="2700" spc="-15" dirty="0">
                <a:latin typeface="Calibri"/>
                <a:cs typeface="Calibri"/>
              </a:rPr>
              <a:t>surgery</a:t>
            </a:r>
            <a:endParaRPr sz="2700">
              <a:latin typeface="Calibri"/>
              <a:cs typeface="Calibri"/>
            </a:endParaRPr>
          </a:p>
          <a:p>
            <a:pPr>
              <a:lnSpc>
                <a:spcPct val="100000"/>
              </a:lnSpc>
              <a:spcBef>
                <a:spcPts val="55"/>
              </a:spcBef>
              <a:buFont typeface="Arial"/>
              <a:buChar char="•"/>
            </a:pPr>
            <a:endParaRPr sz="3400">
              <a:latin typeface="Calibri"/>
              <a:cs typeface="Calibri"/>
            </a:endParaRPr>
          </a:p>
          <a:p>
            <a:pPr marL="355600" marR="5080" indent="-343535">
              <a:lnSpc>
                <a:spcPts val="2920"/>
              </a:lnSpc>
              <a:buFont typeface="Arial"/>
              <a:buChar char="•"/>
              <a:tabLst>
                <a:tab pos="355600" algn="l"/>
                <a:tab pos="356235" algn="l"/>
              </a:tabLst>
            </a:pPr>
            <a:r>
              <a:rPr sz="2700" spc="-15" dirty="0">
                <a:latin typeface="Calibri"/>
                <a:cs typeface="Calibri"/>
              </a:rPr>
              <a:t>Concomitant </a:t>
            </a:r>
            <a:r>
              <a:rPr sz="2700" spc="-5" dirty="0">
                <a:latin typeface="Calibri"/>
                <a:cs typeface="Calibri"/>
              </a:rPr>
              <a:t>CAD </a:t>
            </a:r>
            <a:r>
              <a:rPr sz="2700" spc="-10" dirty="0">
                <a:latin typeface="Calibri"/>
                <a:cs typeface="Calibri"/>
              </a:rPr>
              <a:t>can </a:t>
            </a:r>
            <a:r>
              <a:rPr sz="2700" spc="-5" dirty="0">
                <a:latin typeface="Calibri"/>
                <a:cs typeface="Calibri"/>
              </a:rPr>
              <a:t>be </a:t>
            </a:r>
            <a:r>
              <a:rPr sz="2700" spc="-15" dirty="0">
                <a:latin typeface="Calibri"/>
                <a:cs typeface="Calibri"/>
              </a:rPr>
              <a:t>treated </a:t>
            </a:r>
            <a:r>
              <a:rPr sz="2700" dirty="0">
                <a:latin typeface="Calibri"/>
                <a:cs typeface="Calibri"/>
              </a:rPr>
              <a:t>with PCI in </a:t>
            </a:r>
            <a:r>
              <a:rPr sz="2700" spc="-10" dirty="0">
                <a:latin typeface="Calibri"/>
                <a:cs typeface="Calibri"/>
              </a:rPr>
              <a:t>conjunction  </a:t>
            </a:r>
            <a:r>
              <a:rPr sz="2700" dirty="0">
                <a:latin typeface="Calibri"/>
                <a:cs typeface="Calibri"/>
              </a:rPr>
              <a:t>with </a:t>
            </a:r>
            <a:r>
              <a:rPr sz="2700" spc="-10" dirty="0">
                <a:latin typeface="Calibri"/>
                <a:cs typeface="Calibri"/>
              </a:rPr>
              <a:t>valvuloplasty </a:t>
            </a:r>
            <a:r>
              <a:rPr sz="2700" dirty="0">
                <a:latin typeface="Calibri"/>
                <a:cs typeface="Calibri"/>
              </a:rPr>
              <a:t>when the </a:t>
            </a:r>
            <a:r>
              <a:rPr sz="2700" spc="-15" dirty="0">
                <a:latin typeface="Calibri"/>
                <a:cs typeface="Calibri"/>
              </a:rPr>
              <a:t>coronary anatomy </a:t>
            </a:r>
            <a:r>
              <a:rPr sz="2700" dirty="0">
                <a:latin typeface="Calibri"/>
                <a:cs typeface="Calibri"/>
              </a:rPr>
              <a:t>is</a:t>
            </a:r>
            <a:r>
              <a:rPr sz="2700" spc="-40" dirty="0">
                <a:latin typeface="Calibri"/>
                <a:cs typeface="Calibri"/>
              </a:rPr>
              <a:t> </a:t>
            </a:r>
            <a:r>
              <a:rPr sz="2700" spc="-10" dirty="0">
                <a:latin typeface="Calibri"/>
                <a:cs typeface="Calibri"/>
              </a:rPr>
              <a:t>suitabl.</a:t>
            </a:r>
            <a:endParaRPr sz="27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3218" y="461899"/>
            <a:ext cx="6814820" cy="696595"/>
          </a:xfrm>
          <a:prstGeom prst="rect">
            <a:avLst/>
          </a:prstGeom>
        </p:spPr>
        <p:txBody>
          <a:bodyPr vert="horz" wrap="square" lIns="0" tIns="13335" rIns="0" bIns="0" rtlCol="0">
            <a:spAutoFit/>
          </a:bodyPr>
          <a:lstStyle/>
          <a:p>
            <a:pPr marL="12700">
              <a:lnSpc>
                <a:spcPct val="100000"/>
              </a:lnSpc>
              <a:spcBef>
                <a:spcPts val="105"/>
              </a:spcBef>
            </a:pPr>
            <a:r>
              <a:rPr sz="4400" b="1" spc="-10" dirty="0">
                <a:latin typeface="Calibri"/>
                <a:cs typeface="Calibri"/>
              </a:rPr>
              <a:t>SUCCSES </a:t>
            </a:r>
            <a:r>
              <a:rPr sz="4400" b="1" spc="-5" dirty="0">
                <a:latin typeface="Calibri"/>
                <a:cs typeface="Calibri"/>
              </a:rPr>
              <a:t>OF THE</a:t>
            </a:r>
            <a:r>
              <a:rPr sz="4400" b="1" spc="-35" dirty="0">
                <a:latin typeface="Calibri"/>
                <a:cs typeface="Calibri"/>
              </a:rPr>
              <a:t> </a:t>
            </a:r>
            <a:r>
              <a:rPr sz="4400" b="1" spc="-10" dirty="0">
                <a:latin typeface="Calibri"/>
                <a:cs typeface="Calibri"/>
              </a:rPr>
              <a:t>PROCEDURE</a:t>
            </a:r>
            <a:endParaRPr sz="4400">
              <a:latin typeface="Calibri"/>
              <a:cs typeface="Calibri"/>
            </a:endParaRPr>
          </a:p>
        </p:txBody>
      </p:sp>
      <p:sp>
        <p:nvSpPr>
          <p:cNvPr id="3" name="object 3"/>
          <p:cNvSpPr txBox="1"/>
          <p:nvPr/>
        </p:nvSpPr>
        <p:spPr>
          <a:xfrm>
            <a:off x="459740" y="1205458"/>
            <a:ext cx="7250430" cy="4611370"/>
          </a:xfrm>
          <a:prstGeom prst="rect">
            <a:avLst/>
          </a:prstGeom>
        </p:spPr>
        <p:txBody>
          <a:bodyPr vert="horz" wrap="square" lIns="0" tIns="110489" rIns="0" bIns="0" rtlCol="0">
            <a:spAutoFit/>
          </a:bodyPr>
          <a:lstStyle/>
          <a:p>
            <a:pPr marL="355600" indent="-343535">
              <a:lnSpc>
                <a:spcPct val="100000"/>
              </a:lnSpc>
              <a:spcBef>
                <a:spcPts val="869"/>
              </a:spcBef>
              <a:buFont typeface="Arial"/>
              <a:buChar char="•"/>
              <a:tabLst>
                <a:tab pos="355600" algn="l"/>
                <a:tab pos="356235" algn="l"/>
              </a:tabLst>
            </a:pPr>
            <a:r>
              <a:rPr sz="3200" spc="-10" dirty="0">
                <a:latin typeface="Calibri"/>
                <a:cs typeface="Calibri"/>
              </a:rPr>
              <a:t>Clinical </a:t>
            </a:r>
            <a:r>
              <a:rPr sz="3200" spc="-15" dirty="0">
                <a:latin typeface="Calibri"/>
                <a:cs typeface="Calibri"/>
              </a:rPr>
              <a:t>profile </a:t>
            </a:r>
            <a:r>
              <a:rPr sz="3200" dirty="0">
                <a:latin typeface="Calibri"/>
                <a:cs typeface="Calibri"/>
              </a:rPr>
              <a:t>of </a:t>
            </a:r>
            <a:r>
              <a:rPr sz="3200" spc="-10" dirty="0">
                <a:latin typeface="Calibri"/>
                <a:cs typeface="Calibri"/>
              </a:rPr>
              <a:t>the</a:t>
            </a:r>
            <a:r>
              <a:rPr sz="3200" spc="35" dirty="0">
                <a:latin typeface="Calibri"/>
                <a:cs typeface="Calibri"/>
              </a:rPr>
              <a:t> </a:t>
            </a:r>
            <a:r>
              <a:rPr sz="3200" spc="-10" dirty="0">
                <a:latin typeface="Calibri"/>
                <a:cs typeface="Calibri"/>
              </a:rPr>
              <a:t>patient</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20" dirty="0">
                <a:latin typeface="Calibri"/>
                <a:cs typeface="Calibri"/>
              </a:rPr>
              <a:t>Echocardiography</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30" dirty="0">
                <a:latin typeface="Calibri"/>
                <a:cs typeface="Calibri"/>
              </a:rPr>
              <a:t>Transseptal</a:t>
            </a:r>
            <a:r>
              <a:rPr sz="3200" spc="5" dirty="0">
                <a:latin typeface="Calibri"/>
                <a:cs typeface="Calibri"/>
              </a:rPr>
              <a:t> </a:t>
            </a:r>
            <a:r>
              <a:rPr sz="3200" spc="-15" dirty="0">
                <a:latin typeface="Calibri"/>
                <a:cs typeface="Calibri"/>
              </a:rPr>
              <a:t>catheterization</a:t>
            </a:r>
            <a:endParaRPr sz="3200">
              <a:latin typeface="Calibri"/>
              <a:cs typeface="Calibri"/>
            </a:endParaRPr>
          </a:p>
          <a:p>
            <a:pPr marL="355600" indent="-343535">
              <a:lnSpc>
                <a:spcPct val="100000"/>
              </a:lnSpc>
              <a:spcBef>
                <a:spcPts val="765"/>
              </a:spcBef>
              <a:buFont typeface="Arial"/>
              <a:buChar char="•"/>
              <a:tabLst>
                <a:tab pos="355600" algn="l"/>
                <a:tab pos="356235" algn="l"/>
              </a:tabLst>
            </a:pPr>
            <a:r>
              <a:rPr sz="3200" dirty="0">
                <a:latin typeface="Calibri"/>
                <a:cs typeface="Calibri"/>
              </a:rPr>
              <a:t>Balloon</a:t>
            </a:r>
            <a:r>
              <a:rPr sz="3200" spc="-5" dirty="0">
                <a:latin typeface="Calibri"/>
                <a:cs typeface="Calibri"/>
              </a:rPr>
              <a:t> </a:t>
            </a:r>
            <a:r>
              <a:rPr sz="3200" spc="-15" dirty="0">
                <a:latin typeface="Calibri"/>
                <a:cs typeface="Calibri"/>
              </a:rPr>
              <a:t>preparation</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15" dirty="0">
                <a:latin typeface="Calibri"/>
                <a:cs typeface="Calibri"/>
              </a:rPr>
              <a:t>Crossing </a:t>
            </a:r>
            <a:r>
              <a:rPr sz="3200" spc="-5" dirty="0">
                <a:latin typeface="Calibri"/>
                <a:cs typeface="Calibri"/>
              </a:rPr>
              <a:t>of the</a:t>
            </a:r>
            <a:r>
              <a:rPr sz="3200" spc="15" dirty="0">
                <a:latin typeface="Calibri"/>
                <a:cs typeface="Calibri"/>
              </a:rPr>
              <a:t> </a:t>
            </a:r>
            <a:r>
              <a:rPr sz="3200" dirty="0">
                <a:latin typeface="Calibri"/>
                <a:cs typeface="Calibri"/>
              </a:rPr>
              <a:t>MV</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30" dirty="0">
                <a:latin typeface="Calibri"/>
                <a:cs typeface="Calibri"/>
              </a:rPr>
              <a:t>Safe </a:t>
            </a:r>
            <a:r>
              <a:rPr sz="3200" dirty="0">
                <a:latin typeface="Calibri"/>
                <a:cs typeface="Calibri"/>
              </a:rPr>
              <a:t>and </a:t>
            </a:r>
            <a:r>
              <a:rPr sz="3200" spc="-25" dirty="0">
                <a:latin typeface="Calibri"/>
                <a:cs typeface="Calibri"/>
              </a:rPr>
              <a:t>effective </a:t>
            </a:r>
            <a:r>
              <a:rPr sz="3200" spc="-5" dirty="0">
                <a:latin typeface="Calibri"/>
                <a:cs typeface="Calibri"/>
              </a:rPr>
              <a:t>balloon</a:t>
            </a:r>
            <a:r>
              <a:rPr sz="3200" spc="85" dirty="0">
                <a:latin typeface="Calibri"/>
                <a:cs typeface="Calibri"/>
              </a:rPr>
              <a:t> </a:t>
            </a:r>
            <a:r>
              <a:rPr sz="3200" spc="-10" dirty="0">
                <a:latin typeface="Calibri"/>
                <a:cs typeface="Calibri"/>
              </a:rPr>
              <a:t>dilation</a:t>
            </a:r>
            <a:endParaRPr sz="3200">
              <a:latin typeface="Calibri"/>
              <a:cs typeface="Calibri"/>
            </a:endParaRPr>
          </a:p>
          <a:p>
            <a:pPr marL="355600" marR="5080" indent="-343535">
              <a:lnSpc>
                <a:spcPct val="100000"/>
              </a:lnSpc>
              <a:spcBef>
                <a:spcPts val="770"/>
              </a:spcBef>
              <a:buFont typeface="Arial"/>
              <a:buChar char="•"/>
              <a:tabLst>
                <a:tab pos="355600" algn="l"/>
                <a:tab pos="356235" algn="l"/>
              </a:tabLst>
            </a:pPr>
            <a:r>
              <a:rPr sz="3200" spc="-15" dirty="0">
                <a:latin typeface="Calibri"/>
                <a:cs typeface="Calibri"/>
              </a:rPr>
              <a:t>Avoiding </a:t>
            </a:r>
            <a:r>
              <a:rPr sz="3200" spc="-10" dirty="0">
                <a:latin typeface="Calibri"/>
                <a:cs typeface="Calibri"/>
              </a:rPr>
              <a:t>complications </a:t>
            </a:r>
            <a:r>
              <a:rPr sz="3200" dirty="0">
                <a:latin typeface="Calibri"/>
                <a:cs typeface="Calibri"/>
              </a:rPr>
              <a:t>especially MR and  </a:t>
            </a:r>
            <a:r>
              <a:rPr sz="3200" spc="-15" dirty="0">
                <a:latin typeface="Calibri"/>
                <a:cs typeface="Calibri"/>
              </a:rPr>
              <a:t>cardiac</a:t>
            </a:r>
            <a:r>
              <a:rPr sz="3200" spc="5" dirty="0">
                <a:latin typeface="Calibri"/>
                <a:cs typeface="Calibri"/>
              </a:rPr>
              <a:t> </a:t>
            </a:r>
            <a:r>
              <a:rPr sz="3200" spc="-5" dirty="0">
                <a:latin typeface="Calibri"/>
                <a:cs typeface="Calibri"/>
              </a:rPr>
              <a:t>tamponade.</a:t>
            </a:r>
            <a:endParaRPr sz="3200">
              <a:latin typeface="Calibri"/>
              <a:cs typeface="Calibri"/>
            </a:endParaRPr>
          </a:p>
        </p:txBody>
      </p:sp>
      <p:sp>
        <p:nvSpPr>
          <p:cNvPr id="4" name="object 4"/>
          <p:cNvSpPr/>
          <p:nvPr/>
        </p:nvSpPr>
        <p:spPr>
          <a:xfrm>
            <a:off x="5562600" y="1676400"/>
            <a:ext cx="3276600" cy="26000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1516988"/>
            <a:ext cx="8488045" cy="4279265"/>
          </a:xfrm>
          <a:prstGeom prst="rect">
            <a:avLst/>
          </a:prstGeom>
        </p:spPr>
        <p:txBody>
          <a:bodyPr vert="horz" wrap="square" lIns="0" tIns="59055" rIns="0" bIns="0" rtlCol="0">
            <a:spAutoFit/>
          </a:bodyPr>
          <a:lstStyle/>
          <a:p>
            <a:pPr marL="12700">
              <a:lnSpc>
                <a:spcPct val="100000"/>
              </a:lnSpc>
              <a:spcBef>
                <a:spcPts val="465"/>
              </a:spcBef>
            </a:pPr>
            <a:r>
              <a:rPr sz="3000" b="1" spc="-10" dirty="0">
                <a:latin typeface="Calibri"/>
                <a:cs typeface="Calibri"/>
              </a:rPr>
              <a:t>Clinical profile </a:t>
            </a:r>
            <a:r>
              <a:rPr sz="3000" b="1" dirty="0">
                <a:latin typeface="Calibri"/>
                <a:cs typeface="Calibri"/>
              </a:rPr>
              <a:t>of</a:t>
            </a:r>
            <a:r>
              <a:rPr sz="3000" b="1" spc="10" dirty="0">
                <a:latin typeface="Calibri"/>
                <a:cs typeface="Calibri"/>
              </a:rPr>
              <a:t> </a:t>
            </a:r>
            <a:r>
              <a:rPr sz="3000" b="1" spc="-10" dirty="0">
                <a:latin typeface="Calibri"/>
                <a:cs typeface="Calibri"/>
              </a:rPr>
              <a:t>patient</a:t>
            </a:r>
            <a:endParaRPr sz="3000">
              <a:latin typeface="Calibri"/>
              <a:cs typeface="Calibri"/>
            </a:endParaRPr>
          </a:p>
          <a:p>
            <a:pPr marL="355600" marR="50800" indent="-342900">
              <a:lnSpc>
                <a:spcPts val="3240"/>
              </a:lnSpc>
              <a:spcBef>
                <a:spcPts val="770"/>
              </a:spcBef>
              <a:buFont typeface="Arial"/>
              <a:buChar char="•"/>
              <a:tabLst>
                <a:tab pos="440690" algn="l"/>
                <a:tab pos="441325" algn="l"/>
                <a:tab pos="6441440" algn="l"/>
              </a:tabLst>
            </a:pPr>
            <a:r>
              <a:rPr dirty="0"/>
              <a:t>	</a:t>
            </a:r>
            <a:r>
              <a:rPr sz="3000" dirty="0">
                <a:latin typeface="Calibri"/>
                <a:cs typeface="Calibri"/>
              </a:rPr>
              <a:t>Usually the </a:t>
            </a:r>
            <a:r>
              <a:rPr sz="3000" spc="-10" dirty="0">
                <a:latin typeface="Calibri"/>
                <a:cs typeface="Calibri"/>
              </a:rPr>
              <a:t>patients are in</a:t>
            </a:r>
            <a:r>
              <a:rPr sz="3000" spc="35" dirty="0">
                <a:latin typeface="Calibri"/>
                <a:cs typeface="Calibri"/>
              </a:rPr>
              <a:t> </a:t>
            </a:r>
            <a:r>
              <a:rPr sz="3000" dirty="0">
                <a:latin typeface="Calibri"/>
                <a:cs typeface="Calibri"/>
              </a:rPr>
              <a:t>NYHA</a:t>
            </a:r>
            <a:r>
              <a:rPr sz="3000" spc="5" dirty="0">
                <a:latin typeface="Calibri"/>
                <a:cs typeface="Calibri"/>
              </a:rPr>
              <a:t> </a:t>
            </a:r>
            <a:r>
              <a:rPr sz="3000" dirty="0">
                <a:latin typeface="Calibri"/>
                <a:cs typeface="Calibri"/>
              </a:rPr>
              <a:t>class	II </a:t>
            </a:r>
            <a:r>
              <a:rPr sz="3000" spc="-5" dirty="0">
                <a:latin typeface="Calibri"/>
                <a:cs typeface="Calibri"/>
              </a:rPr>
              <a:t>that </a:t>
            </a:r>
            <a:r>
              <a:rPr sz="3000" spc="-10" dirty="0">
                <a:latin typeface="Calibri"/>
                <a:cs typeface="Calibri"/>
              </a:rPr>
              <a:t>can</a:t>
            </a:r>
            <a:r>
              <a:rPr sz="3000" spc="-130" dirty="0">
                <a:latin typeface="Calibri"/>
                <a:cs typeface="Calibri"/>
              </a:rPr>
              <a:t> </a:t>
            </a:r>
            <a:r>
              <a:rPr sz="3000" dirty="0">
                <a:latin typeface="Calibri"/>
                <a:cs typeface="Calibri"/>
              </a:rPr>
              <a:t>lie  </a:t>
            </a:r>
            <a:r>
              <a:rPr sz="3000" spc="-15" dirty="0">
                <a:latin typeface="Calibri"/>
                <a:cs typeface="Calibri"/>
              </a:rPr>
              <a:t>comfortably </a:t>
            </a:r>
            <a:r>
              <a:rPr sz="3000" spc="-5" dirty="0">
                <a:latin typeface="Calibri"/>
                <a:cs typeface="Calibri"/>
              </a:rPr>
              <a:t>on </a:t>
            </a:r>
            <a:r>
              <a:rPr sz="3000" spc="-15" dirty="0">
                <a:latin typeface="Calibri"/>
                <a:cs typeface="Calibri"/>
              </a:rPr>
              <a:t>cath</a:t>
            </a:r>
            <a:r>
              <a:rPr sz="3000" spc="-35" dirty="0">
                <a:latin typeface="Calibri"/>
                <a:cs typeface="Calibri"/>
              </a:rPr>
              <a:t> </a:t>
            </a:r>
            <a:r>
              <a:rPr sz="3000" spc="-10" dirty="0">
                <a:latin typeface="Calibri"/>
                <a:cs typeface="Calibri"/>
              </a:rPr>
              <a:t>table.</a:t>
            </a:r>
            <a:endParaRPr sz="3000">
              <a:latin typeface="Calibri"/>
              <a:cs typeface="Calibri"/>
            </a:endParaRPr>
          </a:p>
          <a:p>
            <a:pPr>
              <a:lnSpc>
                <a:spcPct val="100000"/>
              </a:lnSpc>
              <a:spcBef>
                <a:spcPts val="40"/>
              </a:spcBef>
              <a:buFont typeface="Arial"/>
              <a:buChar char="•"/>
            </a:pPr>
            <a:endParaRPr sz="3800">
              <a:latin typeface="Calibri"/>
              <a:cs typeface="Calibri"/>
            </a:endParaRPr>
          </a:p>
          <a:p>
            <a:pPr marL="355600" marR="5080" indent="-342900">
              <a:lnSpc>
                <a:spcPts val="3240"/>
              </a:lnSpc>
              <a:spcBef>
                <a:spcPts val="5"/>
              </a:spcBef>
              <a:buFont typeface="Arial"/>
              <a:buChar char="•"/>
              <a:tabLst>
                <a:tab pos="354965" algn="l"/>
                <a:tab pos="355600" algn="l"/>
              </a:tabLst>
            </a:pPr>
            <a:r>
              <a:rPr sz="3000" dirty="0">
                <a:latin typeface="Calibri"/>
                <a:cs typeface="Calibri"/>
              </a:rPr>
              <a:t>When a </a:t>
            </a:r>
            <a:r>
              <a:rPr sz="3000" spc="-10" dirty="0">
                <a:latin typeface="Calibri"/>
                <a:cs typeface="Calibri"/>
              </a:rPr>
              <a:t>patient </a:t>
            </a:r>
            <a:r>
              <a:rPr sz="3000" dirty="0">
                <a:latin typeface="Calibri"/>
                <a:cs typeface="Calibri"/>
              </a:rPr>
              <a:t>in NYHA class IV - </a:t>
            </a:r>
            <a:r>
              <a:rPr sz="3000" spc="-10" dirty="0">
                <a:latin typeface="Calibri"/>
                <a:cs typeface="Calibri"/>
              </a:rPr>
              <a:t>can </a:t>
            </a:r>
            <a:r>
              <a:rPr sz="3000" spc="-5" dirty="0">
                <a:latin typeface="Calibri"/>
                <a:cs typeface="Calibri"/>
              </a:rPr>
              <a:t>be</a:t>
            </a:r>
            <a:r>
              <a:rPr sz="3000" spc="-165" dirty="0">
                <a:latin typeface="Calibri"/>
                <a:cs typeface="Calibri"/>
              </a:rPr>
              <a:t> </a:t>
            </a:r>
            <a:r>
              <a:rPr sz="3000" spc="-15" dirty="0">
                <a:latin typeface="Calibri"/>
                <a:cs typeface="Calibri"/>
              </a:rPr>
              <a:t>undertaken  </a:t>
            </a:r>
            <a:r>
              <a:rPr sz="3000" spc="-25" dirty="0">
                <a:latin typeface="Calibri"/>
                <a:cs typeface="Calibri"/>
              </a:rPr>
              <a:t>for </a:t>
            </a:r>
            <a:r>
              <a:rPr sz="3000" dirty="0">
                <a:latin typeface="Calibri"/>
                <a:cs typeface="Calibri"/>
              </a:rPr>
              <a:t>the </a:t>
            </a:r>
            <a:r>
              <a:rPr sz="3000" spc="-15" dirty="0">
                <a:latin typeface="Calibri"/>
                <a:cs typeface="Calibri"/>
              </a:rPr>
              <a:t>procedure </a:t>
            </a:r>
            <a:r>
              <a:rPr sz="3000" spc="-5" dirty="0">
                <a:latin typeface="Calibri"/>
                <a:cs typeface="Calibri"/>
              </a:rPr>
              <a:t>under</a:t>
            </a:r>
            <a:r>
              <a:rPr sz="3000" spc="5" dirty="0">
                <a:latin typeface="Calibri"/>
                <a:cs typeface="Calibri"/>
              </a:rPr>
              <a:t> </a:t>
            </a:r>
            <a:r>
              <a:rPr sz="3000" spc="-5" dirty="0">
                <a:latin typeface="Calibri"/>
                <a:cs typeface="Calibri"/>
              </a:rPr>
              <a:t>anesthesia.</a:t>
            </a:r>
            <a:endParaRPr sz="3000">
              <a:latin typeface="Calibri"/>
              <a:cs typeface="Calibri"/>
            </a:endParaRPr>
          </a:p>
          <a:p>
            <a:pPr>
              <a:lnSpc>
                <a:spcPct val="100000"/>
              </a:lnSpc>
              <a:spcBef>
                <a:spcPts val="40"/>
              </a:spcBef>
              <a:buFont typeface="Arial"/>
              <a:buChar char="•"/>
            </a:pPr>
            <a:endParaRPr sz="3800">
              <a:latin typeface="Calibri"/>
              <a:cs typeface="Calibri"/>
            </a:endParaRPr>
          </a:p>
          <a:p>
            <a:pPr marL="355600" marR="198755" indent="-342900">
              <a:lnSpc>
                <a:spcPts val="3240"/>
              </a:lnSpc>
              <a:buFont typeface="Arial"/>
              <a:buChar char="•"/>
              <a:tabLst>
                <a:tab pos="354965" algn="l"/>
                <a:tab pos="355600" algn="l"/>
              </a:tabLst>
            </a:pPr>
            <a:r>
              <a:rPr sz="3000" spc="-40" dirty="0">
                <a:latin typeface="Calibri"/>
                <a:cs typeface="Calibri"/>
              </a:rPr>
              <a:t>Younger </a:t>
            </a:r>
            <a:r>
              <a:rPr sz="3000" spc="-10" dirty="0">
                <a:latin typeface="Calibri"/>
                <a:cs typeface="Calibri"/>
              </a:rPr>
              <a:t>patients </a:t>
            </a:r>
            <a:r>
              <a:rPr sz="3000" dirty="0">
                <a:latin typeface="Calibri"/>
                <a:cs typeface="Calibri"/>
              </a:rPr>
              <a:t>with </a:t>
            </a:r>
            <a:r>
              <a:rPr sz="3000" spc="-5" dirty="0">
                <a:latin typeface="Calibri"/>
                <a:cs typeface="Calibri"/>
              </a:rPr>
              <a:t>pliable noncalcific </a:t>
            </a:r>
            <a:r>
              <a:rPr sz="3000" spc="-25" dirty="0">
                <a:latin typeface="Calibri"/>
                <a:cs typeface="Calibri"/>
              </a:rPr>
              <a:t>vaves </a:t>
            </a:r>
            <a:r>
              <a:rPr sz="3000" dirty="0">
                <a:latin typeface="Calibri"/>
                <a:cs typeface="Calibri"/>
              </a:rPr>
              <a:t>with  minimal </a:t>
            </a:r>
            <a:r>
              <a:rPr sz="3000" spc="-10" dirty="0">
                <a:latin typeface="Calibri"/>
                <a:cs typeface="Calibri"/>
              </a:rPr>
              <a:t>subvalvular disease </a:t>
            </a:r>
            <a:r>
              <a:rPr sz="3000" spc="-5" dirty="0">
                <a:latin typeface="Calibri"/>
                <a:cs typeface="Calibri"/>
              </a:rPr>
              <a:t>had </a:t>
            </a:r>
            <a:r>
              <a:rPr sz="3000" spc="-20" dirty="0">
                <a:latin typeface="Calibri"/>
                <a:cs typeface="Calibri"/>
              </a:rPr>
              <a:t>better </a:t>
            </a:r>
            <a:r>
              <a:rPr sz="3000" spc="-10" dirty="0">
                <a:latin typeface="Calibri"/>
                <a:cs typeface="Calibri"/>
              </a:rPr>
              <a:t>results</a:t>
            </a:r>
            <a:r>
              <a:rPr sz="3000" spc="5" dirty="0">
                <a:latin typeface="Calibri"/>
                <a:cs typeface="Calibri"/>
              </a:rPr>
              <a:t> </a:t>
            </a:r>
            <a:r>
              <a:rPr sz="3000" dirty="0">
                <a:latin typeface="Calibri"/>
                <a:cs typeface="Calibri"/>
              </a:rPr>
              <a:t>.</a:t>
            </a:r>
            <a:endParaRPr sz="30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550" y="192150"/>
            <a:ext cx="7599045" cy="1244600"/>
          </a:xfrm>
          <a:prstGeom prst="rect">
            <a:avLst/>
          </a:prstGeom>
        </p:spPr>
        <p:txBody>
          <a:bodyPr vert="horz" wrap="square" lIns="0" tIns="12065" rIns="0" bIns="0" rtlCol="0">
            <a:spAutoFit/>
          </a:bodyPr>
          <a:lstStyle/>
          <a:p>
            <a:pPr marL="2231390" marR="5080" indent="-2219325">
              <a:lnSpc>
                <a:spcPct val="100000"/>
              </a:lnSpc>
              <a:spcBef>
                <a:spcPts val="95"/>
              </a:spcBef>
              <a:tabLst>
                <a:tab pos="3602990" algn="l"/>
                <a:tab pos="4105275" algn="l"/>
              </a:tabLst>
            </a:pPr>
            <a:r>
              <a:rPr sz="4000" spc="-15" dirty="0">
                <a:solidFill>
                  <a:srgbClr val="11478A"/>
                </a:solidFill>
              </a:rPr>
              <a:t>EPIDEMIOLOGICAL	</a:t>
            </a:r>
            <a:r>
              <a:rPr sz="4000" spc="-10" dirty="0">
                <a:solidFill>
                  <a:srgbClr val="11478A"/>
                </a:solidFill>
              </a:rPr>
              <a:t>ASPECTS</a:t>
            </a:r>
            <a:r>
              <a:rPr sz="4000" spc="-95" dirty="0">
                <a:solidFill>
                  <a:srgbClr val="11478A"/>
                </a:solidFill>
              </a:rPr>
              <a:t> </a:t>
            </a:r>
            <a:r>
              <a:rPr sz="4000" spc="-15" dirty="0">
                <a:solidFill>
                  <a:srgbClr val="11478A"/>
                </a:solidFill>
              </a:rPr>
              <a:t>WORLD  </a:t>
            </a:r>
            <a:r>
              <a:rPr sz="4000" spc="-5" dirty="0">
                <a:solidFill>
                  <a:srgbClr val="11478A"/>
                </a:solidFill>
              </a:rPr>
              <a:t>WIDE	BURDEN</a:t>
            </a:r>
            <a:endParaRPr sz="4000"/>
          </a:p>
        </p:txBody>
      </p:sp>
      <p:sp>
        <p:nvSpPr>
          <p:cNvPr id="3" name="object 3"/>
          <p:cNvSpPr txBox="1"/>
          <p:nvPr/>
        </p:nvSpPr>
        <p:spPr>
          <a:xfrm>
            <a:off x="535940" y="1607261"/>
            <a:ext cx="7860665" cy="3148330"/>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 pos="6793230" algn="l"/>
              </a:tabLst>
            </a:pPr>
            <a:r>
              <a:rPr sz="3200" i="1" spc="-45" dirty="0">
                <a:latin typeface="Calibri"/>
                <a:cs typeface="Calibri"/>
              </a:rPr>
              <a:t>At </a:t>
            </a:r>
            <a:r>
              <a:rPr sz="3200" i="1" spc="-10" dirty="0">
                <a:latin typeface="Calibri"/>
                <a:cs typeface="Calibri"/>
              </a:rPr>
              <a:t>least </a:t>
            </a:r>
            <a:r>
              <a:rPr sz="3200" i="1" spc="-5" dirty="0">
                <a:latin typeface="Calibri"/>
                <a:cs typeface="Calibri"/>
              </a:rPr>
              <a:t>15·6 million people</a:t>
            </a:r>
            <a:r>
              <a:rPr sz="3200" i="1" spc="140" dirty="0">
                <a:latin typeface="Calibri"/>
                <a:cs typeface="Calibri"/>
              </a:rPr>
              <a:t> </a:t>
            </a:r>
            <a:r>
              <a:rPr sz="3200" i="1" spc="-5" dirty="0">
                <a:latin typeface="Calibri"/>
                <a:cs typeface="Calibri"/>
              </a:rPr>
              <a:t>have</a:t>
            </a:r>
            <a:r>
              <a:rPr sz="3200" i="1" spc="15" dirty="0">
                <a:latin typeface="Calibri"/>
                <a:cs typeface="Calibri"/>
              </a:rPr>
              <a:t> </a:t>
            </a:r>
            <a:r>
              <a:rPr sz="3200" i="1" spc="-25" dirty="0">
                <a:latin typeface="Calibri"/>
                <a:cs typeface="Calibri"/>
              </a:rPr>
              <a:t>RHD,	</a:t>
            </a:r>
            <a:r>
              <a:rPr sz="3200" i="1" spc="-10" dirty="0">
                <a:latin typeface="Calibri"/>
                <a:cs typeface="Calibri"/>
              </a:rPr>
              <a:t>0.3of  </a:t>
            </a:r>
            <a:r>
              <a:rPr sz="3200" i="1" spc="-5" dirty="0">
                <a:latin typeface="Calibri"/>
                <a:cs typeface="Calibri"/>
              </a:rPr>
              <a:t>about </a:t>
            </a:r>
            <a:r>
              <a:rPr sz="3200" i="1" dirty="0">
                <a:latin typeface="Calibri"/>
                <a:cs typeface="Calibri"/>
              </a:rPr>
              <a:t>0·5 </a:t>
            </a:r>
            <a:r>
              <a:rPr sz="3200" i="1" spc="-5" dirty="0">
                <a:latin typeface="Calibri"/>
                <a:cs typeface="Calibri"/>
              </a:rPr>
              <a:t>million individuals </a:t>
            </a:r>
            <a:r>
              <a:rPr sz="3200" i="1" dirty="0">
                <a:latin typeface="Calibri"/>
                <a:cs typeface="Calibri"/>
              </a:rPr>
              <a:t>who </a:t>
            </a:r>
            <a:r>
              <a:rPr sz="3200" i="1" spc="-10" dirty="0">
                <a:latin typeface="Calibri"/>
                <a:cs typeface="Calibri"/>
              </a:rPr>
              <a:t>acquire </a:t>
            </a:r>
            <a:r>
              <a:rPr sz="3200" i="1" dirty="0">
                <a:latin typeface="Calibri"/>
                <a:cs typeface="Calibri"/>
              </a:rPr>
              <a:t>ARF  every </a:t>
            </a:r>
            <a:r>
              <a:rPr sz="3200" i="1" spc="-5" dirty="0">
                <a:latin typeface="Calibri"/>
                <a:cs typeface="Calibri"/>
              </a:rPr>
              <a:t>year go on </a:t>
            </a:r>
            <a:r>
              <a:rPr sz="3200" i="1" spc="-25" dirty="0">
                <a:latin typeface="Calibri"/>
                <a:cs typeface="Calibri"/>
              </a:rPr>
              <a:t>to </a:t>
            </a:r>
            <a:r>
              <a:rPr sz="3200" i="1" spc="-5" dirty="0">
                <a:latin typeface="Calibri"/>
                <a:cs typeface="Calibri"/>
              </a:rPr>
              <a:t>develop</a:t>
            </a:r>
            <a:r>
              <a:rPr sz="3200" i="1" spc="-25" dirty="0">
                <a:latin typeface="Calibri"/>
                <a:cs typeface="Calibri"/>
              </a:rPr>
              <a:t> </a:t>
            </a:r>
            <a:r>
              <a:rPr sz="3200" i="1" dirty="0">
                <a:latin typeface="Calibri"/>
                <a:cs typeface="Calibri"/>
              </a:rPr>
              <a:t>RHD</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1414780" indent="-343535">
              <a:lnSpc>
                <a:spcPct val="100000"/>
              </a:lnSpc>
              <a:buFont typeface="Arial"/>
              <a:buChar char="•"/>
              <a:tabLst>
                <a:tab pos="447040" algn="l"/>
                <a:tab pos="447675" algn="l"/>
              </a:tabLst>
            </a:pPr>
            <a:r>
              <a:rPr dirty="0"/>
              <a:t>	</a:t>
            </a:r>
            <a:r>
              <a:rPr sz="3200" i="1" dirty="0">
                <a:latin typeface="Calibri"/>
                <a:cs typeface="Calibri"/>
              </a:rPr>
              <a:t>233 000 </a:t>
            </a:r>
            <a:r>
              <a:rPr sz="3200" i="1" spc="-5" dirty="0">
                <a:latin typeface="Calibri"/>
                <a:cs typeface="Calibri"/>
              </a:rPr>
              <a:t>deaths </a:t>
            </a:r>
            <a:r>
              <a:rPr sz="3200" i="1" spc="-10" dirty="0">
                <a:latin typeface="Calibri"/>
                <a:cs typeface="Calibri"/>
              </a:rPr>
              <a:t>annually </a:t>
            </a:r>
            <a:r>
              <a:rPr sz="3200" i="1" spc="-5" dirty="0">
                <a:latin typeface="Calibri"/>
                <a:cs typeface="Calibri"/>
              </a:rPr>
              <a:t>are directly  </a:t>
            </a:r>
            <a:r>
              <a:rPr sz="3200" i="1" spc="-10" dirty="0">
                <a:latin typeface="Calibri"/>
                <a:cs typeface="Calibri"/>
              </a:rPr>
              <a:t>attributable </a:t>
            </a:r>
            <a:r>
              <a:rPr sz="3200" i="1" spc="-25" dirty="0">
                <a:latin typeface="Calibri"/>
                <a:cs typeface="Calibri"/>
              </a:rPr>
              <a:t>to </a:t>
            </a:r>
            <a:r>
              <a:rPr sz="3200" i="1" dirty="0">
                <a:latin typeface="Calibri"/>
                <a:cs typeface="Calibri"/>
              </a:rPr>
              <a:t>ARF </a:t>
            </a:r>
            <a:r>
              <a:rPr sz="3200" i="1" spc="-5" dirty="0">
                <a:latin typeface="Calibri"/>
                <a:cs typeface="Calibri"/>
              </a:rPr>
              <a:t>or</a:t>
            </a:r>
            <a:r>
              <a:rPr sz="3200" i="1" spc="60" dirty="0">
                <a:latin typeface="Calibri"/>
                <a:cs typeface="Calibri"/>
              </a:rPr>
              <a:t> </a:t>
            </a:r>
            <a:r>
              <a:rPr sz="3200" i="1" spc="-25" dirty="0">
                <a:latin typeface="Calibri"/>
                <a:cs typeface="Calibri"/>
              </a:rPr>
              <a:t>RHD.</a:t>
            </a:r>
            <a:endParaRPr sz="3200">
              <a:latin typeface="Calibri"/>
              <a:cs typeface="Calibri"/>
            </a:endParaRPr>
          </a:p>
        </p:txBody>
      </p:sp>
      <p:sp>
        <p:nvSpPr>
          <p:cNvPr id="4" name="object 4"/>
          <p:cNvSpPr txBox="1"/>
          <p:nvPr/>
        </p:nvSpPr>
        <p:spPr>
          <a:xfrm>
            <a:off x="535940" y="5377383"/>
            <a:ext cx="7229475" cy="513080"/>
          </a:xfrm>
          <a:prstGeom prst="rect">
            <a:avLst/>
          </a:prstGeom>
        </p:spPr>
        <p:txBody>
          <a:bodyPr vert="horz" wrap="square" lIns="0" tIns="12065" rIns="0" bIns="0" rtlCol="0">
            <a:spAutoFit/>
          </a:bodyPr>
          <a:lstStyle/>
          <a:p>
            <a:pPr marL="355600" marR="5080" indent="-343535">
              <a:lnSpc>
                <a:spcPct val="100000"/>
              </a:lnSpc>
              <a:spcBef>
                <a:spcPts val="95"/>
              </a:spcBef>
              <a:buFont typeface="Arial"/>
              <a:buChar char="•"/>
              <a:tabLst>
                <a:tab pos="355600" algn="l"/>
                <a:tab pos="356235" algn="l"/>
              </a:tabLst>
            </a:pPr>
            <a:r>
              <a:rPr sz="1600" i="1" u="heavy" spc="-10" dirty="0">
                <a:solidFill>
                  <a:srgbClr val="FF0000"/>
                </a:solidFill>
                <a:uFill>
                  <a:solidFill>
                    <a:srgbClr val="FF0000"/>
                  </a:solidFill>
                </a:uFill>
                <a:latin typeface="Calibri"/>
                <a:cs typeface="Calibri"/>
              </a:rPr>
              <a:t>Carapetis </a:t>
            </a:r>
            <a:r>
              <a:rPr sz="1600" i="1" u="heavy" spc="-5" dirty="0">
                <a:solidFill>
                  <a:srgbClr val="FF0000"/>
                </a:solidFill>
                <a:uFill>
                  <a:solidFill>
                    <a:srgbClr val="FF0000"/>
                  </a:solidFill>
                </a:uFill>
                <a:latin typeface="Calibri"/>
                <a:cs typeface="Calibri"/>
              </a:rPr>
              <a:t>JR. </a:t>
            </a:r>
            <a:r>
              <a:rPr sz="1600" i="1" u="heavy" spc="-10" dirty="0">
                <a:solidFill>
                  <a:srgbClr val="FF0000"/>
                </a:solidFill>
                <a:uFill>
                  <a:solidFill>
                    <a:srgbClr val="FF0000"/>
                  </a:solidFill>
                </a:uFill>
                <a:latin typeface="Calibri"/>
                <a:cs typeface="Calibri"/>
              </a:rPr>
              <a:t>The </a:t>
            </a:r>
            <a:r>
              <a:rPr sz="1600" i="1" u="heavy" spc="-5" dirty="0">
                <a:solidFill>
                  <a:srgbClr val="FF0000"/>
                </a:solidFill>
                <a:uFill>
                  <a:solidFill>
                    <a:srgbClr val="FF0000"/>
                  </a:solidFill>
                </a:uFill>
                <a:latin typeface="Calibri"/>
                <a:cs typeface="Calibri"/>
              </a:rPr>
              <a:t>current </a:t>
            </a:r>
            <a:r>
              <a:rPr sz="1600" i="1" u="heavy" spc="-10" dirty="0">
                <a:solidFill>
                  <a:srgbClr val="FF0000"/>
                </a:solidFill>
                <a:uFill>
                  <a:solidFill>
                    <a:srgbClr val="FF0000"/>
                  </a:solidFill>
                </a:uFill>
                <a:latin typeface="Calibri"/>
                <a:cs typeface="Calibri"/>
              </a:rPr>
              <a:t>evidence for </a:t>
            </a:r>
            <a:r>
              <a:rPr sz="1600" i="1" u="heavy" spc="-5" dirty="0">
                <a:solidFill>
                  <a:srgbClr val="FF0000"/>
                </a:solidFill>
                <a:uFill>
                  <a:solidFill>
                    <a:srgbClr val="FF0000"/>
                  </a:solidFill>
                </a:uFill>
                <a:latin typeface="Calibri"/>
                <a:cs typeface="Calibri"/>
              </a:rPr>
              <a:t>the burden of </a:t>
            </a:r>
            <a:r>
              <a:rPr sz="1600" i="1" u="heavy" spc="-10" dirty="0">
                <a:solidFill>
                  <a:srgbClr val="FF0000"/>
                </a:solidFill>
                <a:uFill>
                  <a:solidFill>
                    <a:srgbClr val="FF0000"/>
                  </a:solidFill>
                </a:uFill>
                <a:latin typeface="Calibri"/>
                <a:cs typeface="Calibri"/>
              </a:rPr>
              <a:t>group </a:t>
            </a:r>
            <a:r>
              <a:rPr sz="1600" i="1" u="heavy" spc="-5" dirty="0">
                <a:solidFill>
                  <a:srgbClr val="FF0000"/>
                </a:solidFill>
                <a:uFill>
                  <a:solidFill>
                    <a:srgbClr val="FF0000"/>
                  </a:solidFill>
                </a:uFill>
                <a:latin typeface="Calibri"/>
                <a:cs typeface="Calibri"/>
              </a:rPr>
              <a:t>A </a:t>
            </a:r>
            <a:r>
              <a:rPr sz="1600" i="1" u="heavy" spc="-15" dirty="0">
                <a:solidFill>
                  <a:srgbClr val="FF0000"/>
                </a:solidFill>
                <a:uFill>
                  <a:solidFill>
                    <a:srgbClr val="FF0000"/>
                  </a:solidFill>
                </a:uFill>
                <a:latin typeface="Calibri"/>
                <a:cs typeface="Calibri"/>
              </a:rPr>
              <a:t>streptococcal </a:t>
            </a:r>
            <a:r>
              <a:rPr sz="1600" i="1" u="heavy" spc="-5" dirty="0">
                <a:solidFill>
                  <a:srgbClr val="FF0000"/>
                </a:solidFill>
                <a:uFill>
                  <a:solidFill>
                    <a:srgbClr val="FF0000"/>
                  </a:solidFill>
                </a:uFill>
                <a:latin typeface="Calibri"/>
                <a:cs typeface="Calibri"/>
              </a:rPr>
              <a:t>diseases.  WHO/FCH/CAH/05·07</a:t>
            </a:r>
            <a:endParaRPr sz="1600">
              <a:latin typeface="Calibri"/>
              <a:cs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0" y="457200"/>
            <a:ext cx="1523999" cy="197510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381000"/>
            <a:ext cx="6796405" cy="696595"/>
          </a:xfrm>
          <a:prstGeom prst="rect">
            <a:avLst/>
          </a:prstGeom>
        </p:spPr>
        <p:txBody>
          <a:bodyPr vert="horz" wrap="square" lIns="0" tIns="13335" rIns="0" bIns="0" rtlCol="0">
            <a:spAutoFit/>
          </a:bodyPr>
          <a:lstStyle/>
          <a:p>
            <a:pPr marL="12700">
              <a:lnSpc>
                <a:spcPct val="100000"/>
              </a:lnSpc>
              <a:spcBef>
                <a:spcPts val="105"/>
              </a:spcBef>
            </a:pPr>
            <a:r>
              <a:rPr sz="4400" b="1" spc="-20" dirty="0">
                <a:latin typeface="Calibri"/>
                <a:cs typeface="Calibri"/>
              </a:rPr>
              <a:t>Echocardiography </a:t>
            </a:r>
            <a:r>
              <a:rPr sz="4400" b="1" spc="10" dirty="0">
                <a:latin typeface="Calibri"/>
                <a:cs typeface="Calibri"/>
              </a:rPr>
              <a:t>(TTE</a:t>
            </a:r>
            <a:r>
              <a:rPr sz="4400" b="1" spc="-80" dirty="0">
                <a:latin typeface="Calibri"/>
                <a:cs typeface="Calibri"/>
              </a:rPr>
              <a:t> </a:t>
            </a:r>
            <a:r>
              <a:rPr sz="4400" b="1" dirty="0">
                <a:latin typeface="Calibri"/>
                <a:cs typeface="Calibri"/>
              </a:rPr>
              <a:t>&amp;TEE)</a:t>
            </a:r>
            <a:endParaRPr sz="4400" dirty="0">
              <a:latin typeface="Calibri"/>
              <a:cs typeface="Calibri"/>
            </a:endParaRPr>
          </a:p>
        </p:txBody>
      </p:sp>
      <p:sp>
        <p:nvSpPr>
          <p:cNvPr id="4" name="object 4"/>
          <p:cNvSpPr txBox="1"/>
          <p:nvPr/>
        </p:nvSpPr>
        <p:spPr>
          <a:xfrm>
            <a:off x="383540" y="1316481"/>
            <a:ext cx="8428990" cy="4521835"/>
          </a:xfrm>
          <a:prstGeom prst="rect">
            <a:avLst/>
          </a:prstGeom>
        </p:spPr>
        <p:txBody>
          <a:bodyPr vert="horz" wrap="square" lIns="0" tIns="88265" rIns="0" bIns="0" rtlCol="0">
            <a:spAutoFit/>
          </a:bodyPr>
          <a:lstStyle/>
          <a:p>
            <a:pPr marL="355600" marR="708025" indent="-342900">
              <a:lnSpc>
                <a:spcPct val="80000"/>
              </a:lnSpc>
              <a:spcBef>
                <a:spcPts val="695"/>
              </a:spcBef>
              <a:buFont typeface="Arial"/>
              <a:buChar char="•"/>
              <a:tabLst>
                <a:tab pos="426720" algn="l"/>
                <a:tab pos="427355" algn="l"/>
              </a:tabLst>
            </a:pPr>
            <a:r>
              <a:rPr dirty="0"/>
              <a:t>	</a:t>
            </a:r>
            <a:r>
              <a:rPr sz="2500" spc="-20" dirty="0">
                <a:latin typeface="Calibri"/>
                <a:cs typeface="Calibri"/>
              </a:rPr>
              <a:t>Traditionally different </a:t>
            </a:r>
            <a:r>
              <a:rPr sz="2500" spc="-10" dirty="0">
                <a:latin typeface="Calibri"/>
                <a:cs typeface="Calibri"/>
              </a:rPr>
              <a:t>grades </a:t>
            </a:r>
            <a:r>
              <a:rPr sz="2500" spc="-5" dirty="0">
                <a:latin typeface="Calibri"/>
                <a:cs typeface="Calibri"/>
              </a:rPr>
              <a:t>of </a:t>
            </a:r>
            <a:r>
              <a:rPr sz="2500" spc="-10" dirty="0">
                <a:latin typeface="Calibri"/>
                <a:cs typeface="Calibri"/>
              </a:rPr>
              <a:t>thickening, </a:t>
            </a:r>
            <a:r>
              <a:rPr sz="2500" spc="-20" dirty="0">
                <a:latin typeface="Calibri"/>
                <a:cs typeface="Calibri"/>
              </a:rPr>
              <a:t>mobility,  </a:t>
            </a:r>
            <a:r>
              <a:rPr sz="2500" spc="-10" dirty="0">
                <a:latin typeface="Calibri"/>
                <a:cs typeface="Calibri"/>
              </a:rPr>
              <a:t>calcification </a:t>
            </a:r>
            <a:r>
              <a:rPr sz="2500" spc="-5" dirty="0">
                <a:latin typeface="Calibri"/>
                <a:cs typeface="Calibri"/>
              </a:rPr>
              <a:t>and </a:t>
            </a:r>
            <a:r>
              <a:rPr sz="2500" spc="-10" dirty="0">
                <a:latin typeface="Calibri"/>
                <a:cs typeface="Calibri"/>
              </a:rPr>
              <a:t>subvalvular </a:t>
            </a:r>
            <a:r>
              <a:rPr sz="2500" spc="-5" dirty="0">
                <a:latin typeface="Calibri"/>
                <a:cs typeface="Calibri"/>
              </a:rPr>
              <a:t>disease of MV </a:t>
            </a:r>
            <a:r>
              <a:rPr sz="2500" spc="-10" dirty="0">
                <a:latin typeface="Calibri"/>
                <a:cs typeface="Calibri"/>
              </a:rPr>
              <a:t>apparatus </a:t>
            </a:r>
            <a:r>
              <a:rPr sz="2500" spc="-15" dirty="0">
                <a:latin typeface="Calibri"/>
                <a:cs typeface="Calibri"/>
              </a:rPr>
              <a:t>are  </a:t>
            </a:r>
            <a:r>
              <a:rPr sz="2500" spc="-5" dirty="0">
                <a:latin typeface="Calibri"/>
                <a:cs typeface="Calibri"/>
              </a:rPr>
              <a:t>assessed prior </a:t>
            </a:r>
            <a:r>
              <a:rPr sz="2500" spc="-15" dirty="0">
                <a:latin typeface="Calibri"/>
                <a:cs typeface="Calibri"/>
              </a:rPr>
              <a:t>to</a:t>
            </a:r>
            <a:r>
              <a:rPr sz="2500" spc="25" dirty="0">
                <a:latin typeface="Calibri"/>
                <a:cs typeface="Calibri"/>
              </a:rPr>
              <a:t> </a:t>
            </a:r>
            <a:r>
              <a:rPr sz="2500" spc="-15" dirty="0">
                <a:latin typeface="Calibri"/>
                <a:cs typeface="Calibri"/>
              </a:rPr>
              <a:t>PTMC.</a:t>
            </a:r>
            <a:endParaRPr sz="2500">
              <a:latin typeface="Calibri"/>
              <a:cs typeface="Calibri"/>
            </a:endParaRPr>
          </a:p>
          <a:p>
            <a:pPr>
              <a:lnSpc>
                <a:spcPct val="100000"/>
              </a:lnSpc>
              <a:spcBef>
                <a:spcPts val="40"/>
              </a:spcBef>
              <a:buFont typeface="Arial"/>
              <a:buChar char="•"/>
            </a:pPr>
            <a:endParaRPr sz="2900">
              <a:latin typeface="Calibri"/>
              <a:cs typeface="Calibri"/>
            </a:endParaRPr>
          </a:p>
          <a:p>
            <a:pPr marL="355600" marR="126364" indent="-342900">
              <a:lnSpc>
                <a:spcPts val="2400"/>
              </a:lnSpc>
              <a:buFont typeface="Arial"/>
              <a:buChar char="•"/>
              <a:tabLst>
                <a:tab pos="426720" algn="l"/>
                <a:tab pos="427355" algn="l"/>
              </a:tabLst>
            </a:pPr>
            <a:r>
              <a:rPr dirty="0"/>
              <a:t>	</a:t>
            </a:r>
            <a:r>
              <a:rPr sz="2500" spc="-5" dirty="0">
                <a:latin typeface="Calibri"/>
                <a:cs typeface="Calibri"/>
              </a:rPr>
              <a:t>A pliable </a:t>
            </a:r>
            <a:r>
              <a:rPr sz="2500" spc="-15" dirty="0">
                <a:latin typeface="Calibri"/>
                <a:cs typeface="Calibri"/>
              </a:rPr>
              <a:t>valve </a:t>
            </a:r>
            <a:r>
              <a:rPr sz="2500" spc="-10" dirty="0">
                <a:latin typeface="Calibri"/>
                <a:cs typeface="Calibri"/>
              </a:rPr>
              <a:t>responds </a:t>
            </a:r>
            <a:r>
              <a:rPr sz="2500" spc="-15" dirty="0">
                <a:latin typeface="Calibri"/>
                <a:cs typeface="Calibri"/>
              </a:rPr>
              <a:t>to </a:t>
            </a:r>
            <a:r>
              <a:rPr sz="2500" spc="-5" dirty="0">
                <a:latin typeface="Calibri"/>
                <a:cs typeface="Calibri"/>
              </a:rPr>
              <a:t>balloon </a:t>
            </a:r>
            <a:r>
              <a:rPr sz="2500" spc="-10" dirty="0">
                <a:latin typeface="Calibri"/>
                <a:cs typeface="Calibri"/>
              </a:rPr>
              <a:t>dilation </a:t>
            </a:r>
            <a:r>
              <a:rPr sz="2500" spc="-15" dirty="0">
                <a:latin typeface="Calibri"/>
                <a:cs typeface="Calibri"/>
              </a:rPr>
              <a:t>better </a:t>
            </a:r>
            <a:r>
              <a:rPr sz="2500" dirty="0">
                <a:latin typeface="Calibri"/>
                <a:cs typeface="Calibri"/>
              </a:rPr>
              <a:t>than </a:t>
            </a:r>
            <a:r>
              <a:rPr sz="2500" spc="-5" dirty="0">
                <a:latin typeface="Calibri"/>
                <a:cs typeface="Calibri"/>
              </a:rPr>
              <a:t>a </a:t>
            </a:r>
            <a:r>
              <a:rPr sz="2500" spc="-10" dirty="0">
                <a:latin typeface="Calibri"/>
                <a:cs typeface="Calibri"/>
              </a:rPr>
              <a:t>non  </a:t>
            </a:r>
            <a:r>
              <a:rPr sz="2500" spc="-5" dirty="0">
                <a:latin typeface="Calibri"/>
                <a:cs typeface="Calibri"/>
              </a:rPr>
              <a:t>pliable</a:t>
            </a:r>
            <a:r>
              <a:rPr sz="2500" spc="10" dirty="0">
                <a:latin typeface="Calibri"/>
                <a:cs typeface="Calibri"/>
              </a:rPr>
              <a:t> </a:t>
            </a:r>
            <a:r>
              <a:rPr sz="2500" spc="-10" dirty="0">
                <a:latin typeface="Calibri"/>
                <a:cs typeface="Calibri"/>
              </a:rPr>
              <a:t>valve.</a:t>
            </a:r>
            <a:endParaRPr sz="2500">
              <a:latin typeface="Calibri"/>
              <a:cs typeface="Calibri"/>
            </a:endParaRPr>
          </a:p>
          <a:p>
            <a:pPr>
              <a:lnSpc>
                <a:spcPct val="100000"/>
              </a:lnSpc>
              <a:buFont typeface="Arial"/>
              <a:buChar char="•"/>
            </a:pPr>
            <a:endParaRPr sz="2950">
              <a:latin typeface="Calibri"/>
              <a:cs typeface="Calibri"/>
            </a:endParaRPr>
          </a:p>
          <a:p>
            <a:pPr marL="355600" marR="5080" indent="-342900">
              <a:lnSpc>
                <a:spcPts val="2400"/>
              </a:lnSpc>
              <a:buFont typeface="Arial"/>
              <a:buChar char="•"/>
              <a:tabLst>
                <a:tab pos="426720" algn="l"/>
                <a:tab pos="427355" algn="l"/>
              </a:tabLst>
            </a:pPr>
            <a:r>
              <a:rPr dirty="0"/>
              <a:t>	</a:t>
            </a:r>
            <a:r>
              <a:rPr sz="2500" spc="-15" dirty="0">
                <a:latin typeface="Calibri"/>
                <a:cs typeface="Calibri"/>
              </a:rPr>
              <a:t>However </a:t>
            </a:r>
            <a:r>
              <a:rPr sz="2500" spc="-5" dirty="0">
                <a:latin typeface="Calibri"/>
                <a:cs typeface="Calibri"/>
              </a:rPr>
              <a:t>it is the </a:t>
            </a:r>
            <a:r>
              <a:rPr sz="2500" spc="-10" dirty="0">
                <a:latin typeface="Calibri"/>
                <a:cs typeface="Calibri"/>
              </a:rPr>
              <a:t>calcification (that </a:t>
            </a:r>
            <a:r>
              <a:rPr sz="2500" dirty="0">
                <a:latin typeface="Calibri"/>
                <a:cs typeface="Calibri"/>
              </a:rPr>
              <a:t>especially </a:t>
            </a:r>
            <a:r>
              <a:rPr sz="2500" spc="-5" dirty="0">
                <a:latin typeface="Calibri"/>
                <a:cs typeface="Calibri"/>
              </a:rPr>
              <a:t>of </a:t>
            </a:r>
            <a:r>
              <a:rPr sz="2500" spc="-10" dirty="0">
                <a:latin typeface="Calibri"/>
                <a:cs typeface="Calibri"/>
              </a:rPr>
              <a:t>commissures)  out </a:t>
            </a:r>
            <a:r>
              <a:rPr sz="2500" spc="-5" dirty="0">
                <a:latin typeface="Calibri"/>
                <a:cs typeface="Calibri"/>
              </a:rPr>
              <a:t>of these </a:t>
            </a:r>
            <a:r>
              <a:rPr sz="2500" spc="-20" dirty="0">
                <a:latin typeface="Calibri"/>
                <a:cs typeface="Calibri"/>
              </a:rPr>
              <a:t>four </a:t>
            </a:r>
            <a:r>
              <a:rPr sz="2500" spc="-5" dirty="0">
                <a:latin typeface="Calibri"/>
                <a:cs typeface="Calibri"/>
              </a:rPr>
              <a:t>characteristics </a:t>
            </a:r>
            <a:r>
              <a:rPr sz="2500" spc="-10" dirty="0">
                <a:latin typeface="Calibri"/>
                <a:cs typeface="Calibri"/>
              </a:rPr>
              <a:t>that </a:t>
            </a:r>
            <a:r>
              <a:rPr sz="2500" spc="-5" dirty="0">
                <a:latin typeface="Calibri"/>
                <a:cs typeface="Calibri"/>
              </a:rPr>
              <a:t>is </a:t>
            </a:r>
            <a:r>
              <a:rPr sz="2500" dirty="0">
                <a:latin typeface="Calibri"/>
                <a:cs typeface="Calibri"/>
              </a:rPr>
              <a:t>of </a:t>
            </a:r>
            <a:r>
              <a:rPr sz="2500" spc="-5" dirty="0">
                <a:latin typeface="Calibri"/>
                <a:cs typeface="Calibri"/>
              </a:rPr>
              <a:t>major concern  during</a:t>
            </a:r>
            <a:r>
              <a:rPr sz="2500" spc="5" dirty="0">
                <a:latin typeface="Calibri"/>
                <a:cs typeface="Calibri"/>
              </a:rPr>
              <a:t> </a:t>
            </a:r>
            <a:r>
              <a:rPr sz="2500" spc="-10" dirty="0">
                <a:latin typeface="Calibri"/>
                <a:cs typeface="Calibri"/>
              </a:rPr>
              <a:t>PTMC.</a:t>
            </a:r>
            <a:endParaRPr sz="2500">
              <a:latin typeface="Calibri"/>
              <a:cs typeface="Calibri"/>
            </a:endParaRPr>
          </a:p>
          <a:p>
            <a:pPr>
              <a:lnSpc>
                <a:spcPct val="100000"/>
              </a:lnSpc>
              <a:spcBef>
                <a:spcPts val="20"/>
              </a:spcBef>
              <a:buFont typeface="Arial"/>
              <a:buChar char="•"/>
            </a:pPr>
            <a:endParaRPr sz="2950">
              <a:latin typeface="Calibri"/>
              <a:cs typeface="Calibri"/>
            </a:endParaRPr>
          </a:p>
          <a:p>
            <a:pPr marL="355600" marR="27305" indent="-342900">
              <a:lnSpc>
                <a:spcPct val="80000"/>
              </a:lnSpc>
              <a:buFont typeface="Arial"/>
              <a:buChar char="•"/>
              <a:tabLst>
                <a:tab pos="354965" algn="l"/>
                <a:tab pos="355600" algn="l"/>
              </a:tabLst>
            </a:pPr>
            <a:r>
              <a:rPr sz="2500" spc="-25" dirty="0">
                <a:latin typeface="Calibri"/>
                <a:cs typeface="Calibri"/>
              </a:rPr>
              <a:t>Even </a:t>
            </a:r>
            <a:r>
              <a:rPr sz="2500" spc="-5" dirty="0">
                <a:latin typeface="Calibri"/>
                <a:cs typeface="Calibri"/>
              </a:rPr>
              <a:t>if the </a:t>
            </a:r>
            <a:r>
              <a:rPr sz="2500" spc="-15" dirty="0">
                <a:latin typeface="Calibri"/>
                <a:cs typeface="Calibri"/>
              </a:rPr>
              <a:t>valve </a:t>
            </a:r>
            <a:r>
              <a:rPr sz="2500" spc="-5" dirty="0">
                <a:latin typeface="Calibri"/>
                <a:cs typeface="Calibri"/>
              </a:rPr>
              <a:t>is </a:t>
            </a:r>
            <a:r>
              <a:rPr sz="2500" spc="-10" dirty="0">
                <a:latin typeface="Calibri"/>
                <a:cs typeface="Calibri"/>
              </a:rPr>
              <a:t>heavily </a:t>
            </a:r>
            <a:r>
              <a:rPr sz="2500" spc="-5" dirty="0">
                <a:latin typeface="Calibri"/>
                <a:cs typeface="Calibri"/>
              </a:rPr>
              <a:t>calcified with no </a:t>
            </a:r>
            <a:r>
              <a:rPr sz="2500" spc="-10" dirty="0">
                <a:latin typeface="Calibri"/>
                <a:cs typeface="Calibri"/>
              </a:rPr>
              <a:t>calcification of  commissures </a:t>
            </a:r>
            <a:r>
              <a:rPr sz="2500" spc="-15" dirty="0">
                <a:latin typeface="Calibri"/>
                <a:cs typeface="Calibri"/>
              </a:rPr>
              <a:t>can </a:t>
            </a:r>
            <a:r>
              <a:rPr sz="2500" spc="-5" dirty="0">
                <a:latin typeface="Calibri"/>
                <a:cs typeface="Calibri"/>
              </a:rPr>
              <a:t>be </a:t>
            </a:r>
            <a:r>
              <a:rPr sz="2500" spc="-25" dirty="0">
                <a:latin typeface="Calibri"/>
                <a:cs typeface="Calibri"/>
              </a:rPr>
              <a:t>taken for </a:t>
            </a:r>
            <a:r>
              <a:rPr sz="2500" spc="-10" dirty="0">
                <a:latin typeface="Calibri"/>
                <a:cs typeface="Calibri"/>
              </a:rPr>
              <a:t>PTMC </a:t>
            </a:r>
            <a:r>
              <a:rPr sz="2500" spc="-5" dirty="0">
                <a:latin typeface="Calibri"/>
                <a:cs typeface="Calibri"/>
              </a:rPr>
              <a:t>with </a:t>
            </a:r>
            <a:r>
              <a:rPr sz="2500" spc="-10" dirty="0">
                <a:latin typeface="Calibri"/>
                <a:cs typeface="Calibri"/>
              </a:rPr>
              <a:t>slight under</a:t>
            </a:r>
            <a:r>
              <a:rPr sz="2500" spc="229" dirty="0">
                <a:latin typeface="Calibri"/>
                <a:cs typeface="Calibri"/>
              </a:rPr>
              <a:t> </a:t>
            </a:r>
            <a:r>
              <a:rPr sz="2500" spc="-10" dirty="0">
                <a:latin typeface="Calibri"/>
                <a:cs typeface="Calibri"/>
              </a:rPr>
              <a:t>dilation.</a:t>
            </a:r>
            <a:endParaRPr sz="25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374394"/>
            <a:ext cx="8136890" cy="4507230"/>
          </a:xfrm>
          <a:prstGeom prst="rect">
            <a:avLst/>
          </a:prstGeom>
        </p:spPr>
        <p:txBody>
          <a:bodyPr vert="horz" wrap="square" lIns="0" tIns="104140" rIns="0" bIns="0" rtlCol="0">
            <a:spAutoFit/>
          </a:bodyPr>
          <a:lstStyle/>
          <a:p>
            <a:pPr marL="355600" marR="573405" indent="-343535">
              <a:lnSpc>
                <a:spcPct val="80000"/>
              </a:lnSpc>
              <a:spcBef>
                <a:spcPts val="820"/>
              </a:spcBef>
              <a:buFont typeface="Arial"/>
              <a:buChar char="•"/>
              <a:tabLst>
                <a:tab pos="355600" algn="l"/>
                <a:tab pos="356235" algn="l"/>
              </a:tabLst>
            </a:pPr>
            <a:r>
              <a:rPr sz="3000" spc="-5" dirty="0">
                <a:latin typeface="Calibri"/>
                <a:cs typeface="Calibri"/>
              </a:rPr>
              <a:t>High-quality </a:t>
            </a:r>
            <a:r>
              <a:rPr sz="3000" spc="10" dirty="0">
                <a:latin typeface="Calibri"/>
                <a:cs typeface="Calibri"/>
              </a:rPr>
              <a:t>TTE </a:t>
            </a:r>
            <a:r>
              <a:rPr sz="3000" dirty="0">
                <a:latin typeface="Calibri"/>
                <a:cs typeface="Calibri"/>
              </a:rPr>
              <a:t>and </a:t>
            </a:r>
            <a:r>
              <a:rPr sz="3000" spc="-5" dirty="0">
                <a:latin typeface="Calibri"/>
                <a:cs typeface="Calibri"/>
              </a:rPr>
              <a:t>TEE is </a:t>
            </a:r>
            <a:r>
              <a:rPr sz="3000" dirty="0">
                <a:latin typeface="Calibri"/>
                <a:cs typeface="Calibri"/>
              </a:rPr>
              <a:t>an </a:t>
            </a:r>
            <a:r>
              <a:rPr sz="3000" spc="-10" dirty="0">
                <a:latin typeface="Calibri"/>
                <a:cs typeface="Calibri"/>
              </a:rPr>
              <a:t>essential </a:t>
            </a:r>
            <a:r>
              <a:rPr sz="3000" spc="-5" dirty="0">
                <a:latin typeface="Calibri"/>
                <a:cs typeface="Calibri"/>
              </a:rPr>
              <a:t>part of  </a:t>
            </a:r>
            <a:r>
              <a:rPr sz="3000" spc="-15" dirty="0">
                <a:latin typeface="Calibri"/>
                <a:cs typeface="Calibri"/>
              </a:rPr>
              <a:t>proper patient</a:t>
            </a:r>
            <a:r>
              <a:rPr sz="3000" spc="5" dirty="0">
                <a:latin typeface="Calibri"/>
                <a:cs typeface="Calibri"/>
              </a:rPr>
              <a:t> </a:t>
            </a:r>
            <a:r>
              <a:rPr sz="3000" spc="-5" dirty="0">
                <a:latin typeface="Calibri"/>
                <a:cs typeface="Calibri"/>
              </a:rPr>
              <a:t>selection.</a:t>
            </a:r>
            <a:endParaRPr sz="3000">
              <a:latin typeface="Calibri"/>
              <a:cs typeface="Calibri"/>
            </a:endParaRPr>
          </a:p>
          <a:p>
            <a:pPr>
              <a:lnSpc>
                <a:spcPct val="100000"/>
              </a:lnSpc>
              <a:spcBef>
                <a:spcPts val="25"/>
              </a:spcBef>
              <a:buFont typeface="Arial"/>
              <a:buChar char="•"/>
            </a:pPr>
            <a:endParaRPr sz="3500">
              <a:latin typeface="Calibri"/>
              <a:cs typeface="Calibri"/>
            </a:endParaRPr>
          </a:p>
          <a:p>
            <a:pPr marL="355600" marR="8255" indent="-343535">
              <a:lnSpc>
                <a:spcPts val="2880"/>
              </a:lnSpc>
              <a:buFont typeface="Arial"/>
              <a:buChar char="•"/>
              <a:tabLst>
                <a:tab pos="355600" algn="l"/>
                <a:tab pos="356235" algn="l"/>
                <a:tab pos="4281170" algn="l"/>
              </a:tabLst>
            </a:pPr>
            <a:r>
              <a:rPr sz="3000" spc="-5" dirty="0">
                <a:latin typeface="Calibri"/>
                <a:cs typeface="Calibri"/>
              </a:rPr>
              <a:t>TEE prior </a:t>
            </a:r>
            <a:r>
              <a:rPr sz="3000" spc="-15" dirty="0">
                <a:latin typeface="Calibri"/>
                <a:cs typeface="Calibri"/>
              </a:rPr>
              <a:t>to</a:t>
            </a:r>
            <a:r>
              <a:rPr sz="3000" dirty="0">
                <a:latin typeface="Calibri"/>
                <a:cs typeface="Calibri"/>
              </a:rPr>
              <a:t> the</a:t>
            </a:r>
            <a:r>
              <a:rPr sz="3000" spc="-10" dirty="0">
                <a:latin typeface="Calibri"/>
                <a:cs typeface="Calibri"/>
              </a:rPr>
              <a:t> </a:t>
            </a:r>
            <a:r>
              <a:rPr sz="3000" spc="-5" dirty="0">
                <a:latin typeface="Calibri"/>
                <a:cs typeface="Calibri"/>
              </a:rPr>
              <a:t>planned	</a:t>
            </a:r>
            <a:r>
              <a:rPr sz="3000" spc="-15" dirty="0">
                <a:latin typeface="Calibri"/>
                <a:cs typeface="Calibri"/>
              </a:rPr>
              <a:t>procedure </a:t>
            </a:r>
            <a:r>
              <a:rPr sz="3000" spc="-20" dirty="0">
                <a:latin typeface="Calibri"/>
                <a:cs typeface="Calibri"/>
              </a:rPr>
              <a:t>excludes </a:t>
            </a:r>
            <a:r>
              <a:rPr sz="3000" dirty="0">
                <a:latin typeface="Calibri"/>
                <a:cs typeface="Calibri"/>
              </a:rPr>
              <a:t>the  </a:t>
            </a:r>
            <a:r>
              <a:rPr sz="3000" spc="-10" dirty="0">
                <a:latin typeface="Calibri"/>
                <a:cs typeface="Calibri"/>
              </a:rPr>
              <a:t>presence </a:t>
            </a:r>
            <a:r>
              <a:rPr sz="3000" spc="-5" dirty="0">
                <a:latin typeface="Calibri"/>
                <a:cs typeface="Calibri"/>
              </a:rPr>
              <a:t>of LA </a:t>
            </a:r>
            <a:r>
              <a:rPr sz="3000" spc="-10" dirty="0">
                <a:latin typeface="Calibri"/>
                <a:cs typeface="Calibri"/>
              </a:rPr>
              <a:t>thrombus </a:t>
            </a:r>
            <a:r>
              <a:rPr sz="3000" dirty="0">
                <a:latin typeface="Calibri"/>
                <a:cs typeface="Calibri"/>
              </a:rPr>
              <a:t>and </a:t>
            </a:r>
            <a:r>
              <a:rPr sz="3000" spc="-20" dirty="0">
                <a:latin typeface="Calibri"/>
                <a:cs typeface="Calibri"/>
              </a:rPr>
              <a:t>moderate </a:t>
            </a:r>
            <a:r>
              <a:rPr sz="3000" spc="-5" dirty="0">
                <a:latin typeface="Calibri"/>
                <a:cs typeface="Calibri"/>
              </a:rPr>
              <a:t>or </a:t>
            </a:r>
            <a:r>
              <a:rPr sz="3000" spc="-15" dirty="0">
                <a:latin typeface="Calibri"/>
                <a:cs typeface="Calibri"/>
              </a:rPr>
              <a:t>greater  </a:t>
            </a:r>
            <a:r>
              <a:rPr sz="3000" spc="5" dirty="0">
                <a:latin typeface="Calibri"/>
                <a:cs typeface="Calibri"/>
              </a:rPr>
              <a:t>MR.</a:t>
            </a:r>
            <a:endParaRPr sz="3000">
              <a:latin typeface="Calibri"/>
              <a:cs typeface="Calibri"/>
            </a:endParaRPr>
          </a:p>
          <a:p>
            <a:pPr>
              <a:lnSpc>
                <a:spcPct val="100000"/>
              </a:lnSpc>
              <a:spcBef>
                <a:spcPts val="10"/>
              </a:spcBef>
              <a:buFont typeface="Arial"/>
              <a:buChar char="•"/>
            </a:pPr>
            <a:endParaRPr sz="3550">
              <a:latin typeface="Calibri"/>
              <a:cs typeface="Calibri"/>
            </a:endParaRPr>
          </a:p>
          <a:p>
            <a:pPr marL="355600" marR="5080" indent="-343535">
              <a:lnSpc>
                <a:spcPct val="80000"/>
              </a:lnSpc>
              <a:spcBef>
                <a:spcPts val="5"/>
              </a:spcBef>
              <a:buFont typeface="Arial"/>
              <a:buChar char="•"/>
              <a:tabLst>
                <a:tab pos="355600" algn="l"/>
                <a:tab pos="356235" algn="l"/>
              </a:tabLst>
            </a:pPr>
            <a:r>
              <a:rPr sz="3000" spc="-10" dirty="0">
                <a:latin typeface="Calibri"/>
                <a:cs typeface="Calibri"/>
              </a:rPr>
              <a:t>Dilating </a:t>
            </a:r>
            <a:r>
              <a:rPr sz="3000" dirty="0">
                <a:latin typeface="Calibri"/>
                <a:cs typeface="Calibri"/>
              </a:rPr>
              <a:t>MV </a:t>
            </a:r>
            <a:r>
              <a:rPr sz="3000" spc="-5" dirty="0">
                <a:latin typeface="Calibri"/>
                <a:cs typeface="Calibri"/>
              </a:rPr>
              <a:t>with </a:t>
            </a:r>
            <a:r>
              <a:rPr sz="3000" spc="-15" dirty="0">
                <a:latin typeface="Calibri"/>
                <a:cs typeface="Calibri"/>
              </a:rPr>
              <a:t>commissural </a:t>
            </a:r>
            <a:r>
              <a:rPr sz="3000" spc="-10" dirty="0">
                <a:latin typeface="Calibri"/>
                <a:cs typeface="Calibri"/>
              </a:rPr>
              <a:t>calcification </a:t>
            </a:r>
            <a:r>
              <a:rPr sz="3000" spc="-20" dirty="0">
                <a:latin typeface="Calibri"/>
                <a:cs typeface="Calibri"/>
              </a:rPr>
              <a:t>may  </a:t>
            </a:r>
            <a:r>
              <a:rPr sz="3000" spc="-5" dirty="0">
                <a:latin typeface="Calibri"/>
                <a:cs typeface="Calibri"/>
              </a:rPr>
              <a:t>lead </a:t>
            </a:r>
            <a:r>
              <a:rPr sz="3000" spc="-10" dirty="0">
                <a:latin typeface="Calibri"/>
                <a:cs typeface="Calibri"/>
              </a:rPr>
              <a:t>to leaflet tearing </a:t>
            </a:r>
            <a:r>
              <a:rPr sz="3000" dirty="0">
                <a:latin typeface="Calibri"/>
                <a:cs typeface="Calibri"/>
              </a:rPr>
              <a:t>along </a:t>
            </a:r>
            <a:r>
              <a:rPr sz="3000" spc="-5" dirty="0">
                <a:latin typeface="Calibri"/>
                <a:cs typeface="Calibri"/>
              </a:rPr>
              <a:t>non </a:t>
            </a:r>
            <a:r>
              <a:rPr sz="3000" spc="-10" dirty="0">
                <a:latin typeface="Calibri"/>
                <a:cs typeface="Calibri"/>
              </a:rPr>
              <a:t>commissural </a:t>
            </a:r>
            <a:r>
              <a:rPr sz="3000" spc="-5" dirty="0">
                <a:latin typeface="Calibri"/>
                <a:cs typeface="Calibri"/>
              </a:rPr>
              <a:t>lines  </a:t>
            </a:r>
            <a:r>
              <a:rPr sz="3000" dirty="0">
                <a:latin typeface="Calibri"/>
                <a:cs typeface="Calibri"/>
              </a:rPr>
              <a:t>and is </a:t>
            </a:r>
            <a:r>
              <a:rPr sz="3000" spc="-10" dirty="0">
                <a:latin typeface="Calibri"/>
                <a:cs typeface="Calibri"/>
              </a:rPr>
              <a:t>associated </a:t>
            </a:r>
            <a:r>
              <a:rPr sz="3000" dirty="0">
                <a:latin typeface="Calibri"/>
                <a:cs typeface="Calibri"/>
              </a:rPr>
              <a:t>with a </a:t>
            </a:r>
            <a:r>
              <a:rPr sz="3000" spc="-5" dirty="0">
                <a:latin typeface="Calibri"/>
                <a:cs typeface="Calibri"/>
              </a:rPr>
              <a:t>higher incidence of  </a:t>
            </a:r>
            <a:r>
              <a:rPr sz="3000" spc="-20" dirty="0">
                <a:latin typeface="Calibri"/>
                <a:cs typeface="Calibri"/>
              </a:rPr>
              <a:t>procedure related</a:t>
            </a:r>
            <a:r>
              <a:rPr sz="3000" spc="5" dirty="0">
                <a:latin typeface="Calibri"/>
                <a:cs typeface="Calibri"/>
              </a:rPr>
              <a:t> </a:t>
            </a:r>
            <a:r>
              <a:rPr sz="3000" dirty="0">
                <a:latin typeface="Calibri"/>
                <a:cs typeface="Calibri"/>
              </a:rPr>
              <a:t>MR</a:t>
            </a:r>
            <a:endParaRPr sz="30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464565"/>
            <a:ext cx="8010525" cy="3147695"/>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spc="-10" dirty="0">
                <a:latin typeface="Calibri"/>
                <a:cs typeface="Calibri"/>
              </a:rPr>
              <a:t>Heavy calcification </a:t>
            </a:r>
            <a:r>
              <a:rPr sz="3200" spc="-5" dirty="0">
                <a:latin typeface="Calibri"/>
                <a:cs typeface="Calibri"/>
              </a:rPr>
              <a:t>of the </a:t>
            </a:r>
            <a:r>
              <a:rPr sz="3200" spc="-15" dirty="0">
                <a:latin typeface="Calibri"/>
                <a:cs typeface="Calibri"/>
              </a:rPr>
              <a:t>valve and/or  bicommissural </a:t>
            </a:r>
            <a:r>
              <a:rPr sz="3200" spc="-10" dirty="0">
                <a:latin typeface="Calibri"/>
                <a:cs typeface="Calibri"/>
              </a:rPr>
              <a:t>calcification are </a:t>
            </a:r>
            <a:r>
              <a:rPr sz="3200" dirty="0">
                <a:latin typeface="Calibri"/>
                <a:cs typeface="Calibri"/>
              </a:rPr>
              <a:t>also </a:t>
            </a:r>
            <a:r>
              <a:rPr sz="3200" spc="-10" dirty="0">
                <a:latin typeface="Calibri"/>
                <a:cs typeface="Calibri"/>
              </a:rPr>
              <a:t>associated  </a:t>
            </a:r>
            <a:r>
              <a:rPr sz="3200" spc="-5" dirty="0">
                <a:latin typeface="Calibri"/>
                <a:cs typeface="Calibri"/>
              </a:rPr>
              <a:t>with </a:t>
            </a:r>
            <a:r>
              <a:rPr sz="3200" spc="-10" dirty="0">
                <a:latin typeface="Calibri"/>
                <a:cs typeface="Calibri"/>
              </a:rPr>
              <a:t>poorer acute </a:t>
            </a:r>
            <a:r>
              <a:rPr sz="3200" dirty="0">
                <a:latin typeface="Calibri"/>
                <a:cs typeface="Calibri"/>
              </a:rPr>
              <a:t>and long </a:t>
            </a:r>
            <a:r>
              <a:rPr sz="3200" spc="-10" dirty="0">
                <a:latin typeface="Calibri"/>
                <a:cs typeface="Calibri"/>
              </a:rPr>
              <a:t>term</a:t>
            </a:r>
            <a:r>
              <a:rPr sz="3200" spc="5" dirty="0">
                <a:latin typeface="Calibri"/>
                <a:cs typeface="Calibri"/>
              </a:rPr>
              <a:t> </a:t>
            </a:r>
            <a:r>
              <a:rPr sz="3200" spc="-10" dirty="0">
                <a:latin typeface="Calibri"/>
                <a:cs typeface="Calibri"/>
              </a:rPr>
              <a:t>outcomes</a:t>
            </a:r>
            <a:endParaRPr sz="3200">
              <a:latin typeface="Calibri"/>
              <a:cs typeface="Calibri"/>
            </a:endParaRPr>
          </a:p>
          <a:p>
            <a:pPr>
              <a:lnSpc>
                <a:spcPct val="100000"/>
              </a:lnSpc>
              <a:spcBef>
                <a:spcPts val="5"/>
              </a:spcBef>
              <a:buFont typeface="Arial"/>
              <a:buChar char="•"/>
            </a:pPr>
            <a:endParaRPr sz="4400">
              <a:latin typeface="Calibri"/>
              <a:cs typeface="Calibri"/>
            </a:endParaRPr>
          </a:p>
          <a:p>
            <a:pPr marL="355600" marR="367030" indent="-343535">
              <a:lnSpc>
                <a:spcPct val="100000"/>
              </a:lnSpc>
              <a:buFont typeface="Arial"/>
              <a:buChar char="•"/>
              <a:tabLst>
                <a:tab pos="355600" algn="l"/>
                <a:tab pos="356235" algn="l"/>
              </a:tabLst>
            </a:pPr>
            <a:r>
              <a:rPr sz="3200" spc="-15" dirty="0">
                <a:latin typeface="Calibri"/>
                <a:cs typeface="Calibri"/>
              </a:rPr>
              <a:t>Bicommisural </a:t>
            </a:r>
            <a:r>
              <a:rPr sz="3200" spc="-10" dirty="0">
                <a:latin typeface="Calibri"/>
                <a:cs typeface="Calibri"/>
              </a:rPr>
              <a:t>symmetric </a:t>
            </a:r>
            <a:r>
              <a:rPr sz="3200" spc="-5" dirty="0">
                <a:latin typeface="Calibri"/>
                <a:cs typeface="Calibri"/>
              </a:rPr>
              <a:t>fusion had </a:t>
            </a:r>
            <a:r>
              <a:rPr sz="3200" dirty="0">
                <a:latin typeface="Calibri"/>
                <a:cs typeface="Calibri"/>
              </a:rPr>
              <a:t>a </a:t>
            </a:r>
            <a:r>
              <a:rPr sz="3200" spc="-20" dirty="0">
                <a:latin typeface="Calibri"/>
                <a:cs typeface="Calibri"/>
              </a:rPr>
              <a:t>better  </a:t>
            </a:r>
            <a:r>
              <a:rPr sz="3200" spc="-5" dirty="0">
                <a:latin typeface="Calibri"/>
                <a:cs typeface="Calibri"/>
              </a:rPr>
              <a:t>success than </a:t>
            </a:r>
            <a:r>
              <a:rPr sz="3200" spc="-10" dirty="0">
                <a:latin typeface="Calibri"/>
                <a:cs typeface="Calibri"/>
              </a:rPr>
              <a:t>assymetric</a:t>
            </a:r>
            <a:r>
              <a:rPr sz="3200" spc="15" dirty="0">
                <a:latin typeface="Calibri"/>
                <a:cs typeface="Calibri"/>
              </a:rPr>
              <a:t> </a:t>
            </a:r>
            <a:r>
              <a:rPr sz="3200" dirty="0">
                <a:latin typeface="Calibri"/>
                <a:cs typeface="Calibri"/>
              </a:rPr>
              <a:t>.</a:t>
            </a:r>
            <a:endParaRPr sz="3200">
              <a:latin typeface="Calibri"/>
              <a:cs typeface="Calibri"/>
            </a:endParaRPr>
          </a:p>
        </p:txBody>
      </p:sp>
      <p:sp>
        <p:nvSpPr>
          <p:cNvPr id="3" name="object 3"/>
          <p:cNvSpPr/>
          <p:nvPr/>
        </p:nvSpPr>
        <p:spPr>
          <a:xfrm>
            <a:off x="1143000" y="3810000"/>
            <a:ext cx="6910533" cy="28773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7971155" cy="3148330"/>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447040" algn="l"/>
                <a:tab pos="447675" algn="l"/>
              </a:tabLst>
            </a:pPr>
            <a:r>
              <a:rPr dirty="0"/>
              <a:t>	</a:t>
            </a:r>
            <a:r>
              <a:rPr sz="3200" dirty="0">
                <a:latin typeface="Calibri"/>
                <a:cs typeface="Calibri"/>
              </a:rPr>
              <a:t>A </a:t>
            </a:r>
            <a:r>
              <a:rPr sz="3200" spc="-5" dirty="0">
                <a:latin typeface="Calibri"/>
                <a:cs typeface="Calibri"/>
              </a:rPr>
              <a:t>small </a:t>
            </a:r>
            <a:r>
              <a:rPr sz="3200" dirty="0">
                <a:latin typeface="Calibri"/>
                <a:cs typeface="Calibri"/>
              </a:rPr>
              <a:t>LA </a:t>
            </a:r>
            <a:r>
              <a:rPr sz="3200" spc="-25" dirty="0">
                <a:latin typeface="Calibri"/>
                <a:cs typeface="Calibri"/>
              </a:rPr>
              <a:t>size </a:t>
            </a:r>
            <a:r>
              <a:rPr sz="3200" spc="-10" dirty="0">
                <a:latin typeface="Calibri"/>
                <a:cs typeface="Calibri"/>
              </a:rPr>
              <a:t>tells </a:t>
            </a:r>
            <a:r>
              <a:rPr sz="3200" dirty="0">
                <a:latin typeface="Calibri"/>
                <a:cs typeface="Calibri"/>
              </a:rPr>
              <a:t>about </a:t>
            </a:r>
            <a:r>
              <a:rPr sz="3200" spc="-5" dirty="0">
                <a:latin typeface="Calibri"/>
                <a:cs typeface="Calibri"/>
              </a:rPr>
              <a:t>less space </a:t>
            </a:r>
            <a:r>
              <a:rPr sz="3200" spc="-10" dirty="0">
                <a:latin typeface="Calibri"/>
                <a:cs typeface="Calibri"/>
              </a:rPr>
              <a:t>available  </a:t>
            </a:r>
            <a:r>
              <a:rPr sz="3200" spc="-30" dirty="0">
                <a:latin typeface="Calibri"/>
                <a:cs typeface="Calibri"/>
              </a:rPr>
              <a:t>for </a:t>
            </a:r>
            <a:r>
              <a:rPr sz="3200" spc="-5" dirty="0">
                <a:latin typeface="Calibri"/>
                <a:cs typeface="Calibri"/>
              </a:rPr>
              <a:t>manipulation of </a:t>
            </a:r>
            <a:r>
              <a:rPr sz="3200" spc="-20" dirty="0">
                <a:latin typeface="Calibri"/>
                <a:cs typeface="Calibri"/>
              </a:rPr>
              <a:t>catheters, </a:t>
            </a:r>
            <a:r>
              <a:rPr sz="3200" spc="-10" dirty="0">
                <a:latin typeface="Calibri"/>
                <a:cs typeface="Calibri"/>
              </a:rPr>
              <a:t>wires </a:t>
            </a:r>
            <a:r>
              <a:rPr sz="3200" dirty="0">
                <a:latin typeface="Calibri"/>
                <a:cs typeface="Calibri"/>
              </a:rPr>
              <a:t>and  </a:t>
            </a:r>
            <a:r>
              <a:rPr sz="3200" spc="-5" dirty="0">
                <a:latin typeface="Calibri"/>
                <a:cs typeface="Calibri"/>
              </a:rPr>
              <a:t>balloons</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77470" indent="-343535">
              <a:lnSpc>
                <a:spcPct val="100000"/>
              </a:lnSpc>
              <a:buFont typeface="Arial"/>
              <a:buChar char="•"/>
              <a:tabLst>
                <a:tab pos="447040" algn="l"/>
                <a:tab pos="447675" algn="l"/>
              </a:tabLst>
            </a:pPr>
            <a:r>
              <a:rPr dirty="0"/>
              <a:t>	</a:t>
            </a:r>
            <a:r>
              <a:rPr sz="3200" dirty="0">
                <a:latin typeface="Calibri"/>
                <a:cs typeface="Calibri"/>
              </a:rPr>
              <a:t>A </a:t>
            </a:r>
            <a:r>
              <a:rPr sz="3200" spc="-10" dirty="0">
                <a:latin typeface="Calibri"/>
                <a:cs typeface="Calibri"/>
              </a:rPr>
              <a:t>very </a:t>
            </a:r>
            <a:r>
              <a:rPr sz="3200" spc="-20" dirty="0">
                <a:latin typeface="Calibri"/>
                <a:cs typeface="Calibri"/>
              </a:rPr>
              <a:t>large </a:t>
            </a:r>
            <a:r>
              <a:rPr sz="3200" dirty="0">
                <a:latin typeface="Calibri"/>
                <a:cs typeface="Calibri"/>
              </a:rPr>
              <a:t>RA </a:t>
            </a:r>
            <a:r>
              <a:rPr sz="3200" spc="-25" dirty="0">
                <a:latin typeface="Calibri"/>
                <a:cs typeface="Calibri"/>
              </a:rPr>
              <a:t>size </a:t>
            </a:r>
            <a:r>
              <a:rPr sz="3200" spc="-15" dirty="0">
                <a:latin typeface="Calibri"/>
                <a:cs typeface="Calibri"/>
              </a:rPr>
              <a:t>detected </a:t>
            </a:r>
            <a:r>
              <a:rPr sz="3200" spc="-5" dirty="0">
                <a:latin typeface="Calibri"/>
                <a:cs typeface="Calibri"/>
              </a:rPr>
              <a:t>with </a:t>
            </a:r>
            <a:r>
              <a:rPr sz="3200" spc="10" dirty="0">
                <a:latin typeface="Calibri"/>
                <a:cs typeface="Calibri"/>
              </a:rPr>
              <a:t>TTE </a:t>
            </a:r>
            <a:r>
              <a:rPr sz="3200" spc="-5" dirty="0">
                <a:latin typeface="Calibri"/>
                <a:cs typeface="Calibri"/>
              </a:rPr>
              <a:t>will be  </a:t>
            </a:r>
            <a:r>
              <a:rPr sz="3200" spc="-10" dirty="0">
                <a:latin typeface="Calibri"/>
                <a:cs typeface="Calibri"/>
              </a:rPr>
              <a:t>problematic </a:t>
            </a:r>
            <a:r>
              <a:rPr sz="3200" spc="-5" dirty="0">
                <a:latin typeface="Calibri"/>
                <a:cs typeface="Calibri"/>
              </a:rPr>
              <a:t>during </a:t>
            </a:r>
            <a:r>
              <a:rPr sz="3200" spc="-15" dirty="0">
                <a:latin typeface="Calibri"/>
                <a:cs typeface="Calibri"/>
              </a:rPr>
              <a:t>transeptal</a:t>
            </a:r>
            <a:r>
              <a:rPr sz="3200" spc="70" dirty="0">
                <a:latin typeface="Calibri"/>
                <a:cs typeface="Calibri"/>
              </a:rPr>
              <a:t> </a:t>
            </a:r>
            <a:r>
              <a:rPr sz="3200" spc="-10" dirty="0">
                <a:latin typeface="Calibri"/>
                <a:cs typeface="Calibri"/>
              </a:rPr>
              <a:t>puncture.</a:t>
            </a:r>
            <a:endParaRPr sz="32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607261"/>
            <a:ext cx="7899400" cy="3636645"/>
          </a:xfrm>
          <a:prstGeom prst="rect">
            <a:avLst/>
          </a:prstGeom>
        </p:spPr>
        <p:txBody>
          <a:bodyPr vert="horz" wrap="square" lIns="0" tIns="13335" rIns="0" bIns="0" rtlCol="0">
            <a:spAutoFit/>
          </a:bodyPr>
          <a:lstStyle/>
          <a:p>
            <a:pPr marL="355600" marR="12065" indent="-342900">
              <a:lnSpc>
                <a:spcPct val="100000"/>
              </a:lnSpc>
              <a:spcBef>
                <a:spcPts val="105"/>
              </a:spcBef>
              <a:buFont typeface="Arial"/>
              <a:buChar char="•"/>
              <a:tabLst>
                <a:tab pos="354965" algn="l"/>
                <a:tab pos="355600" algn="l"/>
              </a:tabLst>
            </a:pPr>
            <a:r>
              <a:rPr sz="3200" dirty="0">
                <a:latin typeface="Calibri"/>
                <a:cs typeface="Calibri"/>
              </a:rPr>
              <a:t>Aneurysm of IAS although </a:t>
            </a:r>
            <a:r>
              <a:rPr sz="3200" spc="-25" dirty="0">
                <a:latin typeface="Calibri"/>
                <a:cs typeface="Calibri"/>
              </a:rPr>
              <a:t>rare </a:t>
            </a:r>
            <a:r>
              <a:rPr sz="3200" spc="-5" dirty="0">
                <a:latin typeface="Calibri"/>
                <a:cs typeface="Calibri"/>
              </a:rPr>
              <a:t>should </a:t>
            </a:r>
            <a:r>
              <a:rPr sz="3200" dirty="0">
                <a:latin typeface="Calibri"/>
                <a:cs typeface="Calibri"/>
              </a:rPr>
              <a:t>also </a:t>
            </a:r>
            <a:r>
              <a:rPr sz="3200" spc="-5" dirty="0">
                <a:latin typeface="Calibri"/>
                <a:cs typeface="Calibri"/>
              </a:rPr>
              <a:t>be  mentioned </a:t>
            </a:r>
            <a:r>
              <a:rPr sz="3200" dirty="0">
                <a:latin typeface="Calibri"/>
                <a:cs typeface="Calibri"/>
              </a:rPr>
              <a:t>while </a:t>
            </a:r>
            <a:r>
              <a:rPr sz="3200" spc="-5" dirty="0">
                <a:latin typeface="Calibri"/>
                <a:cs typeface="Calibri"/>
              </a:rPr>
              <a:t>doing </a:t>
            </a:r>
            <a:r>
              <a:rPr sz="3200" spc="15" dirty="0">
                <a:latin typeface="Calibri"/>
                <a:cs typeface="Calibri"/>
              </a:rPr>
              <a:t>TTE </a:t>
            </a:r>
            <a:r>
              <a:rPr sz="3200" spc="-30" dirty="0">
                <a:latin typeface="Calibri"/>
                <a:cs typeface="Calibri"/>
              </a:rPr>
              <a:t>for </a:t>
            </a:r>
            <a:r>
              <a:rPr sz="3200" dirty="0">
                <a:latin typeface="Calibri"/>
                <a:cs typeface="Calibri"/>
              </a:rPr>
              <a:t>a </a:t>
            </a:r>
            <a:r>
              <a:rPr sz="3200" spc="-10" dirty="0">
                <a:latin typeface="Calibri"/>
                <a:cs typeface="Calibri"/>
              </a:rPr>
              <a:t>patient  undergoing</a:t>
            </a:r>
            <a:r>
              <a:rPr sz="3200" spc="35" dirty="0">
                <a:latin typeface="Calibri"/>
                <a:cs typeface="Calibri"/>
              </a:rPr>
              <a:t> </a:t>
            </a:r>
            <a:r>
              <a:rPr sz="3200" spc="-5" dirty="0">
                <a:latin typeface="Calibri"/>
                <a:cs typeface="Calibri"/>
              </a:rPr>
              <a:t>PTMC.</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5080" indent="-342900">
              <a:lnSpc>
                <a:spcPct val="100000"/>
              </a:lnSpc>
              <a:buFont typeface="Arial"/>
              <a:buChar char="•"/>
              <a:tabLst>
                <a:tab pos="354965" algn="l"/>
                <a:tab pos="355600" algn="l"/>
              </a:tabLst>
            </a:pPr>
            <a:r>
              <a:rPr sz="3200" spc="-5" dirty="0">
                <a:latin typeface="Calibri"/>
                <a:cs typeface="Calibri"/>
              </a:rPr>
              <a:t>Similarly </a:t>
            </a:r>
            <a:r>
              <a:rPr sz="3200" dirty="0">
                <a:latin typeface="Calibri"/>
                <a:cs typeface="Calibri"/>
              </a:rPr>
              <a:t>a thick IAS </a:t>
            </a:r>
            <a:r>
              <a:rPr sz="3200" spc="-10" dirty="0">
                <a:latin typeface="Calibri"/>
                <a:cs typeface="Calibri"/>
              </a:rPr>
              <a:t>can </a:t>
            </a:r>
            <a:r>
              <a:rPr sz="3200" spc="-5" dirty="0">
                <a:latin typeface="Calibri"/>
                <a:cs typeface="Calibri"/>
              </a:rPr>
              <a:t>identify prior </a:t>
            </a:r>
            <a:r>
              <a:rPr sz="3200" spc="-20" dirty="0">
                <a:latin typeface="Calibri"/>
                <a:cs typeface="Calibri"/>
              </a:rPr>
              <a:t>to  </a:t>
            </a:r>
            <a:r>
              <a:rPr sz="3200" spc="-10" dirty="0">
                <a:latin typeface="Calibri"/>
                <a:cs typeface="Calibri"/>
              </a:rPr>
              <a:t>transseptal puncture that </a:t>
            </a:r>
            <a:r>
              <a:rPr sz="3200" spc="-5" dirty="0">
                <a:latin typeface="Calibri"/>
                <a:cs typeface="Calibri"/>
              </a:rPr>
              <a:t>might </a:t>
            </a:r>
            <a:r>
              <a:rPr sz="3200" spc="-15" dirty="0">
                <a:latin typeface="Calibri"/>
                <a:cs typeface="Calibri"/>
              </a:rPr>
              <a:t>require </a:t>
            </a:r>
            <a:r>
              <a:rPr sz="3200" spc="-5" dirty="0">
                <a:latin typeface="Calibri"/>
                <a:cs typeface="Calibri"/>
              </a:rPr>
              <a:t>some  </a:t>
            </a:r>
            <a:r>
              <a:rPr sz="3200" spc="-20" dirty="0">
                <a:latin typeface="Calibri"/>
                <a:cs typeface="Calibri"/>
              </a:rPr>
              <a:t>extra </a:t>
            </a:r>
            <a:r>
              <a:rPr sz="3200" spc="-25" dirty="0">
                <a:latin typeface="Calibri"/>
                <a:cs typeface="Calibri"/>
              </a:rPr>
              <a:t>effort </a:t>
            </a:r>
            <a:r>
              <a:rPr sz="3200" spc="-5" dirty="0">
                <a:latin typeface="Calibri"/>
                <a:cs typeface="Calibri"/>
              </a:rPr>
              <a:t>during</a:t>
            </a:r>
            <a:r>
              <a:rPr sz="3200" spc="50" dirty="0">
                <a:latin typeface="Calibri"/>
                <a:cs typeface="Calibri"/>
              </a:rPr>
              <a:t> </a:t>
            </a:r>
            <a:r>
              <a:rPr sz="3200" spc="-10" dirty="0">
                <a:latin typeface="Calibri"/>
                <a:cs typeface="Calibri"/>
              </a:rPr>
              <a:t>procedure.</a:t>
            </a:r>
            <a:endParaRPr sz="32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267411"/>
            <a:ext cx="8219440" cy="5559425"/>
          </a:xfrm>
          <a:prstGeom prst="rect">
            <a:avLst/>
          </a:prstGeom>
        </p:spPr>
        <p:txBody>
          <a:bodyPr vert="horz" wrap="square" lIns="0" tIns="64769" rIns="0" bIns="0" rtlCol="0">
            <a:spAutoFit/>
          </a:bodyPr>
          <a:lstStyle/>
          <a:p>
            <a:pPr marL="355600" marR="819150" indent="-343535">
              <a:lnSpc>
                <a:spcPts val="3240"/>
              </a:lnSpc>
              <a:spcBef>
                <a:spcPts val="509"/>
              </a:spcBef>
              <a:buFont typeface="Arial"/>
              <a:buChar char="•"/>
              <a:tabLst>
                <a:tab pos="355600" algn="l"/>
                <a:tab pos="356235" algn="l"/>
              </a:tabLst>
            </a:pPr>
            <a:r>
              <a:rPr sz="3000" dirty="0">
                <a:latin typeface="Calibri"/>
                <a:cs typeface="Calibri"/>
              </a:rPr>
              <a:t>A </a:t>
            </a:r>
            <a:r>
              <a:rPr sz="3000" spc="-10" dirty="0">
                <a:latin typeface="Calibri"/>
                <a:cs typeface="Calibri"/>
              </a:rPr>
              <a:t>thrombus </a:t>
            </a:r>
            <a:r>
              <a:rPr sz="3000" spc="-5" dirty="0">
                <a:latin typeface="Calibri"/>
                <a:cs typeface="Calibri"/>
              </a:rPr>
              <a:t>should be </a:t>
            </a:r>
            <a:r>
              <a:rPr sz="3000" spc="-20" dirty="0">
                <a:latin typeface="Calibri"/>
                <a:cs typeface="Calibri"/>
              </a:rPr>
              <a:t>excluded </a:t>
            </a:r>
            <a:r>
              <a:rPr sz="3000" dirty="0">
                <a:latin typeface="Calibri"/>
                <a:cs typeface="Calibri"/>
              </a:rPr>
              <a:t>in the </a:t>
            </a:r>
            <a:r>
              <a:rPr sz="3000" spc="-15" dirty="0">
                <a:latin typeface="Calibri"/>
                <a:cs typeface="Calibri"/>
              </a:rPr>
              <a:t>cardiac  </a:t>
            </a:r>
            <a:r>
              <a:rPr sz="3000" spc="-10" dirty="0">
                <a:latin typeface="Calibri"/>
                <a:cs typeface="Calibri"/>
              </a:rPr>
              <a:t>chambers </a:t>
            </a:r>
            <a:r>
              <a:rPr sz="3000" spc="-5" dirty="0">
                <a:latin typeface="Calibri"/>
                <a:cs typeface="Calibri"/>
              </a:rPr>
              <a:t>prior </a:t>
            </a:r>
            <a:r>
              <a:rPr sz="3000" spc="-15" dirty="0">
                <a:latin typeface="Calibri"/>
                <a:cs typeface="Calibri"/>
              </a:rPr>
              <a:t>to</a:t>
            </a:r>
            <a:r>
              <a:rPr sz="3000" spc="-5" dirty="0">
                <a:latin typeface="Calibri"/>
                <a:cs typeface="Calibri"/>
              </a:rPr>
              <a:t> </a:t>
            </a:r>
            <a:r>
              <a:rPr sz="3000" spc="-75" dirty="0">
                <a:latin typeface="Calibri"/>
                <a:cs typeface="Calibri"/>
              </a:rPr>
              <a:t>PMV.</a:t>
            </a:r>
            <a:endParaRPr sz="3000">
              <a:latin typeface="Calibri"/>
              <a:cs typeface="Calibri"/>
            </a:endParaRPr>
          </a:p>
          <a:p>
            <a:pPr>
              <a:lnSpc>
                <a:spcPct val="100000"/>
              </a:lnSpc>
              <a:spcBef>
                <a:spcPts val="40"/>
              </a:spcBef>
              <a:buFont typeface="Arial"/>
              <a:buChar char="•"/>
            </a:pPr>
            <a:endParaRPr sz="3800">
              <a:latin typeface="Calibri"/>
              <a:cs typeface="Calibri"/>
            </a:endParaRPr>
          </a:p>
          <a:p>
            <a:pPr marL="355600" marR="389255" indent="-343535">
              <a:lnSpc>
                <a:spcPts val="3240"/>
              </a:lnSpc>
              <a:buFont typeface="Arial"/>
              <a:buChar char="•"/>
              <a:tabLst>
                <a:tab pos="355600" algn="l"/>
                <a:tab pos="356235" algn="l"/>
              </a:tabLst>
            </a:pPr>
            <a:r>
              <a:rPr sz="3000" spc="-10" dirty="0">
                <a:latin typeface="Calibri"/>
                <a:cs typeface="Calibri"/>
              </a:rPr>
              <a:t>Most </a:t>
            </a:r>
            <a:r>
              <a:rPr sz="3000" spc="-5" dirty="0">
                <a:latin typeface="Calibri"/>
                <a:cs typeface="Calibri"/>
              </a:rPr>
              <a:t>of </a:t>
            </a:r>
            <a:r>
              <a:rPr sz="3000" dirty="0">
                <a:latin typeface="Calibri"/>
                <a:cs typeface="Calibri"/>
              </a:rPr>
              <a:t>the </a:t>
            </a:r>
            <a:r>
              <a:rPr sz="3000" spc="-15" dirty="0">
                <a:latin typeface="Calibri"/>
                <a:cs typeface="Calibri"/>
              </a:rPr>
              <a:t>sites </a:t>
            </a:r>
            <a:r>
              <a:rPr sz="3000" dirty="0">
                <a:latin typeface="Calibri"/>
                <a:cs typeface="Calibri"/>
              </a:rPr>
              <a:t>in </a:t>
            </a:r>
            <a:r>
              <a:rPr sz="3000" spc="-5" dirty="0">
                <a:latin typeface="Calibri"/>
                <a:cs typeface="Calibri"/>
              </a:rPr>
              <a:t>LA </a:t>
            </a:r>
            <a:r>
              <a:rPr sz="3000" spc="-10" dirty="0">
                <a:latin typeface="Calibri"/>
                <a:cs typeface="Calibri"/>
              </a:rPr>
              <a:t>can </a:t>
            </a:r>
            <a:r>
              <a:rPr sz="3000" spc="-5" dirty="0">
                <a:latin typeface="Calibri"/>
                <a:cs typeface="Calibri"/>
              </a:rPr>
              <a:t>be </a:t>
            </a:r>
            <a:r>
              <a:rPr sz="3000" spc="-20" dirty="0">
                <a:latin typeface="Calibri"/>
                <a:cs typeface="Calibri"/>
              </a:rPr>
              <a:t>effectively </a:t>
            </a:r>
            <a:r>
              <a:rPr sz="3000" spc="-10" dirty="0">
                <a:latin typeface="Calibri"/>
                <a:cs typeface="Calibri"/>
              </a:rPr>
              <a:t>seen by  </a:t>
            </a:r>
            <a:r>
              <a:rPr sz="3000" spc="5" dirty="0">
                <a:latin typeface="Calibri"/>
                <a:cs typeface="Calibri"/>
              </a:rPr>
              <a:t>TTE.</a:t>
            </a:r>
            <a:endParaRPr sz="3000">
              <a:latin typeface="Calibri"/>
              <a:cs typeface="Calibri"/>
            </a:endParaRPr>
          </a:p>
          <a:p>
            <a:pPr>
              <a:lnSpc>
                <a:spcPct val="100000"/>
              </a:lnSpc>
              <a:spcBef>
                <a:spcPts val="5"/>
              </a:spcBef>
              <a:buFont typeface="Arial"/>
              <a:buChar char="•"/>
            </a:pPr>
            <a:endParaRPr sz="3500">
              <a:latin typeface="Calibri"/>
              <a:cs typeface="Calibri"/>
            </a:endParaRPr>
          </a:p>
          <a:p>
            <a:pPr marL="355600" indent="-343535">
              <a:lnSpc>
                <a:spcPct val="100000"/>
              </a:lnSpc>
              <a:buFont typeface="Arial"/>
              <a:buChar char="•"/>
              <a:tabLst>
                <a:tab pos="355600" algn="l"/>
                <a:tab pos="356235" algn="l"/>
              </a:tabLst>
            </a:pPr>
            <a:r>
              <a:rPr sz="3000" spc="-5" dirty="0">
                <a:latin typeface="Calibri"/>
                <a:cs typeface="Calibri"/>
              </a:rPr>
              <a:t>TEE </a:t>
            </a:r>
            <a:r>
              <a:rPr sz="3000" spc="-10" dirty="0">
                <a:latin typeface="Calibri"/>
                <a:cs typeface="Calibri"/>
              </a:rPr>
              <a:t>is helpful </a:t>
            </a:r>
            <a:r>
              <a:rPr sz="3000" spc="-5" dirty="0">
                <a:latin typeface="Calibri"/>
                <a:cs typeface="Calibri"/>
              </a:rPr>
              <a:t>when </a:t>
            </a:r>
            <a:r>
              <a:rPr sz="3000" spc="10" dirty="0">
                <a:latin typeface="Calibri"/>
                <a:cs typeface="Calibri"/>
              </a:rPr>
              <a:t>TTE </a:t>
            </a:r>
            <a:r>
              <a:rPr sz="3000" spc="-10" dirty="0">
                <a:latin typeface="Calibri"/>
                <a:cs typeface="Calibri"/>
              </a:rPr>
              <a:t>is</a:t>
            </a:r>
            <a:r>
              <a:rPr sz="3000" spc="-20" dirty="0">
                <a:latin typeface="Calibri"/>
                <a:cs typeface="Calibri"/>
              </a:rPr>
              <a:t> </a:t>
            </a:r>
            <a:r>
              <a:rPr sz="3000" spc="-5" dirty="0">
                <a:latin typeface="Calibri"/>
                <a:cs typeface="Calibri"/>
              </a:rPr>
              <a:t>suboptimal.</a:t>
            </a:r>
            <a:endParaRPr sz="3000">
              <a:latin typeface="Calibri"/>
              <a:cs typeface="Calibri"/>
            </a:endParaRPr>
          </a:p>
          <a:p>
            <a:pPr>
              <a:lnSpc>
                <a:spcPct val="100000"/>
              </a:lnSpc>
              <a:spcBef>
                <a:spcPts val="40"/>
              </a:spcBef>
              <a:buFont typeface="Arial"/>
              <a:buChar char="•"/>
            </a:pPr>
            <a:endParaRPr sz="3800">
              <a:latin typeface="Calibri"/>
              <a:cs typeface="Calibri"/>
            </a:endParaRPr>
          </a:p>
          <a:p>
            <a:pPr marL="355600" marR="5080" indent="-343535">
              <a:lnSpc>
                <a:spcPct val="90000"/>
              </a:lnSpc>
              <a:spcBef>
                <a:spcPts val="5"/>
              </a:spcBef>
              <a:buFont typeface="Arial"/>
              <a:buChar char="•"/>
              <a:tabLst>
                <a:tab pos="355600" algn="l"/>
                <a:tab pos="356235" algn="l"/>
                <a:tab pos="3808095" algn="l"/>
              </a:tabLst>
            </a:pPr>
            <a:r>
              <a:rPr sz="3000" spc="-5" dirty="0">
                <a:latin typeface="Calibri"/>
                <a:cs typeface="Calibri"/>
              </a:rPr>
              <a:t>The </a:t>
            </a:r>
            <a:r>
              <a:rPr sz="3000" spc="-10" dirty="0">
                <a:latin typeface="Calibri"/>
                <a:cs typeface="Calibri"/>
              </a:rPr>
              <a:t>sites </a:t>
            </a:r>
            <a:r>
              <a:rPr sz="3000" dirty="0">
                <a:latin typeface="Calibri"/>
                <a:cs typeface="Calibri"/>
              </a:rPr>
              <a:t>which </a:t>
            </a:r>
            <a:r>
              <a:rPr sz="3000" spc="-5" dirty="0">
                <a:latin typeface="Calibri"/>
                <a:cs typeface="Calibri"/>
              </a:rPr>
              <a:t>should be </a:t>
            </a:r>
            <a:r>
              <a:rPr sz="3000" spc="-10" dirty="0">
                <a:latin typeface="Calibri"/>
                <a:cs typeface="Calibri"/>
              </a:rPr>
              <a:t>specifically </a:t>
            </a:r>
            <a:r>
              <a:rPr sz="3000" spc="-20" dirty="0">
                <a:latin typeface="Calibri"/>
                <a:cs typeface="Calibri"/>
              </a:rPr>
              <a:t>looked </a:t>
            </a:r>
            <a:r>
              <a:rPr sz="3000" spc="-25" dirty="0">
                <a:latin typeface="Calibri"/>
                <a:cs typeface="Calibri"/>
              </a:rPr>
              <a:t>for  </a:t>
            </a:r>
            <a:r>
              <a:rPr sz="3000" spc="-10" dirty="0">
                <a:latin typeface="Calibri"/>
                <a:cs typeface="Calibri"/>
              </a:rPr>
              <a:t>thrombus </a:t>
            </a:r>
            <a:r>
              <a:rPr sz="3000" spc="-15" dirty="0">
                <a:latin typeface="Calibri"/>
                <a:cs typeface="Calibri"/>
              </a:rPr>
              <a:t>are</a:t>
            </a:r>
            <a:r>
              <a:rPr sz="3000" spc="10" dirty="0">
                <a:latin typeface="Calibri"/>
                <a:cs typeface="Calibri"/>
              </a:rPr>
              <a:t> </a:t>
            </a:r>
            <a:r>
              <a:rPr sz="3000" spc="-5" dirty="0">
                <a:latin typeface="Calibri"/>
                <a:cs typeface="Calibri"/>
              </a:rPr>
              <a:t>(a)</a:t>
            </a:r>
            <a:r>
              <a:rPr sz="3000" spc="5" dirty="0">
                <a:latin typeface="Calibri"/>
                <a:cs typeface="Calibri"/>
              </a:rPr>
              <a:t> </a:t>
            </a:r>
            <a:r>
              <a:rPr sz="3000" spc="-5" dirty="0">
                <a:latin typeface="Calibri"/>
                <a:cs typeface="Calibri"/>
              </a:rPr>
              <a:t>LAA	(b) </a:t>
            </a:r>
            <a:r>
              <a:rPr sz="3000" spc="-15" dirty="0">
                <a:latin typeface="Calibri"/>
                <a:cs typeface="Calibri"/>
              </a:rPr>
              <a:t>at </a:t>
            </a:r>
            <a:r>
              <a:rPr sz="3000" dirty="0">
                <a:latin typeface="Calibri"/>
                <a:cs typeface="Calibri"/>
              </a:rPr>
              <a:t>the </a:t>
            </a:r>
            <a:r>
              <a:rPr sz="3000" spc="-5" dirty="0">
                <a:latin typeface="Calibri"/>
                <a:cs typeface="Calibri"/>
              </a:rPr>
              <a:t>junction of LAA  </a:t>
            </a:r>
            <a:r>
              <a:rPr sz="3000" dirty="0">
                <a:latin typeface="Calibri"/>
                <a:cs typeface="Calibri"/>
              </a:rPr>
              <a:t>and </a:t>
            </a:r>
            <a:r>
              <a:rPr sz="3000" spc="5" dirty="0">
                <a:latin typeface="Calibri"/>
                <a:cs typeface="Calibri"/>
              </a:rPr>
              <a:t>LA, </a:t>
            </a:r>
            <a:r>
              <a:rPr sz="3000" spc="-5" dirty="0">
                <a:latin typeface="Calibri"/>
                <a:cs typeface="Calibri"/>
              </a:rPr>
              <a:t>(c) </a:t>
            </a:r>
            <a:r>
              <a:rPr sz="3000" dirty="0">
                <a:latin typeface="Calibri"/>
                <a:cs typeface="Calibri"/>
              </a:rPr>
              <a:t>IAS, </a:t>
            </a:r>
            <a:r>
              <a:rPr sz="3000" spc="-5" dirty="0">
                <a:latin typeface="Calibri"/>
                <a:cs typeface="Calibri"/>
              </a:rPr>
              <a:t>(d) </a:t>
            </a:r>
            <a:r>
              <a:rPr sz="3000" spc="-25" dirty="0">
                <a:latin typeface="Calibri"/>
                <a:cs typeface="Calibri"/>
              </a:rPr>
              <a:t>layered </a:t>
            </a:r>
            <a:r>
              <a:rPr sz="3000" spc="-10" dirty="0">
                <a:latin typeface="Calibri"/>
                <a:cs typeface="Calibri"/>
              </a:rPr>
              <a:t>thrombus </a:t>
            </a:r>
            <a:r>
              <a:rPr sz="3000" dirty="0">
                <a:latin typeface="Calibri"/>
                <a:cs typeface="Calibri"/>
              </a:rPr>
              <a:t>in </a:t>
            </a:r>
            <a:r>
              <a:rPr sz="3000" spc="-5" dirty="0">
                <a:latin typeface="Calibri"/>
                <a:cs typeface="Calibri"/>
              </a:rPr>
              <a:t>LA </a:t>
            </a:r>
            <a:r>
              <a:rPr sz="3000" spc="-10" dirty="0">
                <a:latin typeface="Calibri"/>
                <a:cs typeface="Calibri"/>
              </a:rPr>
              <a:t>wall</a:t>
            </a:r>
            <a:r>
              <a:rPr sz="3000" spc="-50" dirty="0">
                <a:latin typeface="Calibri"/>
                <a:cs typeface="Calibri"/>
              </a:rPr>
              <a:t> </a:t>
            </a:r>
            <a:r>
              <a:rPr sz="3000" spc="-5" dirty="0">
                <a:latin typeface="Calibri"/>
                <a:cs typeface="Calibri"/>
              </a:rPr>
              <a:t>and</a:t>
            </a:r>
            <a:endParaRPr sz="3000">
              <a:latin typeface="Calibri"/>
              <a:cs typeface="Calibri"/>
            </a:endParaRPr>
          </a:p>
          <a:p>
            <a:pPr marL="355600">
              <a:lnSpc>
                <a:spcPts val="3240"/>
              </a:lnSpc>
            </a:pPr>
            <a:r>
              <a:rPr sz="3000" spc="-5" dirty="0">
                <a:latin typeface="Calibri"/>
                <a:cs typeface="Calibri"/>
              </a:rPr>
              <a:t>(e) LA </a:t>
            </a:r>
            <a:r>
              <a:rPr sz="3000" spc="-10" dirty="0">
                <a:latin typeface="Calibri"/>
                <a:cs typeface="Calibri"/>
              </a:rPr>
              <a:t>spontaneous </a:t>
            </a:r>
            <a:r>
              <a:rPr sz="3000" dirty="0">
                <a:latin typeface="Calibri"/>
                <a:cs typeface="Calibri"/>
              </a:rPr>
              <a:t>echo</a:t>
            </a:r>
            <a:r>
              <a:rPr sz="3000" spc="-15" dirty="0">
                <a:latin typeface="Calibri"/>
                <a:cs typeface="Calibri"/>
              </a:rPr>
              <a:t> </a:t>
            </a:r>
            <a:r>
              <a:rPr sz="3000" spc="-20" dirty="0">
                <a:latin typeface="Calibri"/>
                <a:cs typeface="Calibri"/>
              </a:rPr>
              <a:t>contrast.</a:t>
            </a:r>
            <a:endParaRPr sz="30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253997"/>
            <a:ext cx="7986395" cy="5050155"/>
          </a:xfrm>
          <a:prstGeom prst="rect">
            <a:avLst/>
          </a:prstGeom>
        </p:spPr>
        <p:txBody>
          <a:bodyPr vert="horz" wrap="square" lIns="0" tIns="67945" rIns="0" bIns="0" rtlCol="0">
            <a:spAutoFit/>
          </a:bodyPr>
          <a:lstStyle/>
          <a:p>
            <a:pPr marL="355600" marR="535305" indent="-343535">
              <a:lnSpc>
                <a:spcPts val="3460"/>
              </a:lnSpc>
              <a:spcBef>
                <a:spcPts val="535"/>
              </a:spcBef>
              <a:buFont typeface="Arial"/>
              <a:buChar char="•"/>
              <a:tabLst>
                <a:tab pos="355600" algn="l"/>
                <a:tab pos="356235" algn="l"/>
              </a:tabLst>
            </a:pPr>
            <a:r>
              <a:rPr sz="3200" spc="-5" dirty="0">
                <a:latin typeface="Calibri"/>
                <a:cs typeface="Calibri"/>
              </a:rPr>
              <a:t>One </a:t>
            </a:r>
            <a:r>
              <a:rPr sz="3200" spc="-10" dirty="0">
                <a:latin typeface="Calibri"/>
                <a:cs typeface="Calibri"/>
              </a:rPr>
              <a:t>can </a:t>
            </a:r>
            <a:r>
              <a:rPr sz="3200" dirty="0">
                <a:latin typeface="Calibri"/>
                <a:cs typeface="Calibri"/>
              </a:rPr>
              <a:t>also </a:t>
            </a:r>
            <a:r>
              <a:rPr sz="3200" spc="-10" dirty="0">
                <a:latin typeface="Calibri"/>
                <a:cs typeface="Calibri"/>
              </a:rPr>
              <a:t>define </a:t>
            </a:r>
            <a:r>
              <a:rPr sz="3200" spc="-5" dirty="0">
                <a:latin typeface="Calibri"/>
                <a:cs typeface="Calibri"/>
              </a:rPr>
              <a:t>the </a:t>
            </a:r>
            <a:r>
              <a:rPr sz="3200" spc="-10" dirty="0">
                <a:latin typeface="Calibri"/>
                <a:cs typeface="Calibri"/>
              </a:rPr>
              <a:t>fresh </a:t>
            </a:r>
            <a:r>
              <a:rPr sz="3200" spc="-5" dirty="0">
                <a:latin typeface="Calibri"/>
                <a:cs typeface="Calibri"/>
              </a:rPr>
              <a:t>or </a:t>
            </a:r>
            <a:r>
              <a:rPr sz="3200" spc="-25" dirty="0">
                <a:latin typeface="Calibri"/>
                <a:cs typeface="Calibri"/>
              </a:rPr>
              <a:t>organized  </a:t>
            </a:r>
            <a:r>
              <a:rPr sz="3200" spc="-15" dirty="0">
                <a:latin typeface="Calibri"/>
                <a:cs typeface="Calibri"/>
              </a:rPr>
              <a:t>nature </a:t>
            </a:r>
            <a:r>
              <a:rPr sz="3200" dirty="0">
                <a:latin typeface="Calibri"/>
                <a:cs typeface="Calibri"/>
              </a:rPr>
              <a:t>of </a:t>
            </a:r>
            <a:r>
              <a:rPr sz="3200" spc="-5" dirty="0">
                <a:latin typeface="Calibri"/>
                <a:cs typeface="Calibri"/>
              </a:rPr>
              <a:t>the </a:t>
            </a:r>
            <a:r>
              <a:rPr sz="3200" spc="-10" dirty="0">
                <a:latin typeface="Calibri"/>
                <a:cs typeface="Calibri"/>
              </a:rPr>
              <a:t>thrombus by </a:t>
            </a:r>
            <a:r>
              <a:rPr sz="3200" dirty="0">
                <a:latin typeface="Calibri"/>
                <a:cs typeface="Calibri"/>
              </a:rPr>
              <a:t>its </a:t>
            </a:r>
            <a:r>
              <a:rPr sz="3200" spc="15" dirty="0">
                <a:latin typeface="Calibri"/>
                <a:cs typeface="Calibri"/>
              </a:rPr>
              <a:t>TTE</a:t>
            </a:r>
            <a:r>
              <a:rPr sz="3200" spc="35" dirty="0">
                <a:latin typeface="Calibri"/>
                <a:cs typeface="Calibri"/>
              </a:rPr>
              <a:t> </a:t>
            </a:r>
            <a:r>
              <a:rPr sz="3200" spc="-20" dirty="0">
                <a:latin typeface="Calibri"/>
                <a:cs typeface="Calibri"/>
              </a:rPr>
              <a:t>features.</a:t>
            </a:r>
            <a:endParaRPr sz="3200">
              <a:latin typeface="Calibri"/>
              <a:cs typeface="Calibri"/>
            </a:endParaRPr>
          </a:p>
          <a:p>
            <a:pPr>
              <a:lnSpc>
                <a:spcPct val="100000"/>
              </a:lnSpc>
              <a:spcBef>
                <a:spcPts val="35"/>
              </a:spcBef>
              <a:buFont typeface="Arial"/>
              <a:buChar char="•"/>
            </a:pPr>
            <a:endParaRPr sz="3700">
              <a:latin typeface="Calibri"/>
              <a:cs typeface="Calibri"/>
            </a:endParaRPr>
          </a:p>
          <a:p>
            <a:pPr marL="355600" indent="-343535">
              <a:lnSpc>
                <a:spcPct val="100000"/>
              </a:lnSpc>
              <a:spcBef>
                <a:spcPts val="5"/>
              </a:spcBef>
              <a:buFont typeface="Arial"/>
              <a:buChar char="•"/>
              <a:tabLst>
                <a:tab pos="355600" algn="l"/>
                <a:tab pos="356235" algn="l"/>
              </a:tabLst>
            </a:pPr>
            <a:r>
              <a:rPr sz="3200" spc="-10" dirty="0">
                <a:latin typeface="Calibri"/>
                <a:cs typeface="Calibri"/>
              </a:rPr>
              <a:t>Degree </a:t>
            </a:r>
            <a:r>
              <a:rPr sz="3200" spc="-5" dirty="0">
                <a:latin typeface="Calibri"/>
                <a:cs typeface="Calibri"/>
              </a:rPr>
              <a:t>of</a:t>
            </a:r>
            <a:r>
              <a:rPr sz="3200" spc="-30" dirty="0">
                <a:latin typeface="Calibri"/>
                <a:cs typeface="Calibri"/>
              </a:rPr>
              <a:t> </a:t>
            </a:r>
            <a:r>
              <a:rPr sz="3200" dirty="0">
                <a:latin typeface="Calibri"/>
                <a:cs typeface="Calibri"/>
              </a:rPr>
              <a:t>MR</a:t>
            </a:r>
            <a:endParaRPr sz="3200">
              <a:latin typeface="Calibri"/>
              <a:cs typeface="Calibri"/>
            </a:endParaRPr>
          </a:p>
          <a:p>
            <a:pPr>
              <a:lnSpc>
                <a:spcPct val="100000"/>
              </a:lnSpc>
              <a:spcBef>
                <a:spcPts val="35"/>
              </a:spcBef>
              <a:buFont typeface="Arial"/>
              <a:buChar char="•"/>
            </a:pPr>
            <a:endParaRPr sz="4100">
              <a:latin typeface="Calibri"/>
              <a:cs typeface="Calibri"/>
            </a:endParaRPr>
          </a:p>
          <a:p>
            <a:pPr marL="355600" marR="1106805" indent="-343535">
              <a:lnSpc>
                <a:spcPts val="3460"/>
              </a:lnSpc>
              <a:buFont typeface="Arial"/>
              <a:buChar char="•"/>
              <a:tabLst>
                <a:tab pos="355600" algn="l"/>
                <a:tab pos="356235" algn="l"/>
              </a:tabLst>
            </a:pPr>
            <a:r>
              <a:rPr sz="3200" spc="-145" dirty="0">
                <a:latin typeface="Calibri"/>
                <a:cs typeface="Calibri"/>
              </a:rPr>
              <a:t>To </a:t>
            </a:r>
            <a:r>
              <a:rPr sz="3200" dirty="0">
                <a:latin typeface="Calibri"/>
                <a:cs typeface="Calibri"/>
              </a:rPr>
              <a:t>look </a:t>
            </a:r>
            <a:r>
              <a:rPr sz="3200" spc="-30" dirty="0">
                <a:latin typeface="Calibri"/>
                <a:cs typeface="Calibri"/>
              </a:rPr>
              <a:t>for </a:t>
            </a:r>
            <a:r>
              <a:rPr sz="3200" spc="-5" dirty="0">
                <a:latin typeface="Calibri"/>
                <a:cs typeface="Calibri"/>
              </a:rPr>
              <a:t>hemodynamically </a:t>
            </a:r>
            <a:r>
              <a:rPr sz="3200" spc="-10" dirty="0">
                <a:latin typeface="Calibri"/>
                <a:cs typeface="Calibri"/>
              </a:rPr>
              <a:t>significant  </a:t>
            </a:r>
            <a:r>
              <a:rPr sz="3200" dirty="0">
                <a:latin typeface="Calibri"/>
                <a:cs typeface="Calibri"/>
              </a:rPr>
              <a:t>lesions of </a:t>
            </a:r>
            <a:r>
              <a:rPr sz="3200" spc="-5" dirty="0">
                <a:latin typeface="Calibri"/>
                <a:cs typeface="Calibri"/>
              </a:rPr>
              <a:t>other</a:t>
            </a:r>
            <a:r>
              <a:rPr sz="3200" spc="-20" dirty="0">
                <a:latin typeface="Calibri"/>
                <a:cs typeface="Calibri"/>
              </a:rPr>
              <a:t> </a:t>
            </a:r>
            <a:r>
              <a:rPr sz="3200" spc="-15" dirty="0">
                <a:latin typeface="Calibri"/>
                <a:cs typeface="Calibri"/>
              </a:rPr>
              <a:t>valves.</a:t>
            </a:r>
            <a:endParaRPr sz="3200">
              <a:latin typeface="Calibri"/>
              <a:cs typeface="Calibri"/>
            </a:endParaRPr>
          </a:p>
          <a:p>
            <a:pPr>
              <a:lnSpc>
                <a:spcPct val="100000"/>
              </a:lnSpc>
              <a:spcBef>
                <a:spcPts val="40"/>
              </a:spcBef>
              <a:buFont typeface="Arial"/>
              <a:buChar char="•"/>
            </a:pPr>
            <a:endParaRPr sz="4050">
              <a:latin typeface="Calibri"/>
              <a:cs typeface="Calibri"/>
            </a:endParaRPr>
          </a:p>
          <a:p>
            <a:pPr marL="355600" marR="5080" indent="-343535">
              <a:lnSpc>
                <a:spcPts val="3460"/>
              </a:lnSpc>
              <a:spcBef>
                <a:spcPts val="5"/>
              </a:spcBef>
              <a:buFont typeface="Arial"/>
              <a:buChar char="•"/>
              <a:tabLst>
                <a:tab pos="355600" algn="l"/>
                <a:tab pos="356235" algn="l"/>
              </a:tabLst>
            </a:pPr>
            <a:r>
              <a:rPr sz="3200" spc="-5" dirty="0">
                <a:latin typeface="Calibri"/>
                <a:cs typeface="Calibri"/>
              </a:rPr>
              <a:t>This </a:t>
            </a:r>
            <a:r>
              <a:rPr sz="3200" spc="-15" dirty="0">
                <a:latin typeface="Calibri"/>
                <a:cs typeface="Calibri"/>
              </a:rPr>
              <a:t>information </a:t>
            </a:r>
            <a:r>
              <a:rPr sz="3200" dirty="0">
                <a:latin typeface="Calibri"/>
                <a:cs typeface="Calibri"/>
              </a:rPr>
              <a:t>is </a:t>
            </a:r>
            <a:r>
              <a:rPr sz="3200" spc="-5" dirty="0">
                <a:latin typeface="Calibri"/>
                <a:cs typeface="Calibri"/>
              </a:rPr>
              <a:t>valuable during </a:t>
            </a:r>
            <a:r>
              <a:rPr sz="3200" spc="-15" dirty="0">
                <a:latin typeface="Calibri"/>
                <a:cs typeface="Calibri"/>
              </a:rPr>
              <a:t>transseptal  catheterization</a:t>
            </a:r>
            <a:endParaRPr sz="32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5078" y="496950"/>
            <a:ext cx="7533005" cy="635000"/>
          </a:xfrm>
          <a:prstGeom prst="rect">
            <a:avLst/>
          </a:prstGeom>
        </p:spPr>
        <p:txBody>
          <a:bodyPr vert="horz" wrap="square" lIns="0" tIns="12065" rIns="0" bIns="0" rtlCol="0">
            <a:spAutoFit/>
          </a:bodyPr>
          <a:lstStyle/>
          <a:p>
            <a:pPr marL="12700">
              <a:lnSpc>
                <a:spcPct val="100000"/>
              </a:lnSpc>
              <a:spcBef>
                <a:spcPts val="95"/>
              </a:spcBef>
            </a:pPr>
            <a:r>
              <a:rPr sz="4000" b="1" spc="-10" dirty="0">
                <a:latin typeface="Calibri"/>
                <a:cs typeface="Calibri"/>
              </a:rPr>
              <a:t>Manjunaths </a:t>
            </a:r>
            <a:r>
              <a:rPr sz="4000" b="1" spc="-15" dirty="0">
                <a:latin typeface="Calibri"/>
                <a:cs typeface="Calibri"/>
              </a:rPr>
              <a:t>classification </a:t>
            </a:r>
            <a:r>
              <a:rPr sz="4000" b="1" spc="-5" dirty="0">
                <a:latin typeface="Calibri"/>
                <a:cs typeface="Calibri"/>
              </a:rPr>
              <a:t>of LA</a:t>
            </a:r>
            <a:r>
              <a:rPr sz="4000" b="1" spc="114" dirty="0">
                <a:latin typeface="Calibri"/>
                <a:cs typeface="Calibri"/>
              </a:rPr>
              <a:t> </a:t>
            </a:r>
            <a:r>
              <a:rPr sz="4000" b="1" spc="-10" dirty="0">
                <a:latin typeface="Calibri"/>
                <a:cs typeface="Calibri"/>
              </a:rPr>
              <a:t>Clot</a:t>
            </a:r>
            <a:endParaRPr sz="4000">
              <a:latin typeface="Calibri"/>
              <a:cs typeface="Calibri"/>
            </a:endParaRPr>
          </a:p>
        </p:txBody>
      </p:sp>
      <p:grpSp>
        <p:nvGrpSpPr>
          <p:cNvPr id="3" name="object 3"/>
          <p:cNvGrpSpPr/>
          <p:nvPr/>
        </p:nvGrpSpPr>
        <p:grpSpPr>
          <a:xfrm>
            <a:off x="448055" y="1438655"/>
            <a:ext cx="8476615" cy="4819015"/>
            <a:chOff x="448055" y="1438655"/>
            <a:chExt cx="8476615" cy="4819015"/>
          </a:xfrm>
        </p:grpSpPr>
        <p:sp>
          <p:nvSpPr>
            <p:cNvPr id="4" name="object 4"/>
            <p:cNvSpPr/>
            <p:nvPr/>
          </p:nvSpPr>
          <p:spPr>
            <a:xfrm>
              <a:off x="457199" y="1447799"/>
              <a:ext cx="8458200" cy="4800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2627" y="1443227"/>
              <a:ext cx="8467725" cy="4810125"/>
            </a:xfrm>
            <a:custGeom>
              <a:avLst/>
              <a:gdLst/>
              <a:ahLst/>
              <a:cxnLst/>
              <a:rect l="l" t="t" r="r" b="b"/>
              <a:pathLst>
                <a:path w="8467725" h="4810125">
                  <a:moveTo>
                    <a:pt x="0" y="4809744"/>
                  </a:moveTo>
                  <a:lnTo>
                    <a:pt x="8467344" y="4809744"/>
                  </a:lnTo>
                  <a:lnTo>
                    <a:pt x="8467344" y="0"/>
                  </a:lnTo>
                  <a:lnTo>
                    <a:pt x="0" y="0"/>
                  </a:lnTo>
                  <a:lnTo>
                    <a:pt x="0" y="4809744"/>
                  </a:lnTo>
                  <a:close/>
                </a:path>
              </a:pathLst>
            </a:custGeom>
            <a:ln w="9144">
              <a:solidFill>
                <a:srgbClr val="1E1C11"/>
              </a:solidFill>
            </a:ln>
          </p:spPr>
          <p:txBody>
            <a:bodyPr wrap="square" lIns="0" tIns="0" rIns="0" bIns="0" rtlCol="0"/>
            <a:lstStyle/>
            <a:p>
              <a:endParaRPr/>
            </a:p>
          </p:txBody>
        </p:sp>
      </p:grpSp>
      <p:sp>
        <p:nvSpPr>
          <p:cNvPr id="6" name="object 6"/>
          <p:cNvSpPr txBox="1"/>
          <p:nvPr/>
        </p:nvSpPr>
        <p:spPr>
          <a:xfrm>
            <a:off x="358140" y="6267703"/>
            <a:ext cx="6341745" cy="299720"/>
          </a:xfrm>
          <a:prstGeom prst="rect">
            <a:avLst/>
          </a:prstGeom>
        </p:spPr>
        <p:txBody>
          <a:bodyPr vert="horz" wrap="square" lIns="0" tIns="12700" rIns="0" bIns="0" rtlCol="0">
            <a:spAutoFit/>
          </a:bodyPr>
          <a:lstStyle/>
          <a:p>
            <a:pPr marL="38100">
              <a:lnSpc>
                <a:spcPct val="100000"/>
              </a:lnSpc>
              <a:spcBef>
                <a:spcPts val="100"/>
              </a:spcBef>
            </a:pPr>
            <a:r>
              <a:rPr sz="1800" i="1" spc="-10" dirty="0">
                <a:latin typeface="Calibri"/>
                <a:cs typeface="Calibri"/>
              </a:rPr>
              <a:t>Catheterization </a:t>
            </a:r>
            <a:r>
              <a:rPr sz="1800" i="1" spc="-5" dirty="0">
                <a:latin typeface="Calibri"/>
                <a:cs typeface="Calibri"/>
              </a:rPr>
              <a:t>and </a:t>
            </a:r>
            <a:r>
              <a:rPr sz="1800" i="1" spc="-10" dirty="0">
                <a:latin typeface="Calibri"/>
                <a:cs typeface="Calibri"/>
              </a:rPr>
              <a:t>Cardiovascular</a:t>
            </a:r>
            <a:r>
              <a:rPr sz="1800" i="1" spc="70" dirty="0">
                <a:latin typeface="Calibri"/>
                <a:cs typeface="Calibri"/>
              </a:rPr>
              <a:t> </a:t>
            </a:r>
            <a:r>
              <a:rPr sz="1800" i="1" spc="-320" dirty="0">
                <a:latin typeface="Calibri"/>
                <a:cs typeface="Calibri"/>
              </a:rPr>
              <a:t>In</a:t>
            </a:r>
            <a:r>
              <a:rPr sz="1800" spc="-480" baseline="-30092" dirty="0">
                <a:solidFill>
                  <a:srgbClr val="888888"/>
                </a:solidFill>
                <a:latin typeface="Calibri"/>
                <a:cs typeface="Calibri"/>
              </a:rPr>
              <a:t>P</a:t>
            </a:r>
            <a:r>
              <a:rPr sz="1800" i="1" spc="-320" dirty="0">
                <a:latin typeface="Calibri"/>
                <a:cs typeface="Calibri"/>
              </a:rPr>
              <a:t>t</a:t>
            </a:r>
            <a:r>
              <a:rPr sz="1800" spc="-480" baseline="-30092" dirty="0">
                <a:solidFill>
                  <a:srgbClr val="888888"/>
                </a:solidFill>
                <a:latin typeface="Calibri"/>
                <a:cs typeface="Calibri"/>
              </a:rPr>
              <a:t>B</a:t>
            </a:r>
            <a:r>
              <a:rPr sz="1800" i="1" spc="-320" dirty="0">
                <a:latin typeface="Calibri"/>
                <a:cs typeface="Calibri"/>
              </a:rPr>
              <a:t>e</a:t>
            </a:r>
            <a:r>
              <a:rPr sz="1800" spc="-480" baseline="-30092" dirty="0">
                <a:solidFill>
                  <a:srgbClr val="888888"/>
                </a:solidFill>
                <a:latin typeface="Calibri"/>
                <a:cs typeface="Calibri"/>
              </a:rPr>
              <a:t>M</a:t>
            </a:r>
            <a:r>
              <a:rPr sz="1800" i="1" spc="-320" dirty="0">
                <a:latin typeface="Calibri"/>
                <a:cs typeface="Calibri"/>
              </a:rPr>
              <a:t>r</a:t>
            </a:r>
            <a:r>
              <a:rPr sz="1800" spc="-480" baseline="-30092" dirty="0">
                <a:solidFill>
                  <a:srgbClr val="888888"/>
                </a:solidFill>
                <a:latin typeface="Calibri"/>
                <a:cs typeface="Calibri"/>
              </a:rPr>
              <a:t>V</a:t>
            </a:r>
            <a:r>
              <a:rPr sz="1800" i="1" spc="-320" dirty="0">
                <a:latin typeface="Calibri"/>
                <a:cs typeface="Calibri"/>
              </a:rPr>
              <a:t>v</a:t>
            </a:r>
            <a:r>
              <a:rPr sz="1800" spc="-480" baseline="-30092" dirty="0">
                <a:solidFill>
                  <a:srgbClr val="888888"/>
                </a:solidFill>
                <a:latin typeface="Calibri"/>
                <a:cs typeface="Calibri"/>
              </a:rPr>
              <a:t>T</a:t>
            </a:r>
            <a:r>
              <a:rPr sz="1800" i="1" spc="-320" dirty="0">
                <a:latin typeface="Calibri"/>
                <a:cs typeface="Calibri"/>
              </a:rPr>
              <a:t>e</a:t>
            </a:r>
            <a:r>
              <a:rPr sz="1800" spc="-480" baseline="-30092" dirty="0">
                <a:solidFill>
                  <a:srgbClr val="888888"/>
                </a:solidFill>
                <a:latin typeface="Calibri"/>
                <a:cs typeface="Calibri"/>
              </a:rPr>
              <a:t>IP</a:t>
            </a:r>
            <a:r>
              <a:rPr sz="1800" i="1" spc="-320" dirty="0">
                <a:latin typeface="Calibri"/>
                <a:cs typeface="Calibri"/>
              </a:rPr>
              <a:t>n</a:t>
            </a:r>
            <a:r>
              <a:rPr sz="1800" spc="-480" baseline="-30092" dirty="0">
                <a:solidFill>
                  <a:srgbClr val="888888"/>
                </a:solidFill>
                <a:latin typeface="Calibri"/>
                <a:cs typeface="Calibri"/>
              </a:rPr>
              <a:t>S</a:t>
            </a:r>
            <a:r>
              <a:rPr sz="1800" i="1" spc="-320" dirty="0">
                <a:latin typeface="Calibri"/>
                <a:cs typeface="Calibri"/>
              </a:rPr>
              <a:t>t</a:t>
            </a:r>
            <a:r>
              <a:rPr sz="1800" spc="-480" baseline="-30092" dirty="0">
                <a:solidFill>
                  <a:srgbClr val="888888"/>
                </a:solidFill>
                <a:latin typeface="Calibri"/>
                <a:cs typeface="Calibri"/>
              </a:rPr>
              <a:t>A</a:t>
            </a:r>
            <a:r>
              <a:rPr sz="1800" i="1" spc="-320" dirty="0">
                <a:latin typeface="Calibri"/>
                <a:cs typeface="Calibri"/>
              </a:rPr>
              <a:t>io</a:t>
            </a:r>
            <a:r>
              <a:rPr sz="1800" spc="-480" baseline="-30092" dirty="0">
                <a:solidFill>
                  <a:srgbClr val="888888"/>
                </a:solidFill>
                <a:latin typeface="Calibri"/>
                <a:cs typeface="Calibri"/>
              </a:rPr>
              <a:t>ND</a:t>
            </a:r>
            <a:r>
              <a:rPr sz="1800" i="1" spc="-320" dirty="0">
                <a:latin typeface="Calibri"/>
                <a:cs typeface="Calibri"/>
              </a:rPr>
              <a:t>ns</a:t>
            </a:r>
            <a:r>
              <a:rPr sz="1800" spc="-480" baseline="-30092" dirty="0">
                <a:solidFill>
                  <a:srgbClr val="888888"/>
                </a:solidFill>
                <a:latin typeface="Calibri"/>
                <a:cs typeface="Calibri"/>
              </a:rPr>
              <a:t>TR</a:t>
            </a:r>
            <a:r>
              <a:rPr sz="1800" i="1" spc="-320" dirty="0">
                <a:latin typeface="Calibri"/>
                <a:cs typeface="Calibri"/>
              </a:rPr>
              <a:t>. </a:t>
            </a:r>
            <a:r>
              <a:rPr sz="1800" spc="-150" baseline="-30092" dirty="0">
                <a:solidFill>
                  <a:srgbClr val="888888"/>
                </a:solidFill>
                <a:latin typeface="Calibri"/>
                <a:cs typeface="Calibri"/>
              </a:rPr>
              <a:t>I</a:t>
            </a:r>
            <a:r>
              <a:rPr sz="1800" i="1" spc="-100" dirty="0">
                <a:latin typeface="Calibri"/>
                <a:cs typeface="Calibri"/>
              </a:rPr>
              <a:t>7</a:t>
            </a:r>
            <a:r>
              <a:rPr sz="1800" spc="-150" baseline="-30092" dirty="0">
                <a:solidFill>
                  <a:srgbClr val="888888"/>
                </a:solidFill>
                <a:latin typeface="Calibri"/>
                <a:cs typeface="Calibri"/>
              </a:rPr>
              <a:t>CK</a:t>
            </a:r>
            <a:r>
              <a:rPr sz="1800" i="1" spc="-100" dirty="0">
                <a:latin typeface="Calibri"/>
                <a:cs typeface="Calibri"/>
              </a:rPr>
              <a:t>4</a:t>
            </a:r>
            <a:r>
              <a:rPr sz="1800" spc="-150" baseline="-30092" dirty="0">
                <a:solidFill>
                  <a:srgbClr val="888888"/>
                </a:solidFill>
                <a:latin typeface="Calibri"/>
                <a:cs typeface="Calibri"/>
              </a:rPr>
              <a:t>S</a:t>
            </a:r>
            <a:r>
              <a:rPr sz="1800" i="1" spc="-100" dirty="0">
                <a:latin typeface="Calibri"/>
                <a:cs typeface="Calibri"/>
              </a:rPr>
              <a:t>:653-661(2009</a:t>
            </a:r>
            <a:endParaRPr sz="18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5656" y="371856"/>
            <a:ext cx="8552815" cy="6266815"/>
            <a:chOff x="295656" y="371856"/>
            <a:chExt cx="8552815" cy="6266815"/>
          </a:xfrm>
        </p:grpSpPr>
        <p:sp>
          <p:nvSpPr>
            <p:cNvPr id="3" name="object 3"/>
            <p:cNvSpPr/>
            <p:nvPr/>
          </p:nvSpPr>
          <p:spPr>
            <a:xfrm>
              <a:off x="304800" y="381000"/>
              <a:ext cx="8462922" cy="6248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0228" y="376428"/>
              <a:ext cx="8543925" cy="6257925"/>
            </a:xfrm>
            <a:custGeom>
              <a:avLst/>
              <a:gdLst/>
              <a:ahLst/>
              <a:cxnLst/>
              <a:rect l="l" t="t" r="r" b="b"/>
              <a:pathLst>
                <a:path w="8543925" h="6257925">
                  <a:moveTo>
                    <a:pt x="0" y="6257544"/>
                  </a:moveTo>
                  <a:lnTo>
                    <a:pt x="8543544" y="6257544"/>
                  </a:lnTo>
                  <a:lnTo>
                    <a:pt x="8543544" y="0"/>
                  </a:lnTo>
                  <a:lnTo>
                    <a:pt x="0" y="0"/>
                  </a:lnTo>
                  <a:lnTo>
                    <a:pt x="0" y="6257544"/>
                  </a:lnTo>
                  <a:close/>
                </a:path>
              </a:pathLst>
            </a:custGeom>
            <a:ln w="9144">
              <a:solidFill>
                <a:srgbClr val="1E1C11"/>
              </a:solidFill>
            </a:ln>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295656"/>
            <a:ext cx="8929370" cy="6038215"/>
            <a:chOff x="-4572" y="295656"/>
            <a:chExt cx="8929370" cy="6038215"/>
          </a:xfrm>
        </p:grpSpPr>
        <p:sp>
          <p:nvSpPr>
            <p:cNvPr id="3" name="object 3"/>
            <p:cNvSpPr/>
            <p:nvPr/>
          </p:nvSpPr>
          <p:spPr>
            <a:xfrm>
              <a:off x="108812" y="304800"/>
              <a:ext cx="8255268" cy="597318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300228"/>
              <a:ext cx="8920480" cy="6029325"/>
            </a:xfrm>
            <a:custGeom>
              <a:avLst/>
              <a:gdLst/>
              <a:ahLst/>
              <a:cxnLst/>
              <a:rect l="l" t="t" r="r" b="b"/>
              <a:pathLst>
                <a:path w="8920480" h="6029325">
                  <a:moveTo>
                    <a:pt x="0" y="6028944"/>
                  </a:moveTo>
                  <a:lnTo>
                    <a:pt x="8919972" y="6028944"/>
                  </a:lnTo>
                  <a:lnTo>
                    <a:pt x="8919972" y="0"/>
                  </a:lnTo>
                  <a:lnTo>
                    <a:pt x="0" y="0"/>
                  </a:lnTo>
                </a:path>
              </a:pathLst>
            </a:custGeom>
            <a:ln w="9143">
              <a:solidFill>
                <a:srgbClr val="0F243E"/>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7929880" cy="2465705"/>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 pos="1665605" algn="l"/>
                <a:tab pos="4253230" algn="l"/>
                <a:tab pos="5640705" algn="l"/>
              </a:tabLst>
            </a:pPr>
            <a:r>
              <a:rPr sz="3200" spc="-5" dirty="0">
                <a:latin typeface="Calibri"/>
                <a:cs typeface="Calibri"/>
              </a:rPr>
              <a:t>The</a:t>
            </a:r>
            <a:r>
              <a:rPr sz="3200" dirty="0">
                <a:latin typeface="Calibri"/>
                <a:cs typeface="Calibri"/>
              </a:rPr>
              <a:t> </a:t>
            </a:r>
            <a:r>
              <a:rPr sz="3200" spc="-15" dirty="0">
                <a:latin typeface="Calibri"/>
                <a:cs typeface="Calibri"/>
              </a:rPr>
              <a:t>overall </a:t>
            </a:r>
            <a:r>
              <a:rPr sz="3200" spc="-10" dirty="0">
                <a:latin typeface="Calibri"/>
                <a:cs typeface="Calibri"/>
              </a:rPr>
              <a:t>prevalence	</a:t>
            </a:r>
            <a:r>
              <a:rPr sz="3200" spc="-15" dirty="0">
                <a:latin typeface="Calibri"/>
                <a:cs typeface="Calibri"/>
              </a:rPr>
              <a:t>estimated </a:t>
            </a:r>
            <a:r>
              <a:rPr sz="3200" spc="-20" dirty="0">
                <a:latin typeface="Calibri"/>
                <a:cs typeface="Calibri"/>
              </a:rPr>
              <a:t>to </a:t>
            </a:r>
            <a:r>
              <a:rPr sz="3200" dirty="0">
                <a:latin typeface="Calibri"/>
                <a:cs typeface="Calibri"/>
              </a:rPr>
              <a:t>be about  </a:t>
            </a:r>
            <a:r>
              <a:rPr sz="3200" spc="-5" dirty="0">
                <a:latin typeface="Calibri"/>
                <a:cs typeface="Calibri"/>
              </a:rPr>
              <a:t>1.5-2/1000 </a:t>
            </a:r>
            <a:r>
              <a:rPr sz="3200" dirty="0">
                <a:latin typeface="Calibri"/>
                <a:cs typeface="Calibri"/>
              </a:rPr>
              <a:t>in all </a:t>
            </a:r>
            <a:r>
              <a:rPr sz="3200" spc="-5" dirty="0">
                <a:latin typeface="Calibri"/>
                <a:cs typeface="Calibri"/>
              </a:rPr>
              <a:t>age</a:t>
            </a:r>
            <a:r>
              <a:rPr sz="3200" spc="85" dirty="0">
                <a:latin typeface="Calibri"/>
                <a:cs typeface="Calibri"/>
              </a:rPr>
              <a:t> </a:t>
            </a:r>
            <a:r>
              <a:rPr sz="3200" spc="-15" dirty="0">
                <a:latin typeface="Calibri"/>
                <a:cs typeface="Calibri"/>
              </a:rPr>
              <a:t>groups,</a:t>
            </a:r>
            <a:r>
              <a:rPr sz="3200" spc="15" dirty="0">
                <a:latin typeface="Calibri"/>
                <a:cs typeface="Calibri"/>
              </a:rPr>
              <a:t> </a:t>
            </a:r>
            <a:r>
              <a:rPr sz="3200" spc="-5" dirty="0">
                <a:latin typeface="Calibri"/>
                <a:cs typeface="Calibri"/>
              </a:rPr>
              <a:t>in	India </a:t>
            </a:r>
            <a:r>
              <a:rPr sz="3200" spc="-15" dirty="0">
                <a:latin typeface="Calibri"/>
                <a:cs typeface="Calibri"/>
              </a:rPr>
              <a:t>(total  </a:t>
            </a:r>
            <a:r>
              <a:rPr sz="3200" spc="-10" dirty="0">
                <a:latin typeface="Calibri"/>
                <a:cs typeface="Calibri"/>
              </a:rPr>
              <a:t>population </a:t>
            </a:r>
            <a:r>
              <a:rPr sz="3200" dirty="0">
                <a:latin typeface="Calibri"/>
                <a:cs typeface="Calibri"/>
              </a:rPr>
              <a:t>about 1.3 </a:t>
            </a:r>
            <a:r>
              <a:rPr sz="3200" spc="-5" dirty="0">
                <a:latin typeface="Calibri"/>
                <a:cs typeface="Calibri"/>
              </a:rPr>
              <a:t>billion) </a:t>
            </a:r>
            <a:r>
              <a:rPr sz="3200" spc="-10" dirty="0">
                <a:latin typeface="Calibri"/>
                <a:cs typeface="Calibri"/>
              </a:rPr>
              <a:t>suggests </a:t>
            </a:r>
            <a:r>
              <a:rPr sz="3200" spc="-5" dirty="0">
                <a:latin typeface="Calibri"/>
                <a:cs typeface="Calibri"/>
              </a:rPr>
              <a:t>that  </a:t>
            </a:r>
            <a:r>
              <a:rPr sz="3200" spc="-10" dirty="0">
                <a:latin typeface="Calibri"/>
                <a:cs typeface="Calibri"/>
              </a:rPr>
              <a:t>there </a:t>
            </a:r>
            <a:r>
              <a:rPr sz="3200" spc="-15" dirty="0">
                <a:latin typeface="Calibri"/>
                <a:cs typeface="Calibri"/>
              </a:rPr>
              <a:t>are </a:t>
            </a:r>
            <a:r>
              <a:rPr sz="3200" dirty="0">
                <a:latin typeface="Calibri"/>
                <a:cs typeface="Calibri"/>
              </a:rPr>
              <a:t>about </a:t>
            </a:r>
            <a:r>
              <a:rPr sz="3200" spc="-5" dirty="0">
                <a:latin typeface="Calibri"/>
                <a:cs typeface="Calibri"/>
              </a:rPr>
              <a:t>2.0 </a:t>
            </a:r>
            <a:r>
              <a:rPr sz="3200" spc="-20" dirty="0">
                <a:latin typeface="Calibri"/>
                <a:cs typeface="Calibri"/>
              </a:rPr>
              <a:t>to </a:t>
            </a:r>
            <a:r>
              <a:rPr sz="3200" dirty="0">
                <a:latin typeface="Calibri"/>
                <a:cs typeface="Calibri"/>
              </a:rPr>
              <a:t>2.5 </a:t>
            </a:r>
            <a:r>
              <a:rPr sz="3200" spc="-5" dirty="0">
                <a:latin typeface="Calibri"/>
                <a:cs typeface="Calibri"/>
              </a:rPr>
              <a:t>million </a:t>
            </a:r>
            <a:r>
              <a:rPr sz="3200" spc="-10" dirty="0">
                <a:latin typeface="Calibri"/>
                <a:cs typeface="Calibri"/>
              </a:rPr>
              <a:t>patients </a:t>
            </a:r>
            <a:r>
              <a:rPr sz="3200" spc="-5" dirty="0">
                <a:latin typeface="Calibri"/>
                <a:cs typeface="Calibri"/>
              </a:rPr>
              <a:t>of  </a:t>
            </a:r>
            <a:r>
              <a:rPr sz="3200" dirty="0">
                <a:latin typeface="Calibri"/>
                <a:cs typeface="Calibri"/>
              </a:rPr>
              <a:t>RHD</a:t>
            </a:r>
            <a:r>
              <a:rPr sz="3200" spc="10" dirty="0">
                <a:latin typeface="Calibri"/>
                <a:cs typeface="Calibri"/>
              </a:rPr>
              <a:t> </a:t>
            </a:r>
            <a:r>
              <a:rPr sz="3200" dirty="0">
                <a:latin typeface="Calibri"/>
                <a:cs typeface="Calibri"/>
              </a:rPr>
              <a:t>in	</a:t>
            </a:r>
            <a:r>
              <a:rPr sz="3200" spc="-5" dirty="0">
                <a:latin typeface="Calibri"/>
                <a:cs typeface="Calibri"/>
              </a:rPr>
              <a:t>the </a:t>
            </a:r>
            <a:r>
              <a:rPr sz="3200" spc="-35" dirty="0">
                <a:latin typeface="Calibri"/>
                <a:cs typeface="Calibri"/>
              </a:rPr>
              <a:t>country.</a:t>
            </a:r>
            <a:endParaRPr sz="3200">
              <a:latin typeface="Calibri"/>
              <a:cs typeface="Calibri"/>
            </a:endParaRPr>
          </a:p>
        </p:txBody>
      </p:sp>
      <p:sp>
        <p:nvSpPr>
          <p:cNvPr id="3" name="object 3"/>
          <p:cNvSpPr txBox="1"/>
          <p:nvPr/>
        </p:nvSpPr>
        <p:spPr>
          <a:xfrm>
            <a:off x="535940" y="4693996"/>
            <a:ext cx="7611109" cy="513715"/>
          </a:xfrm>
          <a:prstGeom prst="rect">
            <a:avLst/>
          </a:prstGeom>
        </p:spPr>
        <p:txBody>
          <a:bodyPr vert="horz" wrap="square" lIns="0" tIns="12065" rIns="0" bIns="0" rtlCol="0">
            <a:spAutoFit/>
          </a:bodyPr>
          <a:lstStyle/>
          <a:p>
            <a:pPr marL="12700">
              <a:lnSpc>
                <a:spcPct val="100000"/>
              </a:lnSpc>
              <a:spcBef>
                <a:spcPts val="95"/>
              </a:spcBef>
            </a:pPr>
            <a:r>
              <a:rPr sz="1600" i="1" dirty="0">
                <a:solidFill>
                  <a:srgbClr val="FF0000"/>
                </a:solidFill>
                <a:latin typeface="Calibri"/>
                <a:cs typeface="Calibri"/>
              </a:rPr>
              <a:t>R. </a:t>
            </a:r>
            <a:r>
              <a:rPr sz="1600" i="1" spc="-10" dirty="0">
                <a:solidFill>
                  <a:srgbClr val="FF0000"/>
                </a:solidFill>
                <a:latin typeface="Calibri"/>
                <a:cs typeface="Calibri"/>
              </a:rPr>
              <a:t>Krishna Kumar </a:t>
            </a:r>
            <a:r>
              <a:rPr sz="1600" i="1" spc="-5" dirty="0">
                <a:solidFill>
                  <a:srgbClr val="FF0000"/>
                </a:solidFill>
                <a:latin typeface="Calibri"/>
                <a:cs typeface="Calibri"/>
              </a:rPr>
              <a:t>&amp; </a:t>
            </a:r>
            <a:r>
              <a:rPr sz="1600" i="1" dirty="0">
                <a:solidFill>
                  <a:srgbClr val="FF0000"/>
                </a:solidFill>
                <a:latin typeface="Calibri"/>
                <a:cs typeface="Calibri"/>
              </a:rPr>
              <a:t>R. </a:t>
            </a:r>
            <a:r>
              <a:rPr sz="1600" i="1" spc="-30" dirty="0">
                <a:solidFill>
                  <a:srgbClr val="FF0000"/>
                </a:solidFill>
                <a:latin typeface="Calibri"/>
                <a:cs typeface="Calibri"/>
              </a:rPr>
              <a:t>Tandon </a:t>
            </a:r>
            <a:r>
              <a:rPr sz="1600" i="1" spc="-5" dirty="0">
                <a:solidFill>
                  <a:srgbClr val="FF0000"/>
                </a:solidFill>
                <a:latin typeface="Calibri"/>
                <a:cs typeface="Calibri"/>
              </a:rPr>
              <a:t>Rheumatic </a:t>
            </a:r>
            <a:r>
              <a:rPr sz="1600" i="1" spc="-10" dirty="0">
                <a:solidFill>
                  <a:srgbClr val="FF0000"/>
                </a:solidFill>
                <a:latin typeface="Calibri"/>
                <a:cs typeface="Calibri"/>
              </a:rPr>
              <a:t>fever </a:t>
            </a:r>
            <a:r>
              <a:rPr sz="1600" i="1" spc="-5" dirty="0">
                <a:solidFill>
                  <a:srgbClr val="FF0000"/>
                </a:solidFill>
                <a:latin typeface="Calibri"/>
                <a:cs typeface="Calibri"/>
              </a:rPr>
              <a:t>&amp; rheumatic heart disease: The last 50</a:t>
            </a:r>
            <a:r>
              <a:rPr sz="1600" i="1" spc="290" dirty="0">
                <a:solidFill>
                  <a:srgbClr val="FF0000"/>
                </a:solidFill>
                <a:latin typeface="Calibri"/>
                <a:cs typeface="Calibri"/>
              </a:rPr>
              <a:t> </a:t>
            </a:r>
            <a:r>
              <a:rPr sz="1600" i="1" spc="-5" dirty="0">
                <a:solidFill>
                  <a:srgbClr val="FF0000"/>
                </a:solidFill>
                <a:latin typeface="Calibri"/>
                <a:cs typeface="Calibri"/>
              </a:rPr>
              <a:t>years</a:t>
            </a:r>
            <a:endParaRPr sz="1600">
              <a:latin typeface="Calibri"/>
              <a:cs typeface="Calibri"/>
            </a:endParaRPr>
          </a:p>
          <a:p>
            <a:pPr marL="355600">
              <a:lnSpc>
                <a:spcPct val="100000"/>
              </a:lnSpc>
              <a:spcBef>
                <a:spcPts val="5"/>
              </a:spcBef>
            </a:pPr>
            <a:r>
              <a:rPr sz="1600" i="1" spc="-5" dirty="0">
                <a:solidFill>
                  <a:srgbClr val="FF0000"/>
                </a:solidFill>
                <a:latin typeface="Calibri"/>
                <a:cs typeface="Calibri"/>
              </a:rPr>
              <a:t>Indian J Med </a:t>
            </a:r>
            <a:r>
              <a:rPr sz="1600" i="1" spc="-15" dirty="0">
                <a:solidFill>
                  <a:srgbClr val="FF0000"/>
                </a:solidFill>
                <a:latin typeface="Calibri"/>
                <a:cs typeface="Calibri"/>
              </a:rPr>
              <a:t>Res </a:t>
            </a:r>
            <a:r>
              <a:rPr sz="1600" i="1" spc="-10" dirty="0">
                <a:solidFill>
                  <a:srgbClr val="FF0000"/>
                </a:solidFill>
                <a:latin typeface="Calibri"/>
                <a:cs typeface="Calibri"/>
              </a:rPr>
              <a:t>137, </a:t>
            </a:r>
            <a:r>
              <a:rPr sz="1600" i="1" spc="-5" dirty="0">
                <a:solidFill>
                  <a:srgbClr val="FF0000"/>
                </a:solidFill>
                <a:latin typeface="Calibri"/>
                <a:cs typeface="Calibri"/>
              </a:rPr>
              <a:t>April </a:t>
            </a:r>
            <a:r>
              <a:rPr sz="1600" i="1" spc="-10" dirty="0">
                <a:solidFill>
                  <a:srgbClr val="FF0000"/>
                </a:solidFill>
                <a:latin typeface="Calibri"/>
                <a:cs typeface="Calibri"/>
              </a:rPr>
              <a:t>2013, </a:t>
            </a:r>
            <a:r>
              <a:rPr sz="1600" i="1" spc="-5" dirty="0">
                <a:solidFill>
                  <a:srgbClr val="FF0000"/>
                </a:solidFill>
                <a:latin typeface="Calibri"/>
                <a:cs typeface="Calibri"/>
              </a:rPr>
              <a:t>pp 643-658 </a:t>
            </a:r>
            <a:r>
              <a:rPr sz="1600" i="1" spc="-10" dirty="0">
                <a:solidFill>
                  <a:srgbClr val="FF0000"/>
                </a:solidFill>
                <a:latin typeface="Calibri"/>
                <a:cs typeface="Calibri"/>
              </a:rPr>
              <a:t>review</a:t>
            </a:r>
            <a:r>
              <a:rPr sz="1600" i="1" spc="160" dirty="0">
                <a:solidFill>
                  <a:srgbClr val="FF0000"/>
                </a:solidFill>
                <a:latin typeface="Calibri"/>
                <a:cs typeface="Calibri"/>
              </a:rPr>
              <a:t> </a:t>
            </a:r>
            <a:r>
              <a:rPr sz="1600" i="1" spc="-5" dirty="0">
                <a:solidFill>
                  <a:srgbClr val="FF0000"/>
                </a:solidFill>
                <a:latin typeface="Calibri"/>
                <a:cs typeface="Calibri"/>
              </a:rPr>
              <a:t>article</a:t>
            </a:r>
            <a:endParaRPr sz="1600">
              <a:latin typeface="Calibri"/>
              <a:cs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0"/>
            <a:ext cx="8279130" cy="696595"/>
          </a:xfrm>
          <a:prstGeom prst="rect">
            <a:avLst/>
          </a:prstGeom>
        </p:spPr>
        <p:txBody>
          <a:bodyPr vert="horz" wrap="square" lIns="0" tIns="12700" rIns="0" bIns="0" rtlCol="0">
            <a:spAutoFit/>
          </a:bodyPr>
          <a:lstStyle/>
          <a:p>
            <a:pPr marL="12700">
              <a:lnSpc>
                <a:spcPct val="100000"/>
              </a:lnSpc>
              <a:spcBef>
                <a:spcPts val="100"/>
              </a:spcBef>
            </a:pPr>
            <a:r>
              <a:rPr sz="4400" spc="-65" dirty="0"/>
              <a:t>E</a:t>
            </a:r>
            <a:r>
              <a:rPr sz="4400" dirty="0"/>
              <a:t>cho</a:t>
            </a:r>
            <a:r>
              <a:rPr sz="4400" spc="10" dirty="0"/>
              <a:t> </a:t>
            </a:r>
            <a:r>
              <a:rPr sz="4400" spc="-5" dirty="0"/>
              <a:t>S</a:t>
            </a:r>
            <a:r>
              <a:rPr sz="4400" spc="-35" dirty="0"/>
              <a:t>c</a:t>
            </a:r>
            <a:r>
              <a:rPr sz="4400" spc="-5" dirty="0"/>
              <a:t>o</a:t>
            </a:r>
            <a:r>
              <a:rPr sz="4400" spc="-55" dirty="0"/>
              <a:t>r</a:t>
            </a:r>
            <a:r>
              <a:rPr sz="4400" dirty="0"/>
              <a:t>e </a:t>
            </a:r>
            <a:r>
              <a:rPr sz="4400" spc="-5" dirty="0"/>
              <a:t>(Wilkin</a:t>
            </a:r>
            <a:r>
              <a:rPr sz="4400" dirty="0"/>
              <a:t>s</a:t>
            </a:r>
            <a:r>
              <a:rPr sz="4400" spc="25" dirty="0"/>
              <a:t> </a:t>
            </a:r>
            <a:r>
              <a:rPr sz="4400" spc="-5" dirty="0"/>
              <a:t>S</a:t>
            </a:r>
            <a:r>
              <a:rPr sz="4400" spc="-35" dirty="0"/>
              <a:t>c</a:t>
            </a:r>
            <a:r>
              <a:rPr sz="4400" spc="-5" dirty="0"/>
              <a:t>o</a:t>
            </a:r>
            <a:r>
              <a:rPr sz="4400" spc="-55" dirty="0"/>
              <a:t>r</a:t>
            </a:r>
            <a:r>
              <a:rPr sz="4400" spc="10" dirty="0"/>
              <a:t>e</a:t>
            </a:r>
            <a:r>
              <a:rPr sz="1800" spc="-10" dirty="0"/>
              <a:t>)(</a:t>
            </a:r>
            <a:r>
              <a:rPr sz="1800" b="1" dirty="0">
                <a:latin typeface="Calibri"/>
                <a:cs typeface="Calibri"/>
              </a:rPr>
              <a:t>Bo</a:t>
            </a:r>
            <a:r>
              <a:rPr sz="1800" b="1" spc="-20" dirty="0">
                <a:latin typeface="Calibri"/>
                <a:cs typeface="Calibri"/>
              </a:rPr>
              <a:t>s</a:t>
            </a:r>
            <a:r>
              <a:rPr sz="1800" b="1" spc="-15" dirty="0">
                <a:latin typeface="Calibri"/>
                <a:cs typeface="Calibri"/>
              </a:rPr>
              <a:t>t</a:t>
            </a:r>
            <a:r>
              <a:rPr sz="1800" b="1" dirty="0">
                <a:latin typeface="Calibri"/>
                <a:cs typeface="Calibri"/>
              </a:rPr>
              <a:t>on</a:t>
            </a:r>
            <a:r>
              <a:rPr sz="1800" b="1" spc="-20" dirty="0">
                <a:latin typeface="Calibri"/>
                <a:cs typeface="Calibri"/>
              </a:rPr>
              <a:t> </a:t>
            </a:r>
            <a:r>
              <a:rPr sz="1800" b="1" dirty="0">
                <a:latin typeface="Calibri"/>
                <a:cs typeface="Calibri"/>
              </a:rPr>
              <a:t>or A</a:t>
            </a:r>
            <a:r>
              <a:rPr sz="1800" b="1" spc="5" dirty="0">
                <a:latin typeface="Calibri"/>
                <a:cs typeface="Calibri"/>
              </a:rPr>
              <a:t>b</a:t>
            </a:r>
            <a:r>
              <a:rPr sz="1800" b="1" dirty="0">
                <a:latin typeface="Calibri"/>
                <a:cs typeface="Calibri"/>
              </a:rPr>
              <a:t>as</a:t>
            </a:r>
            <a:r>
              <a:rPr sz="1800" b="1" spc="-10" dirty="0">
                <a:latin typeface="Calibri"/>
                <a:cs typeface="Calibri"/>
              </a:rPr>
              <a:t>c</a:t>
            </a:r>
            <a:r>
              <a:rPr sz="1800" b="1" dirty="0">
                <a:latin typeface="Calibri"/>
                <a:cs typeface="Calibri"/>
              </a:rPr>
              <a:t>al</a:t>
            </a:r>
            <a:r>
              <a:rPr sz="1800" b="1" spc="-20" dirty="0">
                <a:latin typeface="Calibri"/>
                <a:cs typeface="Calibri"/>
              </a:rPr>
              <a:t> </a:t>
            </a:r>
            <a:r>
              <a:rPr sz="1800" b="1" dirty="0">
                <a:latin typeface="Calibri"/>
                <a:cs typeface="Calibri"/>
              </a:rPr>
              <a:t>s</a:t>
            </a:r>
            <a:r>
              <a:rPr sz="1800" b="1" spc="-10" dirty="0">
                <a:latin typeface="Calibri"/>
                <a:cs typeface="Calibri"/>
              </a:rPr>
              <a:t>c</a:t>
            </a:r>
            <a:r>
              <a:rPr sz="1800" b="1" dirty="0">
                <a:latin typeface="Calibri"/>
                <a:cs typeface="Calibri"/>
              </a:rPr>
              <a:t>o</a:t>
            </a:r>
            <a:r>
              <a:rPr sz="1800" b="1" spc="-25" dirty="0">
                <a:latin typeface="Calibri"/>
                <a:cs typeface="Calibri"/>
              </a:rPr>
              <a:t>r</a:t>
            </a:r>
            <a:r>
              <a:rPr sz="1800" b="1" dirty="0">
                <a:latin typeface="Calibri"/>
                <a:cs typeface="Calibri"/>
              </a:rPr>
              <a:t>e)</a:t>
            </a:r>
            <a:endParaRPr sz="1800" dirty="0">
              <a:latin typeface="Calibri"/>
              <a:cs typeface="Calibri"/>
            </a:endParaRPr>
          </a:p>
        </p:txBody>
      </p:sp>
      <p:grpSp>
        <p:nvGrpSpPr>
          <p:cNvPr id="3" name="object 3"/>
          <p:cNvGrpSpPr/>
          <p:nvPr/>
        </p:nvGrpSpPr>
        <p:grpSpPr>
          <a:xfrm>
            <a:off x="228600" y="1295400"/>
            <a:ext cx="8476615" cy="5733415"/>
            <a:chOff x="371856" y="905255"/>
            <a:chExt cx="8476615" cy="5733415"/>
          </a:xfrm>
        </p:grpSpPr>
        <p:sp>
          <p:nvSpPr>
            <p:cNvPr id="4" name="object 4"/>
            <p:cNvSpPr/>
            <p:nvPr/>
          </p:nvSpPr>
          <p:spPr>
            <a:xfrm>
              <a:off x="474980" y="1231899"/>
              <a:ext cx="8270240" cy="51593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6428" y="909827"/>
              <a:ext cx="8467725" cy="5724525"/>
            </a:xfrm>
            <a:custGeom>
              <a:avLst/>
              <a:gdLst/>
              <a:ahLst/>
              <a:cxnLst/>
              <a:rect l="l" t="t" r="r" b="b"/>
              <a:pathLst>
                <a:path w="8467725" h="5724525">
                  <a:moveTo>
                    <a:pt x="0" y="5724144"/>
                  </a:moveTo>
                  <a:lnTo>
                    <a:pt x="8467344" y="5724144"/>
                  </a:lnTo>
                  <a:lnTo>
                    <a:pt x="8467344" y="0"/>
                  </a:lnTo>
                  <a:lnTo>
                    <a:pt x="0" y="0"/>
                  </a:lnTo>
                  <a:lnTo>
                    <a:pt x="0" y="5724144"/>
                  </a:lnTo>
                  <a:close/>
                </a:path>
              </a:pathLst>
            </a:custGeom>
            <a:ln w="9144">
              <a:solidFill>
                <a:srgbClr val="0F243E"/>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1447800"/>
            <a:ext cx="3810000" cy="46786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191000" y="1447800"/>
            <a:ext cx="4724400" cy="4648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304800"/>
            <a:ext cx="8382000" cy="5181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7836534" cy="2563495"/>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a:buChar char="•"/>
              <a:tabLst>
                <a:tab pos="356235" algn="l"/>
              </a:tabLst>
            </a:pPr>
            <a:r>
              <a:rPr sz="3200" dirty="0">
                <a:latin typeface="Calibri"/>
                <a:cs typeface="Calibri"/>
              </a:rPr>
              <a:t>A </a:t>
            </a:r>
            <a:r>
              <a:rPr sz="3200" spc="-15" dirty="0">
                <a:latin typeface="Calibri"/>
                <a:cs typeface="Calibri"/>
              </a:rPr>
              <a:t>score </a:t>
            </a:r>
            <a:r>
              <a:rPr sz="3200" dirty="0">
                <a:latin typeface="Calibri"/>
                <a:cs typeface="Calibri"/>
              </a:rPr>
              <a:t>of </a:t>
            </a:r>
            <a:r>
              <a:rPr sz="3200" spc="-5" dirty="0">
                <a:latin typeface="Calibri"/>
                <a:cs typeface="Calibri"/>
              </a:rPr>
              <a:t>less than </a:t>
            </a:r>
            <a:r>
              <a:rPr sz="3200" dirty="0">
                <a:latin typeface="Calibri"/>
                <a:cs typeface="Calibri"/>
              </a:rPr>
              <a:t>8 </a:t>
            </a:r>
            <a:r>
              <a:rPr sz="3200" spc="-5" dirty="0">
                <a:latin typeface="Calibri"/>
                <a:cs typeface="Calibri"/>
              </a:rPr>
              <a:t>gives </a:t>
            </a:r>
            <a:r>
              <a:rPr sz="3200" spc="-20" dirty="0">
                <a:latin typeface="Calibri"/>
                <a:cs typeface="Calibri"/>
              </a:rPr>
              <a:t>better </a:t>
            </a:r>
            <a:r>
              <a:rPr sz="3200" spc="-10" dirty="0">
                <a:latin typeface="Calibri"/>
                <a:cs typeface="Calibri"/>
              </a:rPr>
              <a:t>results </a:t>
            </a:r>
            <a:r>
              <a:rPr sz="3200" dirty="0">
                <a:latin typeface="Calibri"/>
                <a:cs typeface="Calibri"/>
              </a:rPr>
              <a:t>and  long </a:t>
            </a:r>
            <a:r>
              <a:rPr sz="3200" spc="-10" dirty="0">
                <a:latin typeface="Calibri"/>
                <a:cs typeface="Calibri"/>
              </a:rPr>
              <a:t>term </a:t>
            </a:r>
            <a:r>
              <a:rPr sz="3200" spc="-5" dirty="0">
                <a:latin typeface="Calibri"/>
                <a:cs typeface="Calibri"/>
              </a:rPr>
              <a:t>succes of the </a:t>
            </a:r>
            <a:r>
              <a:rPr sz="3200" spc="-15" dirty="0">
                <a:latin typeface="Calibri"/>
                <a:cs typeface="Calibri"/>
              </a:rPr>
              <a:t>procedure </a:t>
            </a:r>
            <a:r>
              <a:rPr sz="3200" dirty="0">
                <a:latin typeface="Calibri"/>
                <a:cs typeface="Calibri"/>
              </a:rPr>
              <a:t>than </a:t>
            </a:r>
            <a:r>
              <a:rPr sz="3200" spc="-10" dirty="0">
                <a:latin typeface="Calibri"/>
                <a:cs typeface="Calibri"/>
              </a:rPr>
              <a:t>more  </a:t>
            </a:r>
            <a:r>
              <a:rPr sz="3200" dirty="0">
                <a:latin typeface="Calibri"/>
                <a:cs typeface="Calibri"/>
              </a:rPr>
              <a:t>than</a:t>
            </a:r>
            <a:r>
              <a:rPr sz="3200" spc="5" dirty="0">
                <a:latin typeface="Calibri"/>
                <a:cs typeface="Calibri"/>
              </a:rPr>
              <a:t> </a:t>
            </a:r>
            <a:r>
              <a:rPr sz="3200" dirty="0">
                <a:latin typeface="Calibri"/>
                <a:cs typeface="Calibri"/>
              </a:rPr>
              <a:t>8</a:t>
            </a:r>
            <a:endParaRPr sz="3200">
              <a:latin typeface="Calibri"/>
              <a:cs typeface="Calibri"/>
            </a:endParaRPr>
          </a:p>
          <a:p>
            <a:pPr marL="355600" marR="38100" indent="-343535" algn="just">
              <a:lnSpc>
                <a:spcPct val="100000"/>
              </a:lnSpc>
              <a:spcBef>
                <a:spcPts val="770"/>
              </a:spcBef>
              <a:buFont typeface="Arial"/>
              <a:buChar char="•"/>
              <a:tabLst>
                <a:tab pos="356235" algn="l"/>
              </a:tabLst>
            </a:pPr>
            <a:r>
              <a:rPr sz="3200" spc="-10" dirty="0">
                <a:latin typeface="Calibri"/>
                <a:cs typeface="Calibri"/>
              </a:rPr>
              <a:t>There </a:t>
            </a:r>
            <a:r>
              <a:rPr sz="3200" dirty="0">
                <a:latin typeface="Calibri"/>
                <a:cs typeface="Calibri"/>
              </a:rPr>
              <a:t>is no </a:t>
            </a:r>
            <a:r>
              <a:rPr sz="3200" spc="-10" dirty="0">
                <a:latin typeface="Calibri"/>
                <a:cs typeface="Calibri"/>
              </a:rPr>
              <a:t>absolute </a:t>
            </a:r>
            <a:r>
              <a:rPr sz="3200" spc="-15" dirty="0">
                <a:latin typeface="Calibri"/>
                <a:cs typeface="Calibri"/>
              </a:rPr>
              <a:t>contraindication </a:t>
            </a:r>
            <a:r>
              <a:rPr sz="3200" spc="-20" dirty="0">
                <a:latin typeface="Calibri"/>
                <a:cs typeface="Calibri"/>
              </a:rPr>
              <a:t>to </a:t>
            </a:r>
            <a:r>
              <a:rPr sz="3200" dirty="0">
                <a:latin typeface="Calibri"/>
                <a:cs typeface="Calibri"/>
              </a:rPr>
              <a:t>PMV  in </a:t>
            </a:r>
            <a:r>
              <a:rPr sz="3200" spc="-10" dirty="0">
                <a:latin typeface="Calibri"/>
                <a:cs typeface="Calibri"/>
              </a:rPr>
              <a:t>patients </a:t>
            </a:r>
            <a:r>
              <a:rPr sz="3200" dirty="0">
                <a:latin typeface="Calibri"/>
                <a:cs typeface="Calibri"/>
              </a:rPr>
              <a:t>with </a:t>
            </a:r>
            <a:r>
              <a:rPr sz="3200" spc="-5" dirty="0">
                <a:latin typeface="Calibri"/>
                <a:cs typeface="Calibri"/>
              </a:rPr>
              <a:t>higher </a:t>
            </a:r>
            <a:r>
              <a:rPr sz="3200" dirty="0">
                <a:latin typeface="Calibri"/>
                <a:cs typeface="Calibri"/>
              </a:rPr>
              <a:t>echo</a:t>
            </a:r>
            <a:r>
              <a:rPr sz="3200" spc="10" dirty="0">
                <a:latin typeface="Calibri"/>
                <a:cs typeface="Calibri"/>
              </a:rPr>
              <a:t> </a:t>
            </a:r>
            <a:r>
              <a:rPr sz="3200" spc="-15" dirty="0">
                <a:latin typeface="Calibri"/>
                <a:cs typeface="Calibri"/>
              </a:rPr>
              <a:t>scores</a:t>
            </a:r>
            <a:endParaRPr sz="3200">
              <a:latin typeface="Calibri"/>
              <a:cs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0"/>
            <a:ext cx="5736590" cy="696595"/>
          </a:xfrm>
          <a:prstGeom prst="rect">
            <a:avLst/>
          </a:prstGeom>
        </p:spPr>
        <p:txBody>
          <a:bodyPr vert="horz" wrap="square" lIns="0" tIns="13335" rIns="0" bIns="0" rtlCol="0">
            <a:spAutoFit/>
          </a:bodyPr>
          <a:lstStyle/>
          <a:p>
            <a:pPr marL="12700">
              <a:lnSpc>
                <a:spcPct val="100000"/>
              </a:lnSpc>
              <a:spcBef>
                <a:spcPts val="105"/>
              </a:spcBef>
            </a:pPr>
            <a:r>
              <a:rPr sz="4400" spc="-70" dirty="0"/>
              <a:t>LIMITATIONS </a:t>
            </a:r>
            <a:r>
              <a:rPr sz="4400" spc="-5" dirty="0"/>
              <a:t>OF</a:t>
            </a:r>
            <a:r>
              <a:rPr sz="4400" spc="55" dirty="0"/>
              <a:t> </a:t>
            </a:r>
            <a:r>
              <a:rPr sz="4400" dirty="0"/>
              <a:t>WILKINS</a:t>
            </a:r>
          </a:p>
        </p:txBody>
      </p:sp>
      <p:sp>
        <p:nvSpPr>
          <p:cNvPr id="3" name="object 3"/>
          <p:cNvSpPr txBox="1"/>
          <p:nvPr/>
        </p:nvSpPr>
        <p:spPr>
          <a:xfrm>
            <a:off x="535940" y="1327149"/>
            <a:ext cx="7920355" cy="4787265"/>
          </a:xfrm>
          <a:prstGeom prst="rect">
            <a:avLst/>
          </a:prstGeom>
        </p:spPr>
        <p:txBody>
          <a:bodyPr vert="horz" wrap="square" lIns="0" tIns="12065" rIns="0" bIns="0" rtlCol="0">
            <a:spAutoFit/>
          </a:bodyPr>
          <a:lstStyle/>
          <a:p>
            <a:pPr marL="355600" indent="-343535">
              <a:lnSpc>
                <a:spcPts val="2375"/>
              </a:lnSpc>
              <a:spcBef>
                <a:spcPts val="95"/>
              </a:spcBef>
              <a:buFont typeface="Arial"/>
              <a:buChar char="•"/>
              <a:tabLst>
                <a:tab pos="355600" algn="l"/>
                <a:tab pos="356235" algn="l"/>
              </a:tabLst>
            </a:pPr>
            <a:r>
              <a:rPr sz="2200" spc="-15" dirty="0">
                <a:latin typeface="Calibri"/>
                <a:cs typeface="Calibri"/>
              </a:rPr>
              <a:t>Echocardiography </a:t>
            </a:r>
            <a:r>
              <a:rPr sz="2200" spc="-10" dirty="0">
                <a:latin typeface="Calibri"/>
                <a:cs typeface="Calibri"/>
              </a:rPr>
              <a:t>limited </a:t>
            </a:r>
            <a:r>
              <a:rPr sz="2200" spc="-5" dirty="0">
                <a:latin typeface="Calibri"/>
                <a:cs typeface="Calibri"/>
              </a:rPr>
              <a:t>in ability </a:t>
            </a:r>
            <a:r>
              <a:rPr sz="2200" spc="-20" dirty="0">
                <a:latin typeface="Calibri"/>
                <a:cs typeface="Calibri"/>
              </a:rPr>
              <a:t>to differentiate </a:t>
            </a:r>
            <a:r>
              <a:rPr sz="2200" spc="-10" dirty="0">
                <a:latin typeface="Calibri"/>
                <a:cs typeface="Calibri"/>
              </a:rPr>
              <a:t>nodular</a:t>
            </a:r>
            <a:r>
              <a:rPr sz="2200" spc="150" dirty="0">
                <a:latin typeface="Calibri"/>
                <a:cs typeface="Calibri"/>
              </a:rPr>
              <a:t> </a:t>
            </a:r>
            <a:r>
              <a:rPr sz="2200" spc="-15" dirty="0">
                <a:latin typeface="Calibri"/>
                <a:cs typeface="Calibri"/>
              </a:rPr>
              <a:t>fibrosis</a:t>
            </a:r>
            <a:endParaRPr sz="2200">
              <a:latin typeface="Calibri"/>
              <a:cs typeface="Calibri"/>
            </a:endParaRPr>
          </a:p>
          <a:p>
            <a:pPr marL="355600">
              <a:lnSpc>
                <a:spcPts val="2375"/>
              </a:lnSpc>
            </a:pPr>
            <a:r>
              <a:rPr sz="2200" spc="-15" dirty="0">
                <a:latin typeface="Calibri"/>
                <a:cs typeface="Calibri"/>
              </a:rPr>
              <a:t>from</a:t>
            </a:r>
            <a:r>
              <a:rPr sz="2200" spc="-5" dirty="0">
                <a:latin typeface="Calibri"/>
                <a:cs typeface="Calibri"/>
              </a:rPr>
              <a:t> </a:t>
            </a:r>
            <a:r>
              <a:rPr sz="2200" spc="-10" dirty="0">
                <a:latin typeface="Calibri"/>
                <a:cs typeface="Calibri"/>
              </a:rPr>
              <a:t>calcification</a:t>
            </a:r>
            <a:endParaRPr sz="2200">
              <a:latin typeface="Calibri"/>
              <a:cs typeface="Calibri"/>
            </a:endParaRPr>
          </a:p>
          <a:p>
            <a:pPr>
              <a:lnSpc>
                <a:spcPct val="100000"/>
              </a:lnSpc>
              <a:spcBef>
                <a:spcPts val="55"/>
              </a:spcBef>
            </a:pPr>
            <a:endParaRPr sz="2550">
              <a:latin typeface="Calibri"/>
              <a:cs typeface="Calibri"/>
            </a:endParaRPr>
          </a:p>
          <a:p>
            <a:pPr marL="355600" marR="824865" indent="-343535">
              <a:lnSpc>
                <a:spcPct val="80000"/>
              </a:lnSpc>
              <a:spcBef>
                <a:spcPts val="5"/>
              </a:spcBef>
              <a:buFont typeface="Arial"/>
              <a:buChar char="•"/>
              <a:tabLst>
                <a:tab pos="355600" algn="l"/>
                <a:tab pos="356235" algn="l"/>
              </a:tabLst>
            </a:pPr>
            <a:r>
              <a:rPr sz="2200" b="1" spc="-5" dirty="0">
                <a:latin typeface="Calibri"/>
                <a:cs typeface="Calibri"/>
              </a:rPr>
              <a:t>Assessment of </a:t>
            </a:r>
            <a:r>
              <a:rPr sz="2200" b="1" spc="-15" dirty="0">
                <a:latin typeface="Calibri"/>
                <a:cs typeface="Calibri"/>
              </a:rPr>
              <a:t>commissural involvement </a:t>
            </a:r>
            <a:r>
              <a:rPr sz="2200" spc="-5" dirty="0">
                <a:latin typeface="Calibri"/>
                <a:cs typeface="Calibri"/>
              </a:rPr>
              <a:t>is </a:t>
            </a:r>
            <a:r>
              <a:rPr sz="2200" spc="-10" dirty="0">
                <a:latin typeface="Calibri"/>
                <a:cs typeface="Calibri"/>
              </a:rPr>
              <a:t>not </a:t>
            </a:r>
            <a:r>
              <a:rPr sz="2200" spc="-5" dirty="0">
                <a:latin typeface="Calibri"/>
                <a:cs typeface="Calibri"/>
              </a:rPr>
              <a:t>included or  </a:t>
            </a:r>
            <a:r>
              <a:rPr sz="2200" spc="-15" dirty="0">
                <a:latin typeface="Calibri"/>
                <a:cs typeface="Calibri"/>
              </a:rPr>
              <a:t>underestimated.</a:t>
            </a:r>
            <a:endParaRPr sz="2200">
              <a:latin typeface="Calibri"/>
              <a:cs typeface="Calibri"/>
            </a:endParaRPr>
          </a:p>
          <a:p>
            <a:pPr>
              <a:lnSpc>
                <a:spcPct val="100000"/>
              </a:lnSpc>
              <a:spcBef>
                <a:spcPts val="10"/>
              </a:spcBef>
              <a:buFont typeface="Arial"/>
              <a:buChar char="•"/>
            </a:pPr>
            <a:endParaRPr sz="2150">
              <a:latin typeface="Calibri"/>
              <a:cs typeface="Calibri"/>
            </a:endParaRPr>
          </a:p>
          <a:p>
            <a:pPr marL="419734" indent="-407670">
              <a:lnSpc>
                <a:spcPts val="2375"/>
              </a:lnSpc>
              <a:spcBef>
                <a:spcPts val="5"/>
              </a:spcBef>
              <a:buFont typeface="Arial"/>
              <a:buChar char="•"/>
              <a:tabLst>
                <a:tab pos="419734" algn="l"/>
                <a:tab pos="420370" algn="l"/>
              </a:tabLst>
            </a:pPr>
            <a:r>
              <a:rPr sz="2200" spc="-5" dirty="0">
                <a:latin typeface="Calibri"/>
                <a:cs typeface="Calibri"/>
              </a:rPr>
              <a:t>Doesn’t </a:t>
            </a:r>
            <a:r>
              <a:rPr sz="2200" spc="-15" dirty="0">
                <a:latin typeface="Calibri"/>
                <a:cs typeface="Calibri"/>
              </a:rPr>
              <a:t>account </a:t>
            </a:r>
            <a:r>
              <a:rPr sz="2200" spc="-20" dirty="0">
                <a:latin typeface="Calibri"/>
                <a:cs typeface="Calibri"/>
              </a:rPr>
              <a:t>for </a:t>
            </a:r>
            <a:r>
              <a:rPr sz="2200" spc="-15" dirty="0">
                <a:latin typeface="Calibri"/>
                <a:cs typeface="Calibri"/>
              </a:rPr>
              <a:t>uneven </a:t>
            </a:r>
            <a:r>
              <a:rPr sz="2200" spc="-10" dirty="0">
                <a:latin typeface="Calibri"/>
                <a:cs typeface="Calibri"/>
              </a:rPr>
              <a:t>distribution </a:t>
            </a:r>
            <a:r>
              <a:rPr sz="2200" spc="-5" dirty="0">
                <a:latin typeface="Calibri"/>
                <a:cs typeface="Calibri"/>
              </a:rPr>
              <a:t>of</a:t>
            </a:r>
            <a:r>
              <a:rPr sz="2200" spc="60" dirty="0">
                <a:latin typeface="Calibri"/>
                <a:cs typeface="Calibri"/>
              </a:rPr>
              <a:t> </a:t>
            </a:r>
            <a:r>
              <a:rPr sz="2200" spc="-10" dirty="0">
                <a:latin typeface="Calibri"/>
                <a:cs typeface="Calibri"/>
              </a:rPr>
              <a:t>pathologic</a:t>
            </a:r>
            <a:endParaRPr sz="2200">
              <a:latin typeface="Calibri"/>
              <a:cs typeface="Calibri"/>
            </a:endParaRPr>
          </a:p>
          <a:p>
            <a:pPr marL="355600">
              <a:lnSpc>
                <a:spcPts val="2375"/>
              </a:lnSpc>
            </a:pPr>
            <a:r>
              <a:rPr sz="2200" spc="-5" dirty="0">
                <a:latin typeface="Calibri"/>
                <a:cs typeface="Calibri"/>
              </a:rPr>
              <a:t>abnormalities.</a:t>
            </a:r>
            <a:endParaRPr sz="2200">
              <a:latin typeface="Calibri"/>
              <a:cs typeface="Calibri"/>
            </a:endParaRPr>
          </a:p>
          <a:p>
            <a:pPr>
              <a:lnSpc>
                <a:spcPct val="100000"/>
              </a:lnSpc>
              <a:spcBef>
                <a:spcPts val="50"/>
              </a:spcBef>
            </a:pPr>
            <a:endParaRPr sz="2550">
              <a:latin typeface="Calibri"/>
              <a:cs typeface="Calibri"/>
            </a:endParaRPr>
          </a:p>
          <a:p>
            <a:pPr marL="355600" marR="528320" indent="-343535">
              <a:lnSpc>
                <a:spcPct val="80000"/>
              </a:lnSpc>
              <a:spcBef>
                <a:spcPts val="5"/>
              </a:spcBef>
              <a:buFont typeface="Arial"/>
              <a:buChar char="•"/>
              <a:tabLst>
                <a:tab pos="481965" algn="l"/>
                <a:tab pos="482600" algn="l"/>
              </a:tabLst>
            </a:pPr>
            <a:r>
              <a:rPr dirty="0"/>
              <a:t>	</a:t>
            </a:r>
            <a:r>
              <a:rPr sz="2200" spc="-5" dirty="0">
                <a:latin typeface="Calibri"/>
                <a:cs typeface="Calibri"/>
              </a:rPr>
              <a:t>Doesn’t </a:t>
            </a:r>
            <a:r>
              <a:rPr sz="2200" spc="-15" dirty="0">
                <a:latin typeface="Calibri"/>
                <a:cs typeface="Calibri"/>
              </a:rPr>
              <a:t>account </a:t>
            </a:r>
            <a:r>
              <a:rPr sz="2200" spc="-20" dirty="0">
                <a:latin typeface="Calibri"/>
                <a:cs typeface="Calibri"/>
              </a:rPr>
              <a:t>for </a:t>
            </a:r>
            <a:r>
              <a:rPr sz="2200" spc="-15" dirty="0">
                <a:latin typeface="Calibri"/>
                <a:cs typeface="Calibri"/>
              </a:rPr>
              <a:t>relative </a:t>
            </a:r>
            <a:r>
              <a:rPr sz="2200" spc="-10" dirty="0">
                <a:latin typeface="Calibri"/>
                <a:cs typeface="Calibri"/>
              </a:rPr>
              <a:t>contribution </a:t>
            </a:r>
            <a:r>
              <a:rPr sz="2200" spc="-5" dirty="0">
                <a:latin typeface="Calibri"/>
                <a:cs typeface="Calibri"/>
              </a:rPr>
              <a:t>of each </a:t>
            </a:r>
            <a:r>
              <a:rPr sz="2200" spc="-10" dirty="0">
                <a:latin typeface="Calibri"/>
                <a:cs typeface="Calibri"/>
              </a:rPr>
              <a:t>variable (no  weighting </a:t>
            </a:r>
            <a:r>
              <a:rPr sz="2200" spc="-5" dirty="0">
                <a:latin typeface="Calibri"/>
                <a:cs typeface="Calibri"/>
              </a:rPr>
              <a:t>of</a:t>
            </a:r>
            <a:r>
              <a:rPr sz="2200" spc="15" dirty="0">
                <a:latin typeface="Calibri"/>
                <a:cs typeface="Calibri"/>
              </a:rPr>
              <a:t> </a:t>
            </a:r>
            <a:r>
              <a:rPr sz="2200" spc="-10" dirty="0">
                <a:latin typeface="Calibri"/>
                <a:cs typeface="Calibri"/>
              </a:rPr>
              <a:t>variables).</a:t>
            </a:r>
            <a:endParaRPr sz="2200">
              <a:latin typeface="Calibri"/>
              <a:cs typeface="Calibri"/>
            </a:endParaRPr>
          </a:p>
          <a:p>
            <a:pPr>
              <a:lnSpc>
                <a:spcPct val="100000"/>
              </a:lnSpc>
              <a:spcBef>
                <a:spcPts val="15"/>
              </a:spcBef>
              <a:buFont typeface="Arial"/>
              <a:buChar char="•"/>
            </a:pPr>
            <a:endParaRPr sz="2150">
              <a:latin typeface="Calibri"/>
              <a:cs typeface="Calibri"/>
            </a:endParaRPr>
          </a:p>
          <a:p>
            <a:pPr marL="419734" indent="-407670">
              <a:lnSpc>
                <a:spcPct val="100000"/>
              </a:lnSpc>
              <a:buFont typeface="Arial"/>
              <a:buChar char="•"/>
              <a:tabLst>
                <a:tab pos="419734" algn="l"/>
                <a:tab pos="420370" algn="l"/>
              </a:tabLst>
            </a:pPr>
            <a:r>
              <a:rPr sz="2200" spc="-10" dirty="0">
                <a:latin typeface="Calibri"/>
                <a:cs typeface="Calibri"/>
              </a:rPr>
              <a:t>Frequent underestimation </a:t>
            </a:r>
            <a:r>
              <a:rPr sz="2200" spc="-5" dirty="0">
                <a:latin typeface="Calibri"/>
                <a:cs typeface="Calibri"/>
              </a:rPr>
              <a:t>of </a:t>
            </a:r>
            <a:r>
              <a:rPr sz="2200" spc="-10" dirty="0">
                <a:latin typeface="Calibri"/>
                <a:cs typeface="Calibri"/>
              </a:rPr>
              <a:t>subvalvular </a:t>
            </a:r>
            <a:r>
              <a:rPr sz="2200" spc="-5" dirty="0">
                <a:latin typeface="Calibri"/>
                <a:cs typeface="Calibri"/>
              </a:rPr>
              <a:t>disease.</a:t>
            </a:r>
            <a:endParaRPr sz="2200">
              <a:latin typeface="Calibri"/>
              <a:cs typeface="Calibri"/>
            </a:endParaRPr>
          </a:p>
          <a:p>
            <a:pPr>
              <a:lnSpc>
                <a:spcPct val="100000"/>
              </a:lnSpc>
              <a:spcBef>
                <a:spcPts val="15"/>
              </a:spcBef>
              <a:buFont typeface="Arial"/>
              <a:buChar char="•"/>
            </a:pPr>
            <a:endParaRPr sz="2150">
              <a:latin typeface="Calibri"/>
              <a:cs typeface="Calibri"/>
            </a:endParaRPr>
          </a:p>
          <a:p>
            <a:pPr marL="355600" indent="-343535">
              <a:lnSpc>
                <a:spcPct val="100000"/>
              </a:lnSpc>
              <a:buFont typeface="Arial"/>
              <a:buChar char="•"/>
              <a:tabLst>
                <a:tab pos="355600" algn="l"/>
                <a:tab pos="356235" algn="l"/>
              </a:tabLst>
            </a:pPr>
            <a:r>
              <a:rPr sz="2200" spc="-5" dirty="0">
                <a:latin typeface="Calibri"/>
                <a:cs typeface="Calibri"/>
              </a:rPr>
              <a:t>Doesn’t </a:t>
            </a:r>
            <a:r>
              <a:rPr sz="2200" spc="-10" dirty="0">
                <a:latin typeface="Calibri"/>
                <a:cs typeface="Calibri"/>
              </a:rPr>
              <a:t>use results </a:t>
            </a:r>
            <a:r>
              <a:rPr sz="2200" spc="-15" dirty="0">
                <a:latin typeface="Calibri"/>
                <a:cs typeface="Calibri"/>
              </a:rPr>
              <a:t>from </a:t>
            </a:r>
            <a:r>
              <a:rPr sz="2200" spc="-10" dirty="0">
                <a:latin typeface="Calibri"/>
                <a:cs typeface="Calibri"/>
              </a:rPr>
              <a:t>TEE </a:t>
            </a:r>
            <a:r>
              <a:rPr sz="2200" spc="-5" dirty="0">
                <a:latin typeface="Calibri"/>
                <a:cs typeface="Calibri"/>
              </a:rPr>
              <a:t>or 3D</a:t>
            </a:r>
            <a:r>
              <a:rPr sz="2200" spc="90" dirty="0">
                <a:latin typeface="Calibri"/>
                <a:cs typeface="Calibri"/>
              </a:rPr>
              <a:t> </a:t>
            </a:r>
            <a:r>
              <a:rPr sz="2200" spc="-15" dirty="0">
                <a:latin typeface="Calibri"/>
                <a:cs typeface="Calibri"/>
              </a:rPr>
              <a:t>echocardiography</a:t>
            </a:r>
            <a:endParaRPr sz="2200">
              <a:latin typeface="Calibri"/>
              <a:cs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8352155" cy="3733800"/>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b="1" spc="-5" dirty="0">
                <a:latin typeface="Calibri"/>
                <a:cs typeface="Calibri"/>
              </a:rPr>
              <a:t>Chen </a:t>
            </a:r>
            <a:r>
              <a:rPr sz="3200" b="1" spc="-10" dirty="0">
                <a:latin typeface="Calibri"/>
                <a:cs typeface="Calibri"/>
              </a:rPr>
              <a:t>et </a:t>
            </a:r>
            <a:r>
              <a:rPr sz="3200" b="1" dirty="0">
                <a:latin typeface="Calibri"/>
                <a:cs typeface="Calibri"/>
              </a:rPr>
              <a:t>al </a:t>
            </a:r>
            <a:r>
              <a:rPr sz="3200" dirty="0">
                <a:latin typeface="Calibri"/>
                <a:cs typeface="Calibri"/>
              </a:rPr>
              <a:t>is a </a:t>
            </a:r>
            <a:r>
              <a:rPr sz="3200" spc="-5" dirty="0">
                <a:latin typeface="Calibri"/>
                <a:cs typeface="Calibri"/>
              </a:rPr>
              <a:t>modified </a:t>
            </a:r>
            <a:r>
              <a:rPr sz="3200" dirty="0">
                <a:latin typeface="Calibri"/>
                <a:cs typeface="Calibri"/>
              </a:rPr>
              <a:t>Wilkins </a:t>
            </a:r>
            <a:r>
              <a:rPr sz="3200" spc="-15" dirty="0">
                <a:latin typeface="Calibri"/>
                <a:cs typeface="Calibri"/>
              </a:rPr>
              <a:t>score parameter  </a:t>
            </a:r>
            <a:r>
              <a:rPr sz="3200" spc="-30" dirty="0">
                <a:latin typeface="Calibri"/>
                <a:cs typeface="Calibri"/>
              </a:rPr>
              <a:t>for </a:t>
            </a:r>
            <a:r>
              <a:rPr sz="3200" spc="-10" dirty="0">
                <a:latin typeface="Calibri"/>
                <a:cs typeface="Calibri"/>
              </a:rPr>
              <a:t>subvalvular </a:t>
            </a:r>
            <a:r>
              <a:rPr sz="3200" spc="-15" dirty="0">
                <a:latin typeface="Calibri"/>
                <a:cs typeface="Calibri"/>
              </a:rPr>
              <a:t>thickening </a:t>
            </a:r>
            <a:r>
              <a:rPr sz="3200" spc="-10" dirty="0">
                <a:latin typeface="Calibri"/>
                <a:cs typeface="Calibri"/>
              </a:rPr>
              <a:t>according </a:t>
            </a:r>
            <a:r>
              <a:rPr sz="3200" spc="-20" dirty="0">
                <a:latin typeface="Calibri"/>
                <a:cs typeface="Calibri"/>
              </a:rPr>
              <a:t>to </a:t>
            </a:r>
            <a:r>
              <a:rPr sz="3200" dirty="0">
                <a:latin typeface="Calibri"/>
                <a:cs typeface="Calibri"/>
              </a:rPr>
              <a:t>the  </a:t>
            </a:r>
            <a:r>
              <a:rPr sz="3200" spc="-15" dirty="0">
                <a:latin typeface="Calibri"/>
                <a:cs typeface="Calibri"/>
              </a:rPr>
              <a:t>involved </a:t>
            </a:r>
            <a:r>
              <a:rPr sz="3200" spc="-10" dirty="0">
                <a:latin typeface="Calibri"/>
                <a:cs typeface="Calibri"/>
              </a:rPr>
              <a:t>segment </a:t>
            </a:r>
            <a:r>
              <a:rPr sz="3200" spc="-5" dirty="0">
                <a:latin typeface="Calibri"/>
                <a:cs typeface="Calibri"/>
              </a:rPr>
              <a:t>of </a:t>
            </a:r>
            <a:r>
              <a:rPr sz="3200" spc="-10" dirty="0">
                <a:latin typeface="Calibri"/>
                <a:cs typeface="Calibri"/>
              </a:rPr>
              <a:t>chordal</a:t>
            </a:r>
            <a:r>
              <a:rPr sz="3200" spc="25" dirty="0">
                <a:latin typeface="Calibri"/>
                <a:cs typeface="Calibri"/>
              </a:rPr>
              <a:t> </a:t>
            </a:r>
            <a:r>
              <a:rPr sz="3200" spc="-10" dirty="0">
                <a:latin typeface="Calibri"/>
                <a:cs typeface="Calibri"/>
              </a:rPr>
              <a:t>length</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indent="-343535">
              <a:lnSpc>
                <a:spcPct val="100000"/>
              </a:lnSpc>
              <a:buFont typeface="Arial"/>
              <a:buChar char="•"/>
              <a:tabLst>
                <a:tab pos="355600" algn="l"/>
                <a:tab pos="356235" algn="l"/>
              </a:tabLst>
            </a:pPr>
            <a:r>
              <a:rPr sz="3200" spc="-5" dirty="0">
                <a:latin typeface="Calibri"/>
                <a:cs typeface="Calibri"/>
              </a:rPr>
              <a:t>(1) </a:t>
            </a:r>
            <a:r>
              <a:rPr sz="3200" dirty="0">
                <a:latin typeface="Calibri"/>
                <a:cs typeface="Calibri"/>
              </a:rPr>
              <a:t>if less than 1/3, </a:t>
            </a:r>
            <a:r>
              <a:rPr sz="3200" spc="-5" dirty="0">
                <a:latin typeface="Calibri"/>
                <a:cs typeface="Calibri"/>
              </a:rPr>
              <a:t>(2) </a:t>
            </a:r>
            <a:r>
              <a:rPr sz="3200" dirty="0">
                <a:latin typeface="Calibri"/>
                <a:cs typeface="Calibri"/>
              </a:rPr>
              <a:t>if </a:t>
            </a:r>
            <a:r>
              <a:rPr sz="3200" spc="-10" dirty="0">
                <a:latin typeface="Calibri"/>
                <a:cs typeface="Calibri"/>
              </a:rPr>
              <a:t>more </a:t>
            </a:r>
            <a:r>
              <a:rPr sz="3200" dirty="0">
                <a:latin typeface="Calibri"/>
                <a:cs typeface="Calibri"/>
              </a:rPr>
              <a:t>than</a:t>
            </a:r>
            <a:r>
              <a:rPr sz="3200" spc="-10" dirty="0">
                <a:latin typeface="Calibri"/>
                <a:cs typeface="Calibri"/>
              </a:rPr>
              <a:t> </a:t>
            </a:r>
            <a:r>
              <a:rPr sz="3200" dirty="0">
                <a:latin typeface="Calibri"/>
                <a:cs typeface="Calibri"/>
              </a:rPr>
              <a:t>1/3,</a:t>
            </a:r>
            <a:endParaRPr sz="3200">
              <a:latin typeface="Calibri"/>
              <a:cs typeface="Calibri"/>
            </a:endParaRPr>
          </a:p>
          <a:p>
            <a:pPr marL="355600" marR="918210" indent="25400">
              <a:lnSpc>
                <a:spcPct val="100000"/>
              </a:lnSpc>
              <a:spcBef>
                <a:spcPts val="770"/>
              </a:spcBef>
            </a:pPr>
            <a:r>
              <a:rPr sz="3200" spc="-5" dirty="0">
                <a:latin typeface="Calibri"/>
                <a:cs typeface="Calibri"/>
              </a:rPr>
              <a:t>(3) </a:t>
            </a:r>
            <a:r>
              <a:rPr sz="3200" dirty="0">
                <a:latin typeface="Calibri"/>
                <a:cs typeface="Calibri"/>
              </a:rPr>
              <a:t>if </a:t>
            </a:r>
            <a:r>
              <a:rPr sz="3200" spc="-10" dirty="0">
                <a:latin typeface="Calibri"/>
                <a:cs typeface="Calibri"/>
              </a:rPr>
              <a:t>more </a:t>
            </a:r>
            <a:r>
              <a:rPr sz="3200" dirty="0">
                <a:latin typeface="Calibri"/>
                <a:cs typeface="Calibri"/>
              </a:rPr>
              <a:t>than </a:t>
            </a:r>
            <a:r>
              <a:rPr sz="3200" spc="-5" dirty="0">
                <a:latin typeface="Calibri"/>
                <a:cs typeface="Calibri"/>
              </a:rPr>
              <a:t>2/3, </a:t>
            </a:r>
            <a:r>
              <a:rPr sz="3200" dirty="0">
                <a:latin typeface="Calibri"/>
                <a:cs typeface="Calibri"/>
              </a:rPr>
              <a:t>and </a:t>
            </a:r>
            <a:r>
              <a:rPr sz="3200" spc="-5" dirty="0">
                <a:latin typeface="Calibri"/>
                <a:cs typeface="Calibri"/>
              </a:rPr>
              <a:t>(4) </a:t>
            </a:r>
            <a:r>
              <a:rPr sz="3200" dirty="0">
                <a:latin typeface="Calibri"/>
                <a:cs typeface="Calibri"/>
              </a:rPr>
              <a:t>if </a:t>
            </a:r>
            <a:r>
              <a:rPr sz="3200" spc="-15" dirty="0">
                <a:latin typeface="Calibri"/>
                <a:cs typeface="Calibri"/>
              </a:rPr>
              <a:t>involved </a:t>
            </a:r>
            <a:r>
              <a:rPr sz="3200" dirty="0">
                <a:latin typeface="Calibri"/>
                <a:cs typeface="Calibri"/>
              </a:rPr>
              <a:t>the  whole </a:t>
            </a:r>
            <a:r>
              <a:rPr sz="3200" spc="-10" dirty="0">
                <a:latin typeface="Calibri"/>
                <a:cs typeface="Calibri"/>
              </a:rPr>
              <a:t>chordal length </a:t>
            </a:r>
            <a:r>
              <a:rPr sz="3200" dirty="0">
                <a:latin typeface="Calibri"/>
                <a:cs typeface="Calibri"/>
              </a:rPr>
              <a:t>with </a:t>
            </a:r>
            <a:r>
              <a:rPr sz="3200" spc="-5" dirty="0">
                <a:latin typeface="Calibri"/>
                <a:cs typeface="Calibri"/>
              </a:rPr>
              <a:t>no</a:t>
            </a:r>
            <a:r>
              <a:rPr sz="3200" spc="25" dirty="0">
                <a:latin typeface="Calibri"/>
                <a:cs typeface="Calibri"/>
              </a:rPr>
              <a:t> </a:t>
            </a:r>
            <a:r>
              <a:rPr sz="3200" spc="-15" dirty="0">
                <a:latin typeface="Calibri"/>
                <a:cs typeface="Calibri"/>
              </a:rPr>
              <a:t>separation</a:t>
            </a:r>
            <a:endParaRPr sz="3200">
              <a:latin typeface="Calibri"/>
              <a:cs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383794"/>
            <a:ext cx="8402955" cy="5421630"/>
          </a:xfrm>
          <a:prstGeom prst="rect">
            <a:avLst/>
          </a:prstGeom>
        </p:spPr>
        <p:txBody>
          <a:bodyPr vert="horz" wrap="square" lIns="0" tIns="104140" rIns="0" bIns="0" rtlCol="0">
            <a:spAutoFit/>
          </a:bodyPr>
          <a:lstStyle/>
          <a:p>
            <a:pPr marL="355600" marR="5080" indent="-342900">
              <a:lnSpc>
                <a:spcPct val="80000"/>
              </a:lnSpc>
              <a:spcBef>
                <a:spcPts val="820"/>
              </a:spcBef>
              <a:buFont typeface="Arial"/>
              <a:buChar char="•"/>
              <a:tabLst>
                <a:tab pos="354965" algn="l"/>
                <a:tab pos="355600" algn="l"/>
              </a:tabLst>
            </a:pPr>
            <a:r>
              <a:rPr sz="3000" b="1" spc="-15" dirty="0">
                <a:latin typeface="Calibri"/>
                <a:cs typeface="Calibri"/>
              </a:rPr>
              <a:t>Reid </a:t>
            </a:r>
            <a:r>
              <a:rPr sz="3000" b="1" spc="-10" dirty="0">
                <a:latin typeface="Calibri"/>
                <a:cs typeface="Calibri"/>
              </a:rPr>
              <a:t>score </a:t>
            </a:r>
            <a:r>
              <a:rPr sz="3000" dirty="0">
                <a:latin typeface="Calibri"/>
                <a:cs typeface="Calibri"/>
              </a:rPr>
              <a:t>includes </a:t>
            </a:r>
            <a:r>
              <a:rPr sz="3000" spc="-5" dirty="0">
                <a:latin typeface="Calibri"/>
                <a:cs typeface="Calibri"/>
              </a:rPr>
              <a:t>leaflet </a:t>
            </a:r>
            <a:r>
              <a:rPr sz="3000" dirty="0">
                <a:latin typeface="Calibri"/>
                <a:cs typeface="Calibri"/>
              </a:rPr>
              <a:t>motion, </a:t>
            </a:r>
            <a:r>
              <a:rPr sz="3000" spc="-10" dirty="0">
                <a:latin typeface="Calibri"/>
                <a:cs typeface="Calibri"/>
              </a:rPr>
              <a:t>leaflet </a:t>
            </a:r>
            <a:r>
              <a:rPr sz="3000" spc="-5" dirty="0">
                <a:latin typeface="Calibri"/>
                <a:cs typeface="Calibri"/>
              </a:rPr>
              <a:t>thickness,  </a:t>
            </a:r>
            <a:r>
              <a:rPr sz="3000" spc="-10" dirty="0">
                <a:latin typeface="Calibri"/>
                <a:cs typeface="Calibri"/>
              </a:rPr>
              <a:t>subvalvular disease, </a:t>
            </a:r>
            <a:r>
              <a:rPr sz="3000" dirty="0">
                <a:latin typeface="Calibri"/>
                <a:cs typeface="Calibri"/>
              </a:rPr>
              <a:t>and </a:t>
            </a:r>
            <a:r>
              <a:rPr sz="3000" spc="-10" dirty="0">
                <a:latin typeface="Calibri"/>
                <a:cs typeface="Calibri"/>
              </a:rPr>
              <a:t>commissural</a:t>
            </a:r>
            <a:r>
              <a:rPr sz="3000" spc="-20" dirty="0">
                <a:latin typeface="Calibri"/>
                <a:cs typeface="Calibri"/>
              </a:rPr>
              <a:t> </a:t>
            </a:r>
            <a:r>
              <a:rPr sz="3000" spc="-5" dirty="0">
                <a:latin typeface="Calibri"/>
                <a:cs typeface="Calibri"/>
              </a:rPr>
              <a:t>calcium</a:t>
            </a:r>
            <a:endParaRPr sz="3000">
              <a:latin typeface="Calibri"/>
              <a:cs typeface="Calibri"/>
            </a:endParaRPr>
          </a:p>
          <a:p>
            <a:pPr>
              <a:lnSpc>
                <a:spcPct val="100000"/>
              </a:lnSpc>
              <a:spcBef>
                <a:spcPts val="45"/>
              </a:spcBef>
              <a:buFont typeface="Arial"/>
              <a:buChar char="•"/>
            </a:pPr>
            <a:endParaRPr sz="3500">
              <a:latin typeface="Calibri"/>
              <a:cs typeface="Calibri"/>
            </a:endParaRPr>
          </a:p>
          <a:p>
            <a:pPr marL="355600" marR="93345" indent="-342900">
              <a:lnSpc>
                <a:spcPct val="80000"/>
              </a:lnSpc>
              <a:buFont typeface="Arial"/>
              <a:buChar char="•"/>
              <a:tabLst>
                <a:tab pos="354965" algn="l"/>
                <a:tab pos="355600" algn="l"/>
              </a:tabLst>
            </a:pPr>
            <a:r>
              <a:rPr sz="3000" spc="-10" dirty="0">
                <a:latin typeface="Calibri"/>
                <a:cs typeface="Calibri"/>
              </a:rPr>
              <a:t>Leaflet </a:t>
            </a:r>
            <a:r>
              <a:rPr sz="3000" dirty="0">
                <a:latin typeface="Calibri"/>
                <a:cs typeface="Calibri"/>
              </a:rPr>
              <a:t>motion </a:t>
            </a:r>
            <a:r>
              <a:rPr sz="3000" spc="-10" dirty="0">
                <a:latin typeface="Calibri"/>
                <a:cs typeface="Calibri"/>
              </a:rPr>
              <a:t>was </a:t>
            </a:r>
            <a:r>
              <a:rPr sz="3000" spc="-15" dirty="0">
                <a:latin typeface="Calibri"/>
                <a:cs typeface="Calibri"/>
              </a:rPr>
              <a:t>expressed </a:t>
            </a:r>
            <a:r>
              <a:rPr sz="3000" dirty="0">
                <a:latin typeface="Calibri"/>
                <a:cs typeface="Calibri"/>
              </a:rPr>
              <a:t>as a </a:t>
            </a:r>
            <a:r>
              <a:rPr sz="3000" spc="-5" dirty="0">
                <a:latin typeface="Calibri"/>
                <a:cs typeface="Calibri"/>
              </a:rPr>
              <a:t>slope by dividing  </a:t>
            </a:r>
            <a:r>
              <a:rPr sz="3000" dirty="0">
                <a:latin typeface="Calibri"/>
                <a:cs typeface="Calibri"/>
              </a:rPr>
              <a:t>the </a:t>
            </a:r>
            <a:r>
              <a:rPr sz="3000" spc="-10" dirty="0">
                <a:latin typeface="Calibri"/>
                <a:cs typeface="Calibri"/>
              </a:rPr>
              <a:t>height </a:t>
            </a:r>
            <a:r>
              <a:rPr sz="3000" dirty="0">
                <a:latin typeface="Calibri"/>
                <a:cs typeface="Calibri"/>
              </a:rPr>
              <a:t>(H) </a:t>
            </a:r>
            <a:r>
              <a:rPr sz="3000" spc="-10" dirty="0">
                <a:latin typeface="Calibri"/>
                <a:cs typeface="Calibri"/>
              </a:rPr>
              <a:t>by </a:t>
            </a:r>
            <a:r>
              <a:rPr sz="3000" dirty="0">
                <a:latin typeface="Calibri"/>
                <a:cs typeface="Calibri"/>
              </a:rPr>
              <a:t>the </a:t>
            </a:r>
            <a:r>
              <a:rPr sz="3000" spc="-15" dirty="0">
                <a:latin typeface="Calibri"/>
                <a:cs typeface="Calibri"/>
              </a:rPr>
              <a:t>length </a:t>
            </a:r>
            <a:r>
              <a:rPr sz="3000" dirty="0">
                <a:latin typeface="Calibri"/>
                <a:cs typeface="Calibri"/>
              </a:rPr>
              <a:t>(L) </a:t>
            </a:r>
            <a:r>
              <a:rPr sz="3000" spc="-5" dirty="0">
                <a:latin typeface="Calibri"/>
                <a:cs typeface="Calibri"/>
              </a:rPr>
              <a:t>of doming of  </a:t>
            </a:r>
            <a:r>
              <a:rPr sz="3000" spc="-10" dirty="0">
                <a:latin typeface="Calibri"/>
                <a:cs typeface="Calibri"/>
              </a:rPr>
              <a:t>anterior</a:t>
            </a:r>
            <a:r>
              <a:rPr sz="3000" spc="-5" dirty="0">
                <a:latin typeface="Calibri"/>
                <a:cs typeface="Calibri"/>
              </a:rPr>
              <a:t> leaflet.</a:t>
            </a:r>
            <a:endParaRPr sz="3000">
              <a:latin typeface="Calibri"/>
              <a:cs typeface="Calibri"/>
            </a:endParaRPr>
          </a:p>
          <a:p>
            <a:pPr>
              <a:lnSpc>
                <a:spcPct val="100000"/>
              </a:lnSpc>
              <a:spcBef>
                <a:spcPts val="25"/>
              </a:spcBef>
              <a:buFont typeface="Arial"/>
              <a:buChar char="•"/>
            </a:pPr>
            <a:endParaRPr sz="3500">
              <a:latin typeface="Calibri"/>
              <a:cs typeface="Calibri"/>
            </a:endParaRPr>
          </a:p>
          <a:p>
            <a:pPr marL="355600" marR="1235075" indent="-342900">
              <a:lnSpc>
                <a:spcPts val="2880"/>
              </a:lnSpc>
              <a:buFont typeface="Arial"/>
              <a:buChar char="•"/>
              <a:tabLst>
                <a:tab pos="440690" algn="l"/>
                <a:tab pos="441325" algn="l"/>
              </a:tabLst>
            </a:pPr>
            <a:r>
              <a:rPr dirty="0"/>
              <a:t>	</a:t>
            </a:r>
            <a:r>
              <a:rPr sz="3000" spc="-10" dirty="0">
                <a:latin typeface="Calibri"/>
                <a:cs typeface="Calibri"/>
              </a:rPr>
              <a:t>Leaflet </a:t>
            </a:r>
            <a:r>
              <a:rPr sz="3000" dirty="0">
                <a:latin typeface="Calibri"/>
                <a:cs typeface="Calibri"/>
              </a:rPr>
              <a:t>thickness </a:t>
            </a:r>
            <a:r>
              <a:rPr sz="3000" spc="-15" dirty="0">
                <a:latin typeface="Calibri"/>
                <a:cs typeface="Calibri"/>
              </a:rPr>
              <a:t>was expressed </a:t>
            </a:r>
            <a:r>
              <a:rPr sz="3000" dirty="0">
                <a:latin typeface="Calibri"/>
                <a:cs typeface="Calibri"/>
              </a:rPr>
              <a:t>as the</a:t>
            </a:r>
            <a:r>
              <a:rPr sz="3000" spc="-75" dirty="0">
                <a:latin typeface="Calibri"/>
                <a:cs typeface="Calibri"/>
              </a:rPr>
              <a:t> </a:t>
            </a:r>
            <a:r>
              <a:rPr sz="3000" spc="-20" dirty="0">
                <a:latin typeface="Calibri"/>
                <a:cs typeface="Calibri"/>
              </a:rPr>
              <a:t>ratio  </a:t>
            </a:r>
            <a:r>
              <a:rPr sz="3000" spc="-10" dirty="0">
                <a:latin typeface="Calibri"/>
                <a:cs typeface="Calibri"/>
              </a:rPr>
              <a:t>between </a:t>
            </a:r>
            <a:r>
              <a:rPr sz="3000" dirty="0">
                <a:latin typeface="Calibri"/>
                <a:cs typeface="Calibri"/>
              </a:rPr>
              <a:t>the </a:t>
            </a:r>
            <a:r>
              <a:rPr sz="3000" spc="-5" dirty="0">
                <a:latin typeface="Calibri"/>
                <a:cs typeface="Calibri"/>
              </a:rPr>
              <a:t>thickness of </a:t>
            </a:r>
            <a:r>
              <a:rPr sz="3000" dirty="0">
                <a:latin typeface="Calibri"/>
                <a:cs typeface="Calibri"/>
              </a:rPr>
              <a:t>the tip </a:t>
            </a:r>
            <a:r>
              <a:rPr sz="3000" spc="-5" dirty="0">
                <a:latin typeface="Calibri"/>
                <a:cs typeface="Calibri"/>
              </a:rPr>
              <a:t>of </a:t>
            </a:r>
            <a:r>
              <a:rPr sz="3000" spc="-35" dirty="0">
                <a:latin typeface="Calibri"/>
                <a:cs typeface="Calibri"/>
              </a:rPr>
              <a:t>MVand  </a:t>
            </a:r>
            <a:r>
              <a:rPr sz="3000" spc="-5" dirty="0">
                <a:latin typeface="Calibri"/>
                <a:cs typeface="Calibri"/>
              </a:rPr>
              <a:t>thickness of </a:t>
            </a:r>
            <a:r>
              <a:rPr sz="3000" spc="-10" dirty="0">
                <a:latin typeface="Calibri"/>
                <a:cs typeface="Calibri"/>
              </a:rPr>
              <a:t>posterior wall </a:t>
            </a:r>
            <a:r>
              <a:rPr sz="3000" dirty="0">
                <a:latin typeface="Calibri"/>
                <a:cs typeface="Calibri"/>
              </a:rPr>
              <a:t>of aortic</a:t>
            </a:r>
            <a:r>
              <a:rPr sz="3000" spc="15" dirty="0">
                <a:latin typeface="Calibri"/>
                <a:cs typeface="Calibri"/>
              </a:rPr>
              <a:t> </a:t>
            </a:r>
            <a:r>
              <a:rPr sz="3000" spc="-10" dirty="0">
                <a:latin typeface="Calibri"/>
                <a:cs typeface="Calibri"/>
              </a:rPr>
              <a:t>root.</a:t>
            </a:r>
            <a:endParaRPr sz="3000">
              <a:latin typeface="Calibri"/>
              <a:cs typeface="Calibri"/>
            </a:endParaRPr>
          </a:p>
          <a:p>
            <a:pPr>
              <a:lnSpc>
                <a:spcPct val="100000"/>
              </a:lnSpc>
              <a:spcBef>
                <a:spcPts val="15"/>
              </a:spcBef>
              <a:buFont typeface="Arial"/>
              <a:buChar char="•"/>
            </a:pPr>
            <a:endParaRPr sz="3550">
              <a:latin typeface="Calibri"/>
              <a:cs typeface="Calibri"/>
            </a:endParaRPr>
          </a:p>
          <a:p>
            <a:pPr marL="355600" marR="18415" indent="-342900">
              <a:lnSpc>
                <a:spcPct val="80000"/>
              </a:lnSpc>
              <a:buFont typeface="Arial"/>
              <a:buChar char="•"/>
              <a:tabLst>
                <a:tab pos="440690" algn="l"/>
                <a:tab pos="441325" algn="l"/>
              </a:tabLst>
            </a:pPr>
            <a:r>
              <a:rPr dirty="0"/>
              <a:t>	</a:t>
            </a:r>
            <a:r>
              <a:rPr sz="3000" spc="-5" dirty="0">
                <a:latin typeface="Calibri"/>
                <a:cs typeface="Calibri"/>
              </a:rPr>
              <a:t>The </a:t>
            </a:r>
            <a:r>
              <a:rPr sz="3000" spc="-15" dirty="0">
                <a:latin typeface="Calibri"/>
                <a:cs typeface="Calibri"/>
              </a:rPr>
              <a:t>score was </a:t>
            </a:r>
            <a:r>
              <a:rPr sz="3000" dirty="0">
                <a:latin typeface="Calibri"/>
                <a:cs typeface="Calibri"/>
              </a:rPr>
              <a:t>assigned as 0 </a:t>
            </a:r>
            <a:r>
              <a:rPr sz="3000" spc="-25" dirty="0">
                <a:latin typeface="Calibri"/>
                <a:cs typeface="Calibri"/>
              </a:rPr>
              <a:t>for </a:t>
            </a:r>
            <a:r>
              <a:rPr sz="3000" spc="-5" dirty="0">
                <a:latin typeface="Calibri"/>
                <a:cs typeface="Calibri"/>
              </a:rPr>
              <a:t>mild </a:t>
            </a:r>
            <a:r>
              <a:rPr sz="3000" spc="-15" dirty="0">
                <a:latin typeface="Calibri"/>
                <a:cs typeface="Calibri"/>
              </a:rPr>
              <a:t>affection, </a:t>
            </a:r>
            <a:r>
              <a:rPr sz="3000" dirty="0">
                <a:latin typeface="Calibri"/>
                <a:cs typeface="Calibri"/>
              </a:rPr>
              <a:t>1 </a:t>
            </a:r>
            <a:r>
              <a:rPr sz="3000" spc="-30" dirty="0">
                <a:latin typeface="Calibri"/>
                <a:cs typeface="Calibri"/>
              </a:rPr>
              <a:t>for  </a:t>
            </a:r>
            <a:r>
              <a:rPr sz="3000" spc="-15" dirty="0">
                <a:latin typeface="Calibri"/>
                <a:cs typeface="Calibri"/>
              </a:rPr>
              <a:t>moderate, </a:t>
            </a:r>
            <a:r>
              <a:rPr sz="3000" dirty="0">
                <a:latin typeface="Calibri"/>
                <a:cs typeface="Calibri"/>
              </a:rPr>
              <a:t>and 2 </a:t>
            </a:r>
            <a:r>
              <a:rPr sz="3000" spc="-25" dirty="0">
                <a:latin typeface="Calibri"/>
                <a:cs typeface="Calibri"/>
              </a:rPr>
              <a:t>for </a:t>
            </a:r>
            <a:r>
              <a:rPr sz="3000" spc="-15" dirty="0">
                <a:latin typeface="Calibri"/>
                <a:cs typeface="Calibri"/>
              </a:rPr>
              <a:t>severe</a:t>
            </a:r>
            <a:r>
              <a:rPr sz="3000" spc="30" dirty="0">
                <a:latin typeface="Calibri"/>
                <a:cs typeface="Calibri"/>
              </a:rPr>
              <a:t> </a:t>
            </a:r>
            <a:r>
              <a:rPr sz="3000" spc="-15" dirty="0">
                <a:latin typeface="Calibri"/>
                <a:cs typeface="Calibri"/>
              </a:rPr>
              <a:t>affection</a:t>
            </a:r>
            <a:endParaRPr sz="3000">
              <a:latin typeface="Calibri"/>
              <a:cs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228600"/>
            <a:ext cx="8610600" cy="624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8805" y="461899"/>
            <a:ext cx="3867785" cy="696595"/>
          </a:xfrm>
          <a:prstGeom prst="rect">
            <a:avLst/>
          </a:prstGeom>
        </p:spPr>
        <p:txBody>
          <a:bodyPr vert="horz" wrap="square" lIns="0" tIns="13335" rIns="0" bIns="0" rtlCol="0">
            <a:spAutoFit/>
          </a:bodyPr>
          <a:lstStyle/>
          <a:p>
            <a:pPr marL="12700">
              <a:lnSpc>
                <a:spcPct val="100000"/>
              </a:lnSpc>
              <a:spcBef>
                <a:spcPts val="105"/>
              </a:spcBef>
            </a:pPr>
            <a:r>
              <a:rPr sz="4400" b="1" spc="-5" dirty="0">
                <a:latin typeface="Calibri"/>
                <a:cs typeface="Calibri"/>
              </a:rPr>
              <a:t>Nobuyoshi</a:t>
            </a:r>
            <a:r>
              <a:rPr sz="4400" b="1" spc="-90" dirty="0">
                <a:latin typeface="Calibri"/>
                <a:cs typeface="Calibri"/>
              </a:rPr>
              <a:t> </a:t>
            </a:r>
            <a:r>
              <a:rPr sz="4400" b="1" spc="-20" dirty="0">
                <a:latin typeface="Calibri"/>
                <a:cs typeface="Calibri"/>
              </a:rPr>
              <a:t>score</a:t>
            </a:r>
            <a:endParaRPr sz="4400">
              <a:latin typeface="Calibri"/>
              <a:cs typeface="Calibri"/>
            </a:endParaRPr>
          </a:p>
        </p:txBody>
      </p:sp>
      <p:grpSp>
        <p:nvGrpSpPr>
          <p:cNvPr id="3" name="object 3"/>
          <p:cNvGrpSpPr/>
          <p:nvPr/>
        </p:nvGrpSpPr>
        <p:grpSpPr>
          <a:xfrm>
            <a:off x="448055" y="1514855"/>
            <a:ext cx="8171815" cy="4133215"/>
            <a:chOff x="448055" y="1514855"/>
            <a:chExt cx="8171815" cy="4133215"/>
          </a:xfrm>
        </p:grpSpPr>
        <p:sp>
          <p:nvSpPr>
            <p:cNvPr id="4" name="object 4"/>
            <p:cNvSpPr/>
            <p:nvPr/>
          </p:nvSpPr>
          <p:spPr>
            <a:xfrm>
              <a:off x="457199" y="1636734"/>
              <a:ext cx="8082087" cy="400206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2627" y="1519427"/>
              <a:ext cx="8162925" cy="4124325"/>
            </a:xfrm>
            <a:custGeom>
              <a:avLst/>
              <a:gdLst/>
              <a:ahLst/>
              <a:cxnLst/>
              <a:rect l="l" t="t" r="r" b="b"/>
              <a:pathLst>
                <a:path w="8162925" h="4124325">
                  <a:moveTo>
                    <a:pt x="0" y="4123944"/>
                  </a:moveTo>
                  <a:lnTo>
                    <a:pt x="8162544" y="4123944"/>
                  </a:lnTo>
                  <a:lnTo>
                    <a:pt x="8162544" y="0"/>
                  </a:lnTo>
                  <a:lnTo>
                    <a:pt x="0" y="0"/>
                  </a:lnTo>
                  <a:lnTo>
                    <a:pt x="0" y="4123944"/>
                  </a:lnTo>
                  <a:close/>
                </a:path>
              </a:pathLst>
            </a:custGeom>
            <a:ln w="9144">
              <a:solidFill>
                <a:srgbClr val="006FC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228598"/>
            <a:ext cx="8686800" cy="661353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8236" y="312165"/>
            <a:ext cx="8348345" cy="5119370"/>
          </a:xfrm>
          <a:prstGeom prst="rect">
            <a:avLst/>
          </a:prstGeom>
        </p:spPr>
        <p:txBody>
          <a:bodyPr vert="horz" wrap="square" lIns="0" tIns="12700" rIns="0" bIns="0" rtlCol="0">
            <a:spAutoFit/>
          </a:bodyPr>
          <a:lstStyle/>
          <a:p>
            <a:pPr marL="295910" marR="5080" indent="-283845">
              <a:lnSpc>
                <a:spcPct val="100000"/>
              </a:lnSpc>
              <a:spcBef>
                <a:spcPts val="100"/>
              </a:spcBef>
              <a:buFont typeface="Wingdings 2"/>
              <a:buChar char=""/>
              <a:tabLst>
                <a:tab pos="296545" algn="l"/>
              </a:tabLst>
            </a:pPr>
            <a:r>
              <a:rPr sz="3200" dirty="0">
                <a:latin typeface="Calibri"/>
                <a:cs typeface="Calibri"/>
              </a:rPr>
              <a:t>In </a:t>
            </a:r>
            <a:r>
              <a:rPr sz="3200" spc="-5" dirty="0">
                <a:latin typeface="Calibri"/>
                <a:cs typeface="Calibri"/>
              </a:rPr>
              <a:t>India, rheumatic </a:t>
            </a:r>
            <a:r>
              <a:rPr sz="3200" spc="-30" dirty="0">
                <a:latin typeface="Calibri"/>
                <a:cs typeface="Calibri"/>
              </a:rPr>
              <a:t>fever </a:t>
            </a:r>
            <a:r>
              <a:rPr sz="3200" dirty="0">
                <a:latin typeface="Calibri"/>
                <a:cs typeface="Calibri"/>
              </a:rPr>
              <a:t>is endemic and </a:t>
            </a:r>
            <a:r>
              <a:rPr sz="3200" spc="-5" dirty="0">
                <a:latin typeface="Calibri"/>
                <a:cs typeface="Calibri"/>
              </a:rPr>
              <a:t>remains  one of the </a:t>
            </a:r>
            <a:r>
              <a:rPr sz="3200" dirty="0">
                <a:latin typeface="Calibri"/>
                <a:cs typeface="Calibri"/>
              </a:rPr>
              <a:t>major </a:t>
            </a:r>
            <a:r>
              <a:rPr sz="3200" spc="-5" dirty="0">
                <a:latin typeface="Calibri"/>
                <a:cs typeface="Calibri"/>
              </a:rPr>
              <a:t>causes of </a:t>
            </a:r>
            <a:r>
              <a:rPr sz="3200" spc="-10" dirty="0">
                <a:latin typeface="Calibri"/>
                <a:cs typeface="Calibri"/>
              </a:rPr>
              <a:t>cardiovascular  </a:t>
            </a:r>
            <a:r>
              <a:rPr sz="3200" spc="-5" dirty="0">
                <a:latin typeface="Calibri"/>
                <a:cs typeface="Calibri"/>
              </a:rPr>
              <a:t>disease, </a:t>
            </a:r>
            <a:r>
              <a:rPr sz="3200" spc="-10" dirty="0">
                <a:latin typeface="Calibri"/>
                <a:cs typeface="Calibri"/>
              </a:rPr>
              <a:t>accounting </a:t>
            </a:r>
            <a:r>
              <a:rPr sz="3200" spc="-30" dirty="0">
                <a:latin typeface="Calibri"/>
                <a:cs typeface="Calibri"/>
              </a:rPr>
              <a:t>for </a:t>
            </a:r>
            <a:r>
              <a:rPr sz="3200" spc="-5" dirty="0">
                <a:latin typeface="Calibri"/>
                <a:cs typeface="Calibri"/>
              </a:rPr>
              <a:t>nearly </a:t>
            </a:r>
            <a:r>
              <a:rPr sz="3200" spc="-5" dirty="0">
                <a:solidFill>
                  <a:srgbClr val="0D0D0D"/>
                </a:solidFill>
                <a:latin typeface="Calibri"/>
                <a:cs typeface="Calibri"/>
              </a:rPr>
              <a:t>25-45% </a:t>
            </a:r>
            <a:r>
              <a:rPr sz="3200" spc="-5" dirty="0">
                <a:latin typeface="Calibri"/>
                <a:cs typeface="Calibri"/>
              </a:rPr>
              <a:t>of the  acquired heart disease.</a:t>
            </a:r>
            <a:endParaRPr sz="3200">
              <a:latin typeface="Calibri"/>
              <a:cs typeface="Calibri"/>
            </a:endParaRPr>
          </a:p>
          <a:p>
            <a:pPr>
              <a:lnSpc>
                <a:spcPct val="100000"/>
              </a:lnSpc>
              <a:buFont typeface="Wingdings 2"/>
              <a:buChar char=""/>
            </a:pPr>
            <a:endParaRPr sz="3200">
              <a:latin typeface="Calibri"/>
              <a:cs typeface="Calibri"/>
            </a:endParaRPr>
          </a:p>
          <a:p>
            <a:pPr>
              <a:lnSpc>
                <a:spcPct val="100000"/>
              </a:lnSpc>
              <a:spcBef>
                <a:spcPts val="10"/>
              </a:spcBef>
              <a:buFont typeface="Wingdings 2"/>
              <a:buChar char=""/>
            </a:pPr>
            <a:endParaRPr sz="4150">
              <a:latin typeface="Calibri"/>
              <a:cs typeface="Calibri"/>
            </a:endParaRPr>
          </a:p>
          <a:p>
            <a:pPr marL="295910" marR="1098550" indent="-283845">
              <a:lnSpc>
                <a:spcPct val="100000"/>
              </a:lnSpc>
              <a:buFont typeface="Wingdings 2"/>
              <a:buChar char=""/>
              <a:tabLst>
                <a:tab pos="296545" algn="l"/>
              </a:tabLst>
            </a:pPr>
            <a:r>
              <a:rPr sz="3200" spc="-10" dirty="0">
                <a:latin typeface="Calibri"/>
                <a:cs typeface="Calibri"/>
              </a:rPr>
              <a:t>PRIMARY </a:t>
            </a:r>
            <a:r>
              <a:rPr sz="3200" spc="-85" dirty="0">
                <a:latin typeface="Calibri"/>
                <a:cs typeface="Calibri"/>
              </a:rPr>
              <a:t>ATTACK </a:t>
            </a:r>
            <a:r>
              <a:rPr sz="3200" spc="-65" dirty="0">
                <a:latin typeface="Calibri"/>
                <a:cs typeface="Calibri"/>
              </a:rPr>
              <a:t>RATE </a:t>
            </a:r>
            <a:r>
              <a:rPr sz="3200" spc="-5" dirty="0">
                <a:latin typeface="Calibri"/>
                <a:cs typeface="Calibri"/>
              </a:rPr>
              <a:t>OF </a:t>
            </a:r>
            <a:r>
              <a:rPr sz="3200" dirty="0">
                <a:latin typeface="Calibri"/>
                <a:cs typeface="Calibri"/>
              </a:rPr>
              <a:t>RF </a:t>
            </a:r>
            <a:r>
              <a:rPr sz="3200" spc="-15" dirty="0">
                <a:latin typeface="Calibri"/>
                <a:cs typeface="Calibri"/>
              </a:rPr>
              <a:t>FOLLOWING  </a:t>
            </a:r>
            <a:r>
              <a:rPr sz="3200" spc="-20" dirty="0">
                <a:latin typeface="Calibri"/>
                <a:cs typeface="Calibri"/>
              </a:rPr>
              <a:t>STREPTOCOCCAL</a:t>
            </a:r>
            <a:r>
              <a:rPr sz="3200" spc="20" dirty="0">
                <a:latin typeface="Calibri"/>
                <a:cs typeface="Calibri"/>
              </a:rPr>
              <a:t> </a:t>
            </a:r>
            <a:r>
              <a:rPr sz="3200" spc="-10" dirty="0">
                <a:latin typeface="Calibri"/>
                <a:cs typeface="Calibri"/>
              </a:rPr>
              <a:t>PHARYNGITIS</a:t>
            </a:r>
            <a:endParaRPr sz="3200">
              <a:latin typeface="Calibri"/>
              <a:cs typeface="Calibri"/>
            </a:endParaRPr>
          </a:p>
          <a:p>
            <a:pPr marL="570230" lvl="1" indent="-238125">
              <a:lnSpc>
                <a:spcPct val="100000"/>
              </a:lnSpc>
              <a:spcBef>
                <a:spcPts val="690"/>
              </a:spcBef>
              <a:buFont typeface="Verdana"/>
              <a:buChar char="◦"/>
              <a:tabLst>
                <a:tab pos="570865" algn="l"/>
              </a:tabLst>
            </a:pPr>
            <a:r>
              <a:rPr sz="2800" u="heavy" spc="-5" dirty="0">
                <a:solidFill>
                  <a:srgbClr val="FF0000"/>
                </a:solidFill>
                <a:uFill>
                  <a:solidFill>
                    <a:srgbClr val="FF0000"/>
                  </a:solidFill>
                </a:uFill>
                <a:latin typeface="Calibri"/>
                <a:cs typeface="Calibri"/>
              </a:rPr>
              <a:t>EPIDEMICS:</a:t>
            </a:r>
            <a:r>
              <a:rPr sz="2800" u="heavy" spc="-10" dirty="0">
                <a:solidFill>
                  <a:srgbClr val="FF0000"/>
                </a:solidFill>
                <a:uFill>
                  <a:solidFill>
                    <a:srgbClr val="FF0000"/>
                  </a:solidFill>
                </a:uFill>
                <a:latin typeface="Calibri"/>
                <a:cs typeface="Calibri"/>
              </a:rPr>
              <a:t> </a:t>
            </a:r>
            <a:r>
              <a:rPr sz="2800" u="heavy" spc="-5" dirty="0">
                <a:solidFill>
                  <a:srgbClr val="FF0000"/>
                </a:solidFill>
                <a:uFill>
                  <a:solidFill>
                    <a:srgbClr val="FF0000"/>
                  </a:solidFill>
                </a:uFill>
                <a:latin typeface="Calibri"/>
                <a:cs typeface="Calibri"/>
              </a:rPr>
              <a:t>3%</a:t>
            </a:r>
            <a:endParaRPr sz="2800">
              <a:latin typeface="Calibri"/>
              <a:cs typeface="Calibri"/>
            </a:endParaRPr>
          </a:p>
          <a:p>
            <a:pPr marL="570230" lvl="1" indent="-238125">
              <a:lnSpc>
                <a:spcPct val="100000"/>
              </a:lnSpc>
              <a:spcBef>
                <a:spcPts val="675"/>
              </a:spcBef>
              <a:buFont typeface="Verdana"/>
              <a:buChar char="◦"/>
              <a:tabLst>
                <a:tab pos="570865" algn="l"/>
              </a:tabLst>
            </a:pPr>
            <a:r>
              <a:rPr sz="2800" u="heavy" spc="-10" dirty="0">
                <a:solidFill>
                  <a:srgbClr val="FF0000"/>
                </a:solidFill>
                <a:uFill>
                  <a:solidFill>
                    <a:srgbClr val="FF0000"/>
                  </a:solidFill>
                </a:uFill>
                <a:latin typeface="Calibri"/>
                <a:cs typeface="Calibri"/>
              </a:rPr>
              <a:t>SPORADIC:0.3%</a:t>
            </a:r>
            <a:endParaRPr sz="2800">
              <a:latin typeface="Calibri"/>
              <a:cs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1270" algn="ctr">
              <a:lnSpc>
                <a:spcPct val="100000"/>
              </a:lnSpc>
              <a:spcBef>
                <a:spcPts val="95"/>
              </a:spcBef>
            </a:pPr>
            <a:r>
              <a:rPr spc="-5" dirty="0"/>
              <a:t>MV</a:t>
            </a:r>
            <a:r>
              <a:rPr spc="5" dirty="0"/>
              <a:t> </a:t>
            </a:r>
            <a:r>
              <a:rPr spc="-20" dirty="0"/>
              <a:t>score</a:t>
            </a:r>
          </a:p>
          <a:p>
            <a:pPr marL="1270" algn="ctr">
              <a:lnSpc>
                <a:spcPct val="100000"/>
              </a:lnSpc>
            </a:pPr>
            <a:r>
              <a:rPr spc="-10" dirty="0"/>
              <a:t>based </a:t>
            </a:r>
            <a:r>
              <a:rPr spc="-5" dirty="0"/>
              <a:t>on </a:t>
            </a:r>
            <a:r>
              <a:rPr spc="-10" dirty="0"/>
              <a:t>real-time </a:t>
            </a:r>
            <a:r>
              <a:rPr spc="-5" dirty="0"/>
              <a:t>3D</a:t>
            </a:r>
            <a:r>
              <a:rPr spc="40" dirty="0"/>
              <a:t> </a:t>
            </a:r>
            <a:r>
              <a:rPr spc="-15" dirty="0"/>
              <a:t>echocardiography</a:t>
            </a:r>
          </a:p>
        </p:txBody>
      </p:sp>
      <p:grpSp>
        <p:nvGrpSpPr>
          <p:cNvPr id="3" name="object 3"/>
          <p:cNvGrpSpPr/>
          <p:nvPr/>
        </p:nvGrpSpPr>
        <p:grpSpPr>
          <a:xfrm>
            <a:off x="524255" y="1362455"/>
            <a:ext cx="8324215" cy="4361815"/>
            <a:chOff x="524255" y="1362455"/>
            <a:chExt cx="8324215" cy="4361815"/>
          </a:xfrm>
        </p:grpSpPr>
        <p:sp>
          <p:nvSpPr>
            <p:cNvPr id="4" name="object 4"/>
            <p:cNvSpPr/>
            <p:nvPr/>
          </p:nvSpPr>
          <p:spPr>
            <a:xfrm>
              <a:off x="533399" y="1371599"/>
              <a:ext cx="8281153" cy="4343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28827" y="1367027"/>
              <a:ext cx="8315325" cy="4352925"/>
            </a:xfrm>
            <a:custGeom>
              <a:avLst/>
              <a:gdLst/>
              <a:ahLst/>
              <a:cxnLst/>
              <a:rect l="l" t="t" r="r" b="b"/>
              <a:pathLst>
                <a:path w="8315325" h="4352925">
                  <a:moveTo>
                    <a:pt x="0" y="4352544"/>
                  </a:moveTo>
                  <a:lnTo>
                    <a:pt x="8314944" y="4352544"/>
                  </a:lnTo>
                  <a:lnTo>
                    <a:pt x="8314944" y="0"/>
                  </a:lnTo>
                  <a:lnTo>
                    <a:pt x="0" y="0"/>
                  </a:lnTo>
                  <a:lnTo>
                    <a:pt x="0" y="4352544"/>
                  </a:lnTo>
                  <a:close/>
                </a:path>
              </a:pathLst>
            </a:custGeom>
            <a:ln w="9144">
              <a:solidFill>
                <a:srgbClr val="244060"/>
              </a:solidFill>
            </a:ln>
          </p:spPr>
          <p:txBody>
            <a:bodyPr wrap="square" lIns="0" tIns="0" rIns="0" bIns="0" rtlCol="0"/>
            <a:lstStyle/>
            <a:p>
              <a:endParaRPr/>
            </a:p>
          </p:txBody>
        </p:sp>
      </p:grpSp>
      <p:sp>
        <p:nvSpPr>
          <p:cNvPr id="6" name="object 6"/>
          <p:cNvSpPr txBox="1"/>
          <p:nvPr/>
        </p:nvSpPr>
        <p:spPr>
          <a:xfrm>
            <a:off x="421640" y="5733999"/>
            <a:ext cx="5233670" cy="848994"/>
          </a:xfrm>
          <a:prstGeom prst="rect">
            <a:avLst/>
          </a:prstGeom>
        </p:spPr>
        <p:txBody>
          <a:bodyPr vert="horz" wrap="square" lIns="0" tIns="12700" rIns="0" bIns="0" rtlCol="0">
            <a:spAutoFit/>
          </a:bodyPr>
          <a:lstStyle/>
          <a:p>
            <a:pPr marL="50800">
              <a:lnSpc>
                <a:spcPct val="100000"/>
              </a:lnSpc>
              <a:spcBef>
                <a:spcPts val="100"/>
              </a:spcBef>
            </a:pPr>
            <a:r>
              <a:rPr sz="1800" spc="-5" dirty="0">
                <a:latin typeface="Calibri"/>
                <a:cs typeface="Calibri"/>
              </a:rPr>
              <a:t>Normal=0, mild=1–2, </a:t>
            </a:r>
            <a:r>
              <a:rPr sz="1800" spc="-10" dirty="0">
                <a:latin typeface="Calibri"/>
                <a:cs typeface="Calibri"/>
              </a:rPr>
              <a:t>moderate= </a:t>
            </a:r>
            <a:r>
              <a:rPr sz="1800" dirty="0">
                <a:latin typeface="Calibri"/>
                <a:cs typeface="Calibri"/>
              </a:rPr>
              <a:t>3–4, </a:t>
            </a:r>
            <a:r>
              <a:rPr sz="1800" spc="-10" dirty="0">
                <a:latin typeface="Calibri"/>
                <a:cs typeface="Calibri"/>
              </a:rPr>
              <a:t>severe</a:t>
            </a:r>
            <a:r>
              <a:rPr sz="1800" spc="25" dirty="0">
                <a:latin typeface="Calibri"/>
                <a:cs typeface="Calibri"/>
              </a:rPr>
              <a:t> </a:t>
            </a:r>
            <a:r>
              <a:rPr sz="1800" spc="-5" dirty="0">
                <a:latin typeface="Calibri"/>
                <a:cs typeface="Calibri"/>
              </a:rPr>
              <a:t>&gt;5</a:t>
            </a:r>
            <a:endParaRPr sz="1800" dirty="0">
              <a:latin typeface="Calibri"/>
              <a:cs typeface="Calibri"/>
            </a:endParaRPr>
          </a:p>
          <a:p>
            <a:pPr marL="50800">
              <a:lnSpc>
                <a:spcPct val="100000"/>
              </a:lnSpc>
            </a:pPr>
            <a:r>
              <a:rPr sz="1800" dirty="0">
                <a:latin typeface="Calibri"/>
                <a:cs typeface="Calibri"/>
              </a:rPr>
              <a:t>b </a:t>
            </a:r>
            <a:r>
              <a:rPr sz="1800" spc="-5" dirty="0">
                <a:latin typeface="Calibri"/>
                <a:cs typeface="Calibri"/>
              </a:rPr>
              <a:t>Normal=0, mild=1–2, </a:t>
            </a:r>
            <a:r>
              <a:rPr sz="1800" spc="-10" dirty="0">
                <a:latin typeface="Calibri"/>
                <a:cs typeface="Calibri"/>
              </a:rPr>
              <a:t>moderate= </a:t>
            </a:r>
            <a:r>
              <a:rPr sz="1800" spc="-5" dirty="0">
                <a:latin typeface="Calibri"/>
                <a:cs typeface="Calibri"/>
              </a:rPr>
              <a:t>3–5, </a:t>
            </a:r>
            <a:r>
              <a:rPr sz="1800" spc="-10" dirty="0">
                <a:latin typeface="Calibri"/>
                <a:cs typeface="Calibri"/>
              </a:rPr>
              <a:t>severe</a:t>
            </a:r>
            <a:r>
              <a:rPr sz="1800" spc="45" dirty="0">
                <a:latin typeface="Calibri"/>
                <a:cs typeface="Calibri"/>
              </a:rPr>
              <a:t> </a:t>
            </a:r>
            <a:r>
              <a:rPr sz="1800" spc="-5" dirty="0">
                <a:latin typeface="Calibri"/>
                <a:cs typeface="Calibri"/>
              </a:rPr>
              <a:t>&gt;6</a:t>
            </a:r>
            <a:endParaRPr sz="1800" dirty="0">
              <a:latin typeface="Calibri"/>
              <a:cs typeface="Calibri"/>
            </a:endParaRPr>
          </a:p>
          <a:p>
            <a:pPr marL="50800">
              <a:lnSpc>
                <a:spcPct val="100000"/>
              </a:lnSpc>
              <a:tabLst>
                <a:tab pos="2842260" algn="l"/>
              </a:tabLst>
            </a:pPr>
            <a:r>
              <a:rPr sz="1800" spc="-5" dirty="0">
                <a:latin typeface="Calibri"/>
                <a:cs typeface="Calibri"/>
              </a:rPr>
              <a:t>(Modified </a:t>
            </a:r>
            <a:r>
              <a:rPr sz="1800" spc="-10" dirty="0">
                <a:latin typeface="Calibri"/>
                <a:cs typeface="Calibri"/>
              </a:rPr>
              <a:t>from Anwar</a:t>
            </a:r>
            <a:r>
              <a:rPr sz="1800" spc="45" dirty="0">
                <a:latin typeface="Calibri"/>
                <a:cs typeface="Calibri"/>
              </a:rPr>
              <a:t> </a:t>
            </a:r>
            <a:r>
              <a:rPr sz="1800" spc="-5" dirty="0">
                <a:latin typeface="Calibri"/>
                <a:cs typeface="Calibri"/>
              </a:rPr>
              <a:t>et</a:t>
            </a:r>
            <a:r>
              <a:rPr sz="1800" spc="5" dirty="0">
                <a:latin typeface="Calibri"/>
                <a:cs typeface="Calibri"/>
              </a:rPr>
              <a:t> </a:t>
            </a:r>
            <a:r>
              <a:rPr sz="1800" spc="-5" dirty="0">
                <a:latin typeface="Calibri"/>
                <a:cs typeface="Calibri"/>
              </a:rPr>
              <a:t>al.	</a:t>
            </a:r>
            <a:r>
              <a:rPr sz="1800" spc="-229" dirty="0">
                <a:latin typeface="Calibri"/>
                <a:cs typeface="Calibri"/>
              </a:rPr>
              <a:t>[31••]</a:t>
            </a:r>
            <a:r>
              <a:rPr sz="1800" spc="-345" baseline="-25462" dirty="0">
                <a:solidFill>
                  <a:srgbClr val="888888"/>
                </a:solidFill>
                <a:latin typeface="Calibri"/>
                <a:cs typeface="Calibri"/>
              </a:rPr>
              <a:t>P</a:t>
            </a:r>
            <a:r>
              <a:rPr sz="1800" spc="-229" dirty="0">
                <a:latin typeface="Calibri"/>
                <a:cs typeface="Calibri"/>
              </a:rPr>
              <a:t>;</a:t>
            </a:r>
            <a:r>
              <a:rPr sz="1800" spc="-345" baseline="-25462" dirty="0">
                <a:solidFill>
                  <a:srgbClr val="888888"/>
                </a:solidFill>
                <a:latin typeface="Calibri"/>
                <a:cs typeface="Calibri"/>
              </a:rPr>
              <a:t>B</a:t>
            </a:r>
            <a:r>
              <a:rPr sz="1800" spc="-229" dirty="0">
                <a:latin typeface="Calibri"/>
                <a:cs typeface="Calibri"/>
              </a:rPr>
              <a:t>w</a:t>
            </a:r>
            <a:r>
              <a:rPr sz="1800" spc="-345" baseline="-25462" dirty="0">
                <a:solidFill>
                  <a:srgbClr val="888888"/>
                </a:solidFill>
                <a:latin typeface="Calibri"/>
                <a:cs typeface="Calibri"/>
              </a:rPr>
              <a:t>MV</a:t>
            </a:r>
            <a:r>
              <a:rPr sz="1800" spc="-229" dirty="0">
                <a:latin typeface="Calibri"/>
                <a:cs typeface="Calibri"/>
              </a:rPr>
              <a:t>it</a:t>
            </a:r>
            <a:r>
              <a:rPr sz="1800" spc="-345" baseline="-25462" dirty="0">
                <a:solidFill>
                  <a:srgbClr val="888888"/>
                </a:solidFill>
                <a:latin typeface="Calibri"/>
                <a:cs typeface="Calibri"/>
              </a:rPr>
              <a:t>T</a:t>
            </a:r>
            <a:r>
              <a:rPr sz="1800" spc="-229" dirty="0">
                <a:latin typeface="Calibri"/>
                <a:cs typeface="Calibri"/>
              </a:rPr>
              <a:t>h</a:t>
            </a:r>
            <a:r>
              <a:rPr sz="1800" spc="-345" baseline="-25462" dirty="0">
                <a:solidFill>
                  <a:srgbClr val="888888"/>
                </a:solidFill>
                <a:latin typeface="Calibri"/>
                <a:cs typeface="Calibri"/>
              </a:rPr>
              <a:t>IP</a:t>
            </a:r>
            <a:r>
              <a:rPr sz="1800" spc="-229" dirty="0">
                <a:latin typeface="Calibri"/>
                <a:cs typeface="Calibri"/>
              </a:rPr>
              <a:t>p</a:t>
            </a:r>
            <a:r>
              <a:rPr sz="1800" spc="-345" baseline="-25462" dirty="0">
                <a:solidFill>
                  <a:srgbClr val="888888"/>
                </a:solidFill>
                <a:latin typeface="Calibri"/>
                <a:cs typeface="Calibri"/>
              </a:rPr>
              <a:t>S</a:t>
            </a:r>
            <a:r>
              <a:rPr sz="1800" spc="-307" baseline="-25462" dirty="0">
                <a:solidFill>
                  <a:srgbClr val="888888"/>
                </a:solidFill>
                <a:latin typeface="Calibri"/>
                <a:cs typeface="Calibri"/>
              </a:rPr>
              <a:t> </a:t>
            </a:r>
            <a:r>
              <a:rPr sz="1800" spc="-525" baseline="-25462" dirty="0">
                <a:solidFill>
                  <a:srgbClr val="888888"/>
                </a:solidFill>
                <a:latin typeface="Calibri"/>
                <a:cs typeface="Calibri"/>
              </a:rPr>
              <a:t>A</a:t>
            </a:r>
            <a:r>
              <a:rPr sz="1800" spc="-350" dirty="0">
                <a:latin typeface="Calibri"/>
                <a:cs typeface="Calibri"/>
              </a:rPr>
              <a:t>e</a:t>
            </a:r>
            <a:r>
              <a:rPr sz="1800" spc="-525" baseline="-25462" dirty="0">
                <a:solidFill>
                  <a:srgbClr val="888888"/>
                </a:solidFill>
                <a:latin typeface="Calibri"/>
                <a:cs typeface="Calibri"/>
              </a:rPr>
              <a:t>N</a:t>
            </a:r>
            <a:r>
              <a:rPr sz="1800" spc="-350" dirty="0">
                <a:latin typeface="Calibri"/>
                <a:cs typeface="Calibri"/>
              </a:rPr>
              <a:t>r</a:t>
            </a:r>
            <a:r>
              <a:rPr sz="1800" spc="-525" baseline="-25462" dirty="0">
                <a:solidFill>
                  <a:srgbClr val="888888"/>
                </a:solidFill>
                <a:latin typeface="Calibri"/>
                <a:cs typeface="Calibri"/>
              </a:rPr>
              <a:t>D</a:t>
            </a:r>
            <a:r>
              <a:rPr sz="1800" spc="-350" dirty="0">
                <a:latin typeface="Calibri"/>
                <a:cs typeface="Calibri"/>
              </a:rPr>
              <a:t>m</a:t>
            </a:r>
            <a:r>
              <a:rPr sz="1800" spc="-525" baseline="-25462" dirty="0">
                <a:solidFill>
                  <a:srgbClr val="888888"/>
                </a:solidFill>
                <a:latin typeface="Calibri"/>
                <a:cs typeface="Calibri"/>
              </a:rPr>
              <a:t>T</a:t>
            </a:r>
            <a:r>
              <a:rPr sz="1800" spc="-350" dirty="0">
                <a:latin typeface="Calibri"/>
                <a:cs typeface="Calibri"/>
              </a:rPr>
              <a:t>i</a:t>
            </a:r>
            <a:r>
              <a:rPr sz="1800" spc="-525" baseline="-25462" dirty="0">
                <a:solidFill>
                  <a:srgbClr val="888888"/>
                </a:solidFill>
                <a:latin typeface="Calibri"/>
                <a:cs typeface="Calibri"/>
              </a:rPr>
              <a:t>R</a:t>
            </a:r>
            <a:r>
              <a:rPr sz="1800" spc="-350" dirty="0">
                <a:latin typeface="Calibri"/>
                <a:cs typeface="Calibri"/>
              </a:rPr>
              <a:t>s</a:t>
            </a:r>
            <a:r>
              <a:rPr sz="1800" spc="-525" baseline="-25462" dirty="0">
                <a:solidFill>
                  <a:srgbClr val="888888"/>
                </a:solidFill>
                <a:latin typeface="Calibri"/>
                <a:cs typeface="Calibri"/>
              </a:rPr>
              <a:t>IC</a:t>
            </a:r>
            <a:r>
              <a:rPr sz="1800" spc="-350" dirty="0">
                <a:latin typeface="Calibri"/>
                <a:cs typeface="Calibri"/>
              </a:rPr>
              <a:t>s</a:t>
            </a:r>
            <a:r>
              <a:rPr sz="1800" spc="-525" baseline="-25462" dirty="0">
                <a:solidFill>
                  <a:srgbClr val="888888"/>
                </a:solidFill>
                <a:latin typeface="Calibri"/>
                <a:cs typeface="Calibri"/>
              </a:rPr>
              <a:t>K</a:t>
            </a:r>
            <a:r>
              <a:rPr sz="1800" spc="-350" dirty="0">
                <a:latin typeface="Calibri"/>
                <a:cs typeface="Calibri"/>
              </a:rPr>
              <a:t>io</a:t>
            </a:r>
            <a:r>
              <a:rPr sz="1800" spc="-525" baseline="-25462" dirty="0">
                <a:solidFill>
                  <a:srgbClr val="888888"/>
                </a:solidFill>
                <a:latin typeface="Calibri"/>
                <a:cs typeface="Calibri"/>
              </a:rPr>
              <a:t>S</a:t>
            </a:r>
            <a:r>
              <a:rPr sz="1800" spc="112" baseline="-25462" dirty="0">
                <a:solidFill>
                  <a:srgbClr val="888888"/>
                </a:solidFill>
                <a:latin typeface="Calibri"/>
                <a:cs typeface="Calibri"/>
              </a:rPr>
              <a:t> </a:t>
            </a:r>
            <a:r>
              <a:rPr sz="1800" spc="-5" dirty="0">
                <a:latin typeface="Calibri"/>
                <a:cs typeface="Calibri"/>
              </a:rPr>
              <a:t>n.)</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378661"/>
            <a:ext cx="8577580" cy="412432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5" dirty="0">
                <a:latin typeface="Calibri"/>
                <a:cs typeface="Calibri"/>
              </a:rPr>
              <a:t>The </a:t>
            </a:r>
            <a:r>
              <a:rPr sz="3200" dirty="0">
                <a:latin typeface="Calibri"/>
                <a:cs typeface="Calibri"/>
              </a:rPr>
              <a:t>individual </a:t>
            </a:r>
            <a:r>
              <a:rPr sz="3200" spc="-10" dirty="0">
                <a:latin typeface="Calibri"/>
                <a:cs typeface="Calibri"/>
              </a:rPr>
              <a:t>RT3DE </a:t>
            </a:r>
            <a:r>
              <a:rPr sz="3200" spc="-15" dirty="0">
                <a:latin typeface="Calibri"/>
                <a:cs typeface="Calibri"/>
              </a:rPr>
              <a:t>score </a:t>
            </a:r>
            <a:r>
              <a:rPr sz="3200" spc="-5" dirty="0">
                <a:latin typeface="Calibri"/>
                <a:cs typeface="Calibri"/>
              </a:rPr>
              <a:t>points </a:t>
            </a:r>
            <a:r>
              <a:rPr sz="3200" dirty="0">
                <a:latin typeface="Calibri"/>
                <a:cs typeface="Calibri"/>
              </a:rPr>
              <a:t>of </a:t>
            </a:r>
            <a:r>
              <a:rPr sz="3200" spc="-5" dirty="0">
                <a:latin typeface="Calibri"/>
                <a:cs typeface="Calibri"/>
              </a:rPr>
              <a:t>leaflets </a:t>
            </a:r>
            <a:r>
              <a:rPr sz="3200" dirty="0">
                <a:latin typeface="Calibri"/>
                <a:cs typeface="Calibri"/>
              </a:rPr>
              <a:t>and  </a:t>
            </a:r>
            <a:r>
              <a:rPr sz="3200" spc="-5" dirty="0">
                <a:latin typeface="Calibri"/>
                <a:cs typeface="Calibri"/>
              </a:rPr>
              <a:t>subvalvular </a:t>
            </a:r>
            <a:r>
              <a:rPr sz="3200" spc="-10" dirty="0">
                <a:latin typeface="Calibri"/>
                <a:cs typeface="Calibri"/>
              </a:rPr>
              <a:t>apparatus RT3DE </a:t>
            </a:r>
            <a:r>
              <a:rPr sz="3200" spc="-15" dirty="0">
                <a:latin typeface="Calibri"/>
                <a:cs typeface="Calibri"/>
              </a:rPr>
              <a:t>score were </a:t>
            </a:r>
            <a:r>
              <a:rPr sz="3200" spc="-5" dirty="0">
                <a:latin typeface="Calibri"/>
                <a:cs typeface="Calibri"/>
              </a:rPr>
              <a:t>summed  </a:t>
            </a:r>
            <a:r>
              <a:rPr sz="3200" spc="-20" dirty="0">
                <a:latin typeface="Calibri"/>
                <a:cs typeface="Calibri"/>
              </a:rPr>
              <a:t>to </a:t>
            </a:r>
            <a:r>
              <a:rPr sz="3200" spc="-10" dirty="0">
                <a:latin typeface="Calibri"/>
                <a:cs typeface="Calibri"/>
              </a:rPr>
              <a:t>calculate </a:t>
            </a:r>
            <a:r>
              <a:rPr sz="3200" dirty="0">
                <a:latin typeface="Calibri"/>
                <a:cs typeface="Calibri"/>
              </a:rPr>
              <a:t>the </a:t>
            </a:r>
            <a:r>
              <a:rPr sz="3200" spc="-20" dirty="0">
                <a:latin typeface="Calibri"/>
                <a:cs typeface="Calibri"/>
              </a:rPr>
              <a:t>total </a:t>
            </a:r>
            <a:r>
              <a:rPr sz="3200" spc="-10" dirty="0">
                <a:latin typeface="Calibri"/>
                <a:cs typeface="Calibri"/>
              </a:rPr>
              <a:t>RT3DE score, ranging </a:t>
            </a:r>
            <a:r>
              <a:rPr sz="3200" spc="-15" dirty="0">
                <a:latin typeface="Calibri"/>
                <a:cs typeface="Calibri"/>
              </a:rPr>
              <a:t>from </a:t>
            </a:r>
            <a:r>
              <a:rPr sz="3200" dirty="0">
                <a:latin typeface="Calibri"/>
                <a:cs typeface="Calibri"/>
              </a:rPr>
              <a:t>0  </a:t>
            </a:r>
            <a:r>
              <a:rPr sz="3200" spc="-20" dirty="0">
                <a:latin typeface="Calibri"/>
                <a:cs typeface="Calibri"/>
              </a:rPr>
              <a:t>to </a:t>
            </a:r>
            <a:r>
              <a:rPr sz="3200" dirty="0">
                <a:latin typeface="Calibri"/>
                <a:cs typeface="Calibri"/>
              </a:rPr>
              <a:t>31</a:t>
            </a:r>
            <a:r>
              <a:rPr sz="3200" spc="20" dirty="0">
                <a:latin typeface="Calibri"/>
                <a:cs typeface="Calibri"/>
              </a:rPr>
              <a:t> </a:t>
            </a:r>
            <a:r>
              <a:rPr sz="3200" spc="-5" dirty="0">
                <a:latin typeface="Calibri"/>
                <a:cs typeface="Calibri"/>
              </a:rPr>
              <a:t>points.</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294005" indent="-342900">
              <a:lnSpc>
                <a:spcPct val="100000"/>
              </a:lnSpc>
              <a:buFont typeface="Arial"/>
              <a:buChar char="•"/>
              <a:tabLst>
                <a:tab pos="354965" algn="l"/>
                <a:tab pos="355600" algn="l"/>
              </a:tabLst>
            </a:pPr>
            <a:r>
              <a:rPr sz="3200" spc="-65" dirty="0">
                <a:latin typeface="Calibri"/>
                <a:cs typeface="Calibri"/>
              </a:rPr>
              <a:t>Total </a:t>
            </a:r>
            <a:r>
              <a:rPr sz="3200" spc="-15" dirty="0">
                <a:latin typeface="Calibri"/>
                <a:cs typeface="Calibri"/>
              </a:rPr>
              <a:t>score </a:t>
            </a:r>
            <a:r>
              <a:rPr sz="3200" spc="-5" dirty="0">
                <a:latin typeface="Calibri"/>
                <a:cs typeface="Calibri"/>
              </a:rPr>
              <a:t>of </a:t>
            </a:r>
            <a:r>
              <a:rPr sz="3200" dirty="0">
                <a:latin typeface="Calibri"/>
                <a:cs typeface="Calibri"/>
              </a:rPr>
              <a:t>mild MV </a:t>
            </a:r>
            <a:r>
              <a:rPr sz="3200" spc="-10" dirty="0">
                <a:latin typeface="Calibri"/>
                <a:cs typeface="Calibri"/>
              </a:rPr>
              <a:t>involvement </a:t>
            </a:r>
            <a:r>
              <a:rPr sz="3200" spc="-15" dirty="0">
                <a:latin typeface="Calibri"/>
                <a:cs typeface="Calibri"/>
              </a:rPr>
              <a:t>was </a:t>
            </a:r>
            <a:r>
              <a:rPr sz="3200" spc="-10" dirty="0">
                <a:latin typeface="Calibri"/>
                <a:cs typeface="Calibri"/>
              </a:rPr>
              <a:t>defined  </a:t>
            </a:r>
            <a:r>
              <a:rPr sz="3200" dirty="0">
                <a:latin typeface="Calibri"/>
                <a:cs typeface="Calibri"/>
              </a:rPr>
              <a:t>as </a:t>
            </a:r>
            <a:r>
              <a:rPr sz="3200" spc="5" dirty="0">
                <a:latin typeface="Calibri"/>
                <a:cs typeface="Calibri"/>
              </a:rPr>
              <a:t>&lt;8 </a:t>
            </a:r>
            <a:r>
              <a:rPr sz="3200" spc="-5" dirty="0">
                <a:latin typeface="Calibri"/>
                <a:cs typeface="Calibri"/>
              </a:rPr>
              <a:t>points, </a:t>
            </a:r>
            <a:r>
              <a:rPr sz="3200" spc="-15" dirty="0">
                <a:latin typeface="Calibri"/>
                <a:cs typeface="Calibri"/>
              </a:rPr>
              <a:t>moderate </a:t>
            </a:r>
            <a:r>
              <a:rPr sz="3200" dirty="0">
                <a:latin typeface="Calibri"/>
                <a:cs typeface="Calibri"/>
              </a:rPr>
              <a:t>MV </a:t>
            </a:r>
            <a:r>
              <a:rPr sz="3200" spc="-10" dirty="0">
                <a:latin typeface="Calibri"/>
                <a:cs typeface="Calibri"/>
              </a:rPr>
              <a:t>involvement </a:t>
            </a:r>
            <a:r>
              <a:rPr sz="3200" spc="-20" dirty="0">
                <a:latin typeface="Calibri"/>
                <a:cs typeface="Calibri"/>
              </a:rPr>
              <a:t>8–13,  </a:t>
            </a:r>
            <a:r>
              <a:rPr sz="3200" dirty="0">
                <a:latin typeface="Calibri"/>
                <a:cs typeface="Calibri"/>
              </a:rPr>
              <a:t>and </a:t>
            </a:r>
            <a:r>
              <a:rPr sz="3200" spc="-15" dirty="0">
                <a:latin typeface="Calibri"/>
                <a:cs typeface="Calibri"/>
              </a:rPr>
              <a:t>severe </a:t>
            </a:r>
            <a:r>
              <a:rPr sz="3200" dirty="0">
                <a:latin typeface="Calibri"/>
                <a:cs typeface="Calibri"/>
              </a:rPr>
              <a:t>MV </a:t>
            </a:r>
            <a:r>
              <a:rPr sz="3200" spc="-10" dirty="0">
                <a:latin typeface="Calibri"/>
                <a:cs typeface="Calibri"/>
              </a:rPr>
              <a:t>involvement </a:t>
            </a:r>
            <a:r>
              <a:rPr sz="3200" dirty="0">
                <a:latin typeface="Calibri"/>
                <a:cs typeface="Calibri"/>
              </a:rPr>
              <a:t>&gt;14.</a:t>
            </a:r>
            <a:endParaRPr sz="3200">
              <a:latin typeface="Calibri"/>
              <a:cs typeface="Calibri"/>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9456" y="448055"/>
            <a:ext cx="8629015" cy="6038215"/>
            <a:chOff x="219456" y="448055"/>
            <a:chExt cx="8629015" cy="6038215"/>
          </a:xfrm>
        </p:grpSpPr>
        <p:sp>
          <p:nvSpPr>
            <p:cNvPr id="3" name="object 3"/>
            <p:cNvSpPr/>
            <p:nvPr/>
          </p:nvSpPr>
          <p:spPr>
            <a:xfrm>
              <a:off x="228600" y="457199"/>
              <a:ext cx="8610600" cy="6019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4028" y="452627"/>
              <a:ext cx="8620125" cy="6029325"/>
            </a:xfrm>
            <a:custGeom>
              <a:avLst/>
              <a:gdLst/>
              <a:ahLst/>
              <a:cxnLst/>
              <a:rect l="l" t="t" r="r" b="b"/>
              <a:pathLst>
                <a:path w="8620125" h="6029325">
                  <a:moveTo>
                    <a:pt x="0" y="6028944"/>
                  </a:moveTo>
                  <a:lnTo>
                    <a:pt x="8619744" y="6028944"/>
                  </a:lnTo>
                  <a:lnTo>
                    <a:pt x="8619744" y="0"/>
                  </a:lnTo>
                  <a:lnTo>
                    <a:pt x="0" y="0"/>
                  </a:lnTo>
                  <a:lnTo>
                    <a:pt x="0" y="6028944"/>
                  </a:lnTo>
                  <a:close/>
                </a:path>
              </a:pathLst>
            </a:custGeom>
            <a:ln w="9144">
              <a:solidFill>
                <a:srgbClr val="1E1C11"/>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2121" y="461899"/>
            <a:ext cx="2618740" cy="696595"/>
          </a:xfrm>
          <a:prstGeom prst="rect">
            <a:avLst/>
          </a:prstGeom>
        </p:spPr>
        <p:txBody>
          <a:bodyPr vert="horz" wrap="square" lIns="0" tIns="13335" rIns="0" bIns="0" rtlCol="0">
            <a:spAutoFit/>
          </a:bodyPr>
          <a:lstStyle/>
          <a:p>
            <a:pPr marL="12700">
              <a:lnSpc>
                <a:spcPct val="100000"/>
              </a:lnSpc>
              <a:spcBef>
                <a:spcPts val="105"/>
              </a:spcBef>
            </a:pPr>
            <a:r>
              <a:rPr sz="4400" b="1" spc="-25" dirty="0">
                <a:latin typeface="Calibri"/>
                <a:cs typeface="Calibri"/>
              </a:rPr>
              <a:t>APPROACH</a:t>
            </a:r>
            <a:endParaRPr sz="4400">
              <a:latin typeface="Calibri"/>
              <a:cs typeface="Calibri"/>
            </a:endParaRPr>
          </a:p>
        </p:txBody>
      </p:sp>
      <p:sp>
        <p:nvSpPr>
          <p:cNvPr id="3" name="object 3"/>
          <p:cNvSpPr txBox="1"/>
          <p:nvPr/>
        </p:nvSpPr>
        <p:spPr>
          <a:xfrm>
            <a:off x="535940" y="1357541"/>
            <a:ext cx="8040370" cy="3928745"/>
          </a:xfrm>
          <a:prstGeom prst="rect">
            <a:avLst/>
          </a:prstGeom>
        </p:spPr>
        <p:txBody>
          <a:bodyPr vert="horz" wrap="square" lIns="0" tIns="110489" rIns="0" bIns="0" rtlCol="0">
            <a:spAutoFit/>
          </a:bodyPr>
          <a:lstStyle/>
          <a:p>
            <a:pPr marL="103505">
              <a:lnSpc>
                <a:spcPct val="100000"/>
              </a:lnSpc>
              <a:spcBef>
                <a:spcPts val="869"/>
              </a:spcBef>
            </a:pPr>
            <a:r>
              <a:rPr sz="3200" spc="-10" dirty="0">
                <a:latin typeface="Calibri"/>
                <a:cs typeface="Calibri"/>
              </a:rPr>
              <a:t>There </a:t>
            </a:r>
            <a:r>
              <a:rPr sz="3200" spc="-15" dirty="0">
                <a:latin typeface="Calibri"/>
                <a:cs typeface="Calibri"/>
              </a:rPr>
              <a:t>are </a:t>
            </a:r>
            <a:r>
              <a:rPr sz="3200" spc="-5" dirty="0">
                <a:latin typeface="Calibri"/>
                <a:cs typeface="Calibri"/>
              </a:rPr>
              <a:t>usually </a:t>
            </a:r>
            <a:r>
              <a:rPr sz="3200" b="1" spc="-5" dirty="0">
                <a:latin typeface="Calibri"/>
                <a:cs typeface="Calibri"/>
              </a:rPr>
              <a:t>two approaches </a:t>
            </a:r>
            <a:r>
              <a:rPr sz="3200" spc="-30" dirty="0">
                <a:latin typeface="Calibri"/>
                <a:cs typeface="Calibri"/>
              </a:rPr>
              <a:t>for </a:t>
            </a:r>
            <a:r>
              <a:rPr sz="3200" dirty="0">
                <a:latin typeface="Calibri"/>
                <a:cs typeface="Calibri"/>
              </a:rPr>
              <a:t>the</a:t>
            </a:r>
            <a:r>
              <a:rPr sz="3200" spc="5" dirty="0">
                <a:latin typeface="Calibri"/>
                <a:cs typeface="Calibri"/>
              </a:rPr>
              <a:t> </a:t>
            </a:r>
            <a:r>
              <a:rPr sz="3200" dirty="0">
                <a:latin typeface="Calibri"/>
                <a:cs typeface="Calibri"/>
              </a:rPr>
              <a:t>PBMC</a:t>
            </a:r>
            <a:endParaRPr sz="3200">
              <a:latin typeface="Calibri"/>
              <a:cs typeface="Calibri"/>
            </a:endParaRPr>
          </a:p>
          <a:p>
            <a:pPr marL="415290" indent="-403225">
              <a:lnSpc>
                <a:spcPct val="100000"/>
              </a:lnSpc>
              <a:spcBef>
                <a:spcPts val="770"/>
              </a:spcBef>
              <a:buAutoNum type="arabicPeriod"/>
              <a:tabLst>
                <a:tab pos="415925" algn="l"/>
              </a:tabLst>
            </a:pPr>
            <a:r>
              <a:rPr sz="3200" spc="-35" dirty="0">
                <a:latin typeface="Calibri"/>
                <a:cs typeface="Calibri"/>
              </a:rPr>
              <a:t>Transvenous</a:t>
            </a:r>
            <a:r>
              <a:rPr sz="3200" spc="-10" dirty="0">
                <a:latin typeface="Calibri"/>
                <a:cs typeface="Calibri"/>
              </a:rPr>
              <a:t> approach</a:t>
            </a:r>
            <a:endParaRPr sz="3200">
              <a:latin typeface="Calibri"/>
              <a:cs typeface="Calibri"/>
            </a:endParaRPr>
          </a:p>
          <a:p>
            <a:pPr marL="415290" indent="-403225">
              <a:lnSpc>
                <a:spcPct val="100000"/>
              </a:lnSpc>
              <a:spcBef>
                <a:spcPts val="770"/>
              </a:spcBef>
              <a:buAutoNum type="arabicPeriod"/>
              <a:tabLst>
                <a:tab pos="415925" algn="l"/>
              </a:tabLst>
            </a:pPr>
            <a:r>
              <a:rPr sz="3200" spc="-25" dirty="0">
                <a:latin typeface="Calibri"/>
                <a:cs typeface="Calibri"/>
              </a:rPr>
              <a:t>Transarterial</a:t>
            </a:r>
            <a:r>
              <a:rPr sz="3200" spc="-5" dirty="0">
                <a:latin typeface="Calibri"/>
                <a:cs typeface="Calibri"/>
              </a:rPr>
              <a:t> </a:t>
            </a:r>
            <a:r>
              <a:rPr sz="3200" spc="-10" dirty="0">
                <a:latin typeface="Calibri"/>
                <a:cs typeface="Calibri"/>
              </a:rPr>
              <a:t>approach.</a:t>
            </a:r>
            <a:endParaRPr sz="3200">
              <a:latin typeface="Calibri"/>
              <a:cs typeface="Calibri"/>
            </a:endParaRPr>
          </a:p>
          <a:p>
            <a:pPr>
              <a:lnSpc>
                <a:spcPct val="100000"/>
              </a:lnSpc>
              <a:spcBef>
                <a:spcPts val="5"/>
              </a:spcBef>
            </a:pPr>
            <a:endParaRPr sz="4400">
              <a:latin typeface="Calibri"/>
              <a:cs typeface="Calibri"/>
            </a:endParaRPr>
          </a:p>
          <a:p>
            <a:pPr marL="355600" marR="5080" indent="-343535">
              <a:lnSpc>
                <a:spcPct val="100000"/>
              </a:lnSpc>
              <a:buFont typeface="Arial"/>
              <a:buChar char="•"/>
              <a:tabLst>
                <a:tab pos="355600" algn="l"/>
                <a:tab pos="356235" algn="l"/>
              </a:tabLst>
            </a:pPr>
            <a:r>
              <a:rPr sz="3200" spc="-15" dirty="0">
                <a:latin typeface="Calibri"/>
                <a:cs typeface="Calibri"/>
              </a:rPr>
              <a:t>Percutaneous transvenous mitral </a:t>
            </a:r>
            <a:r>
              <a:rPr sz="3200" spc="-10" dirty="0">
                <a:latin typeface="Calibri"/>
                <a:cs typeface="Calibri"/>
              </a:rPr>
              <a:t>valvuloplasty  </a:t>
            </a:r>
            <a:r>
              <a:rPr sz="3200" spc="-5" dirty="0">
                <a:latin typeface="Calibri"/>
                <a:cs typeface="Calibri"/>
              </a:rPr>
              <a:t>(PTMC) </a:t>
            </a:r>
            <a:r>
              <a:rPr sz="3200" dirty="0">
                <a:latin typeface="Calibri"/>
                <a:cs typeface="Calibri"/>
              </a:rPr>
              <a:t>is the </a:t>
            </a:r>
            <a:r>
              <a:rPr sz="3200" spc="-10" dirty="0">
                <a:latin typeface="Calibri"/>
                <a:cs typeface="Calibri"/>
              </a:rPr>
              <a:t>most </a:t>
            </a:r>
            <a:r>
              <a:rPr sz="3200" spc="-5" dirty="0">
                <a:latin typeface="Calibri"/>
                <a:cs typeface="Calibri"/>
              </a:rPr>
              <a:t>common </a:t>
            </a:r>
            <a:r>
              <a:rPr sz="3200" dirty="0">
                <a:latin typeface="Calibri"/>
                <a:cs typeface="Calibri"/>
              </a:rPr>
              <a:t>and </a:t>
            </a:r>
            <a:r>
              <a:rPr sz="3200" spc="-5" dirty="0">
                <a:latin typeface="Calibri"/>
                <a:cs typeface="Calibri"/>
              </a:rPr>
              <a:t>time </a:t>
            </a:r>
            <a:r>
              <a:rPr sz="3200" spc="-20" dirty="0">
                <a:latin typeface="Calibri"/>
                <a:cs typeface="Calibri"/>
              </a:rPr>
              <a:t>tested  </a:t>
            </a:r>
            <a:r>
              <a:rPr sz="3200" spc="-10" dirty="0">
                <a:latin typeface="Calibri"/>
                <a:cs typeface="Calibri"/>
              </a:rPr>
              <a:t>approach </a:t>
            </a:r>
            <a:r>
              <a:rPr sz="3200" spc="-30" dirty="0">
                <a:latin typeface="Calibri"/>
                <a:cs typeface="Calibri"/>
              </a:rPr>
              <a:t>for </a:t>
            </a:r>
            <a:r>
              <a:rPr sz="3200" dirty="0">
                <a:latin typeface="Calibri"/>
                <a:cs typeface="Calibri"/>
              </a:rPr>
              <a:t>this</a:t>
            </a:r>
            <a:r>
              <a:rPr sz="3200" spc="45" dirty="0">
                <a:latin typeface="Calibri"/>
                <a:cs typeface="Calibri"/>
              </a:rPr>
              <a:t> </a:t>
            </a:r>
            <a:r>
              <a:rPr sz="3200" spc="-15" dirty="0">
                <a:latin typeface="Calibri"/>
                <a:cs typeface="Calibri"/>
              </a:rPr>
              <a:t>procedure.</a:t>
            </a:r>
            <a:endParaRPr sz="3200">
              <a:latin typeface="Calibri"/>
              <a:cs typeface="Calibri"/>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5338" y="461899"/>
            <a:ext cx="2971800" cy="696595"/>
          </a:xfrm>
          <a:prstGeom prst="rect">
            <a:avLst/>
          </a:prstGeom>
        </p:spPr>
        <p:txBody>
          <a:bodyPr vert="horz" wrap="square" lIns="0" tIns="13335" rIns="0" bIns="0" rtlCol="0">
            <a:spAutoFit/>
          </a:bodyPr>
          <a:lstStyle/>
          <a:p>
            <a:pPr marL="12700">
              <a:lnSpc>
                <a:spcPct val="100000"/>
              </a:lnSpc>
              <a:spcBef>
                <a:spcPts val="105"/>
              </a:spcBef>
            </a:pPr>
            <a:r>
              <a:rPr sz="4400" spc="-15" dirty="0"/>
              <a:t>TECHNIQUES</a:t>
            </a:r>
            <a:endParaRPr sz="4400"/>
          </a:p>
        </p:txBody>
      </p:sp>
      <p:sp>
        <p:nvSpPr>
          <p:cNvPr id="3" name="object 3"/>
          <p:cNvSpPr txBox="1"/>
          <p:nvPr/>
        </p:nvSpPr>
        <p:spPr>
          <a:xfrm>
            <a:off x="535940" y="1509941"/>
            <a:ext cx="7149465" cy="2367915"/>
          </a:xfrm>
          <a:prstGeom prst="rect">
            <a:avLst/>
          </a:prstGeom>
        </p:spPr>
        <p:txBody>
          <a:bodyPr vert="horz" wrap="square" lIns="0" tIns="110489" rIns="0" bIns="0" rtlCol="0">
            <a:spAutoFit/>
          </a:bodyPr>
          <a:lstStyle/>
          <a:p>
            <a:pPr marL="12700">
              <a:lnSpc>
                <a:spcPct val="100000"/>
              </a:lnSpc>
              <a:spcBef>
                <a:spcPts val="869"/>
              </a:spcBef>
            </a:pPr>
            <a:r>
              <a:rPr sz="3200" spc="-10" dirty="0">
                <a:latin typeface="Calibri"/>
                <a:cs typeface="Calibri"/>
              </a:rPr>
              <a:t>There </a:t>
            </a:r>
            <a:r>
              <a:rPr sz="3200" spc="-15" dirty="0">
                <a:latin typeface="Calibri"/>
                <a:cs typeface="Calibri"/>
              </a:rPr>
              <a:t>are </a:t>
            </a:r>
            <a:r>
              <a:rPr sz="3200" spc="-10" dirty="0">
                <a:latin typeface="Calibri"/>
                <a:cs typeface="Calibri"/>
              </a:rPr>
              <a:t>three </a:t>
            </a:r>
            <a:r>
              <a:rPr sz="3200" dirty="0">
                <a:latin typeface="Calibri"/>
                <a:cs typeface="Calibri"/>
              </a:rPr>
              <a:t>main </a:t>
            </a:r>
            <a:r>
              <a:rPr sz="3200" spc="-5" dirty="0">
                <a:latin typeface="Calibri"/>
                <a:cs typeface="Calibri"/>
              </a:rPr>
              <a:t>techniques </a:t>
            </a:r>
            <a:r>
              <a:rPr sz="3200" spc="-30" dirty="0">
                <a:latin typeface="Calibri"/>
                <a:cs typeface="Calibri"/>
              </a:rPr>
              <a:t>for</a:t>
            </a:r>
            <a:r>
              <a:rPr sz="3200" spc="-40" dirty="0">
                <a:latin typeface="Calibri"/>
                <a:cs typeface="Calibri"/>
              </a:rPr>
              <a:t> </a:t>
            </a:r>
            <a:r>
              <a:rPr sz="3200" spc="-5" dirty="0">
                <a:latin typeface="Calibri"/>
                <a:cs typeface="Calibri"/>
              </a:rPr>
              <a:t>PTMC:</a:t>
            </a:r>
            <a:endParaRPr sz="3200">
              <a:latin typeface="Calibri"/>
              <a:cs typeface="Calibri"/>
            </a:endParaRPr>
          </a:p>
          <a:p>
            <a:pPr marL="414655" indent="-402590">
              <a:lnSpc>
                <a:spcPct val="100000"/>
              </a:lnSpc>
              <a:spcBef>
                <a:spcPts val="770"/>
              </a:spcBef>
              <a:buAutoNum type="arabicPeriod"/>
              <a:tabLst>
                <a:tab pos="415290" algn="l"/>
              </a:tabLst>
            </a:pPr>
            <a:r>
              <a:rPr sz="3200" spc="-5" dirty="0">
                <a:latin typeface="Calibri"/>
                <a:cs typeface="Calibri"/>
              </a:rPr>
              <a:t>Single balloon</a:t>
            </a:r>
            <a:r>
              <a:rPr sz="3200" spc="5" dirty="0">
                <a:latin typeface="Calibri"/>
                <a:cs typeface="Calibri"/>
              </a:rPr>
              <a:t> </a:t>
            </a:r>
            <a:r>
              <a:rPr sz="3200" spc="-10" dirty="0">
                <a:latin typeface="Calibri"/>
                <a:cs typeface="Calibri"/>
              </a:rPr>
              <a:t>technique</a:t>
            </a:r>
            <a:endParaRPr sz="3200">
              <a:latin typeface="Calibri"/>
              <a:cs typeface="Calibri"/>
            </a:endParaRPr>
          </a:p>
          <a:p>
            <a:pPr marL="414655" indent="-402590">
              <a:lnSpc>
                <a:spcPct val="100000"/>
              </a:lnSpc>
              <a:spcBef>
                <a:spcPts val="770"/>
              </a:spcBef>
              <a:buAutoNum type="arabicPeriod"/>
              <a:tabLst>
                <a:tab pos="415290" algn="l"/>
              </a:tabLst>
            </a:pPr>
            <a:r>
              <a:rPr sz="3200" spc="-5" dirty="0">
                <a:latin typeface="Calibri"/>
                <a:cs typeface="Calibri"/>
              </a:rPr>
              <a:t>Double balloon</a:t>
            </a:r>
            <a:r>
              <a:rPr sz="3200" spc="15" dirty="0">
                <a:latin typeface="Calibri"/>
                <a:cs typeface="Calibri"/>
              </a:rPr>
              <a:t> </a:t>
            </a:r>
            <a:r>
              <a:rPr sz="3200" spc="-10" dirty="0">
                <a:latin typeface="Calibri"/>
                <a:cs typeface="Calibri"/>
              </a:rPr>
              <a:t>technique</a:t>
            </a:r>
            <a:endParaRPr sz="3200">
              <a:latin typeface="Calibri"/>
              <a:cs typeface="Calibri"/>
            </a:endParaRPr>
          </a:p>
          <a:p>
            <a:pPr marL="415290" indent="-403225">
              <a:lnSpc>
                <a:spcPct val="100000"/>
              </a:lnSpc>
              <a:spcBef>
                <a:spcPts val="770"/>
              </a:spcBef>
              <a:buFont typeface="Calibri"/>
              <a:buAutoNum type="arabicPeriod"/>
              <a:tabLst>
                <a:tab pos="415925" algn="l"/>
              </a:tabLst>
            </a:pPr>
            <a:r>
              <a:rPr sz="3200" b="1" dirty="0">
                <a:latin typeface="Calibri"/>
                <a:cs typeface="Calibri"/>
              </a:rPr>
              <a:t>Inoue balloon</a:t>
            </a:r>
            <a:r>
              <a:rPr sz="3200" b="1" spc="-65" dirty="0">
                <a:latin typeface="Calibri"/>
                <a:cs typeface="Calibri"/>
              </a:rPr>
              <a:t> </a:t>
            </a:r>
            <a:r>
              <a:rPr sz="3200" b="1" spc="-10" dirty="0">
                <a:latin typeface="Calibri"/>
                <a:cs typeface="Calibri"/>
              </a:rPr>
              <a:t>technique</a:t>
            </a:r>
            <a:endParaRPr sz="3200">
              <a:latin typeface="Calibri"/>
              <a:cs typeface="Calibri"/>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4286" y="496950"/>
            <a:ext cx="8245475"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Calibri"/>
                <a:cs typeface="Calibri"/>
              </a:rPr>
              <a:t>Inoue balloon </a:t>
            </a:r>
            <a:r>
              <a:rPr sz="4000" b="1" spc="-15" dirty="0">
                <a:latin typeface="Calibri"/>
                <a:cs typeface="Calibri"/>
              </a:rPr>
              <a:t>technique </a:t>
            </a:r>
            <a:r>
              <a:rPr sz="4000" b="1" spc="-5" dirty="0">
                <a:latin typeface="Calibri"/>
                <a:cs typeface="Calibri"/>
              </a:rPr>
              <a:t>(TV</a:t>
            </a:r>
            <a:r>
              <a:rPr sz="4000" b="1" spc="55" dirty="0">
                <a:latin typeface="Calibri"/>
                <a:cs typeface="Calibri"/>
              </a:rPr>
              <a:t> </a:t>
            </a:r>
            <a:r>
              <a:rPr sz="4000" b="1" spc="-10" dirty="0">
                <a:latin typeface="Calibri"/>
                <a:cs typeface="Calibri"/>
              </a:rPr>
              <a:t>approach)</a:t>
            </a:r>
            <a:endParaRPr sz="4000">
              <a:latin typeface="Calibri"/>
              <a:cs typeface="Calibri"/>
            </a:endParaRPr>
          </a:p>
        </p:txBody>
      </p:sp>
      <p:sp>
        <p:nvSpPr>
          <p:cNvPr id="3" name="object 3"/>
          <p:cNvSpPr txBox="1"/>
          <p:nvPr/>
        </p:nvSpPr>
        <p:spPr>
          <a:xfrm>
            <a:off x="307340" y="1113790"/>
            <a:ext cx="8408670" cy="5005705"/>
          </a:xfrm>
          <a:prstGeom prst="rect">
            <a:avLst/>
          </a:prstGeom>
        </p:spPr>
        <p:txBody>
          <a:bodyPr vert="horz" wrap="square" lIns="0" tIns="53975" rIns="0" bIns="0" rtlCol="0">
            <a:spAutoFit/>
          </a:bodyPr>
          <a:lstStyle/>
          <a:p>
            <a:pPr marL="355600" marR="387350" indent="-342900">
              <a:lnSpc>
                <a:spcPct val="90000"/>
              </a:lnSpc>
              <a:spcBef>
                <a:spcPts val="425"/>
              </a:spcBef>
              <a:buFont typeface="Arial"/>
              <a:buChar char="•"/>
              <a:tabLst>
                <a:tab pos="354965" algn="l"/>
                <a:tab pos="355600" algn="l"/>
              </a:tabLst>
            </a:pPr>
            <a:r>
              <a:rPr sz="2700" dirty="0">
                <a:latin typeface="Calibri"/>
                <a:cs typeface="Calibri"/>
              </a:rPr>
              <a:t>BMV </a:t>
            </a:r>
            <a:r>
              <a:rPr sz="2700" spc="-15" dirty="0">
                <a:latin typeface="Calibri"/>
                <a:cs typeface="Calibri"/>
              </a:rPr>
              <a:t>was </a:t>
            </a:r>
            <a:r>
              <a:rPr sz="2700" spc="-10" dirty="0">
                <a:latin typeface="Calibri"/>
                <a:cs typeface="Calibri"/>
              </a:rPr>
              <a:t>introduced </a:t>
            </a:r>
            <a:r>
              <a:rPr sz="2700" dirty="0">
                <a:latin typeface="Calibri"/>
                <a:cs typeface="Calibri"/>
              </a:rPr>
              <a:t>in 1984 </a:t>
            </a:r>
            <a:r>
              <a:rPr sz="2700" spc="-10" dirty="0">
                <a:latin typeface="Calibri"/>
                <a:cs typeface="Calibri"/>
              </a:rPr>
              <a:t>by </a:t>
            </a:r>
            <a:r>
              <a:rPr sz="2700" dirty="0">
                <a:latin typeface="Calibri"/>
                <a:cs typeface="Calibri"/>
              </a:rPr>
              <a:t>the Japanese </a:t>
            </a:r>
            <a:r>
              <a:rPr sz="2700" spc="-15" dirty="0">
                <a:latin typeface="Calibri"/>
                <a:cs typeface="Calibri"/>
              </a:rPr>
              <a:t>surgeon  </a:t>
            </a:r>
            <a:r>
              <a:rPr sz="2700" spc="-10" dirty="0">
                <a:latin typeface="Calibri"/>
                <a:cs typeface="Calibri"/>
              </a:rPr>
              <a:t>Kanjie </a:t>
            </a:r>
            <a:r>
              <a:rPr sz="2700" dirty="0">
                <a:latin typeface="Calibri"/>
                <a:cs typeface="Calibri"/>
              </a:rPr>
              <a:t>Inoue, who </a:t>
            </a:r>
            <a:r>
              <a:rPr sz="2700" spc="-5" dirty="0">
                <a:latin typeface="Calibri"/>
                <a:cs typeface="Calibri"/>
              </a:rPr>
              <a:t>developed </a:t>
            </a:r>
            <a:r>
              <a:rPr sz="2700" dirty="0">
                <a:latin typeface="Calibri"/>
                <a:cs typeface="Calibri"/>
              </a:rPr>
              <a:t>the </a:t>
            </a:r>
            <a:r>
              <a:rPr sz="2700" spc="-15" dirty="0">
                <a:latin typeface="Calibri"/>
                <a:cs typeface="Calibri"/>
              </a:rPr>
              <a:t>procedure </a:t>
            </a:r>
            <a:r>
              <a:rPr sz="2700" dirty="0">
                <a:latin typeface="Calibri"/>
                <a:cs typeface="Calibri"/>
              </a:rPr>
              <a:t>as a</a:t>
            </a:r>
            <a:r>
              <a:rPr sz="2700" spc="-155" dirty="0">
                <a:latin typeface="Calibri"/>
                <a:cs typeface="Calibri"/>
              </a:rPr>
              <a:t> </a:t>
            </a:r>
            <a:r>
              <a:rPr sz="2700" spc="-5" dirty="0">
                <a:latin typeface="Calibri"/>
                <a:cs typeface="Calibri"/>
              </a:rPr>
              <a:t>logical  </a:t>
            </a:r>
            <a:r>
              <a:rPr sz="2700" spc="-10" dirty="0">
                <a:latin typeface="Calibri"/>
                <a:cs typeface="Calibri"/>
              </a:rPr>
              <a:t>extension </a:t>
            </a:r>
            <a:r>
              <a:rPr sz="2700" spc="-5" dirty="0">
                <a:latin typeface="Calibri"/>
                <a:cs typeface="Calibri"/>
              </a:rPr>
              <a:t>of </a:t>
            </a:r>
            <a:r>
              <a:rPr sz="2700" spc="-10" dirty="0">
                <a:latin typeface="Calibri"/>
                <a:cs typeface="Calibri"/>
              </a:rPr>
              <a:t>surgical </a:t>
            </a:r>
            <a:r>
              <a:rPr sz="2700" spc="-5" dirty="0">
                <a:latin typeface="Calibri"/>
                <a:cs typeface="Calibri"/>
              </a:rPr>
              <a:t>closed</a:t>
            </a:r>
            <a:r>
              <a:rPr sz="2700" spc="-50" dirty="0">
                <a:latin typeface="Calibri"/>
                <a:cs typeface="Calibri"/>
              </a:rPr>
              <a:t> </a:t>
            </a:r>
            <a:r>
              <a:rPr sz="2700" spc="-25" dirty="0">
                <a:latin typeface="Calibri"/>
                <a:cs typeface="Calibri"/>
              </a:rPr>
              <a:t>commissurotomy.</a:t>
            </a:r>
            <a:endParaRPr sz="2700">
              <a:latin typeface="Calibri"/>
              <a:cs typeface="Calibri"/>
            </a:endParaRPr>
          </a:p>
          <a:p>
            <a:pPr>
              <a:lnSpc>
                <a:spcPct val="100000"/>
              </a:lnSpc>
              <a:spcBef>
                <a:spcPts val="35"/>
              </a:spcBef>
              <a:buFont typeface="Arial"/>
              <a:buChar char="•"/>
            </a:pPr>
            <a:endParaRPr sz="3450">
              <a:latin typeface="Calibri"/>
              <a:cs typeface="Calibri"/>
            </a:endParaRPr>
          </a:p>
          <a:p>
            <a:pPr marL="355600" marR="209550" indent="-342900">
              <a:lnSpc>
                <a:spcPts val="2920"/>
              </a:lnSpc>
              <a:spcBef>
                <a:spcPts val="5"/>
              </a:spcBef>
              <a:buFont typeface="Arial"/>
              <a:buChar char="•"/>
              <a:tabLst>
                <a:tab pos="354965" algn="l"/>
                <a:tab pos="355600" algn="l"/>
              </a:tabLst>
            </a:pPr>
            <a:r>
              <a:rPr sz="2700" spc="-5" dirty="0">
                <a:latin typeface="Calibri"/>
                <a:cs typeface="Calibri"/>
              </a:rPr>
              <a:t>The Inoue-Balloon </a:t>
            </a:r>
            <a:r>
              <a:rPr sz="2700" spc="-10" dirty="0">
                <a:latin typeface="Calibri"/>
                <a:cs typeface="Calibri"/>
              </a:rPr>
              <a:t>Catheter </a:t>
            </a:r>
            <a:r>
              <a:rPr sz="2700" dirty="0">
                <a:latin typeface="Calibri"/>
                <a:cs typeface="Calibri"/>
              </a:rPr>
              <a:t>is </a:t>
            </a:r>
            <a:r>
              <a:rPr sz="2700" spc="-10" dirty="0">
                <a:latin typeface="Calibri"/>
                <a:cs typeface="Calibri"/>
              </a:rPr>
              <a:t>manufactured </a:t>
            </a:r>
            <a:r>
              <a:rPr sz="2700" spc="-5" dirty="0">
                <a:latin typeface="Calibri"/>
                <a:cs typeface="Calibri"/>
              </a:rPr>
              <a:t>of</a:t>
            </a:r>
            <a:r>
              <a:rPr sz="2700" spc="-135" dirty="0">
                <a:latin typeface="Calibri"/>
                <a:cs typeface="Calibri"/>
              </a:rPr>
              <a:t> </a:t>
            </a:r>
            <a:r>
              <a:rPr sz="2700" spc="-5" dirty="0">
                <a:latin typeface="Calibri"/>
                <a:cs typeface="Calibri"/>
              </a:rPr>
              <a:t>polyvinyl  </a:t>
            </a:r>
            <a:r>
              <a:rPr sz="2700" dirty="0">
                <a:latin typeface="Calibri"/>
                <a:cs typeface="Calibri"/>
              </a:rPr>
              <a:t>chloride with a </a:t>
            </a:r>
            <a:r>
              <a:rPr sz="2700" spc="-5" dirty="0">
                <a:latin typeface="Calibri"/>
                <a:cs typeface="Calibri"/>
              </a:rPr>
              <a:t>balloon </a:t>
            </a:r>
            <a:r>
              <a:rPr sz="2700" spc="-15" dirty="0">
                <a:latin typeface="Calibri"/>
                <a:cs typeface="Calibri"/>
              </a:rPr>
              <a:t>attached to </a:t>
            </a:r>
            <a:r>
              <a:rPr sz="2700" dirty="0">
                <a:latin typeface="Calibri"/>
                <a:cs typeface="Calibri"/>
              </a:rPr>
              <a:t>the </a:t>
            </a:r>
            <a:r>
              <a:rPr sz="2700" spc="-15" dirty="0">
                <a:latin typeface="Calibri"/>
                <a:cs typeface="Calibri"/>
              </a:rPr>
              <a:t>distal</a:t>
            </a:r>
            <a:r>
              <a:rPr sz="2700" spc="-70" dirty="0">
                <a:latin typeface="Calibri"/>
                <a:cs typeface="Calibri"/>
              </a:rPr>
              <a:t> </a:t>
            </a:r>
            <a:r>
              <a:rPr sz="2700" dirty="0">
                <a:latin typeface="Calibri"/>
                <a:cs typeface="Calibri"/>
              </a:rPr>
              <a:t>end.</a:t>
            </a:r>
            <a:endParaRPr sz="2700">
              <a:latin typeface="Calibri"/>
              <a:cs typeface="Calibri"/>
            </a:endParaRPr>
          </a:p>
          <a:p>
            <a:pPr>
              <a:lnSpc>
                <a:spcPct val="100000"/>
              </a:lnSpc>
              <a:spcBef>
                <a:spcPts val="55"/>
              </a:spcBef>
              <a:buFont typeface="Arial"/>
              <a:buChar char="•"/>
            </a:pPr>
            <a:endParaRPr sz="3400">
              <a:latin typeface="Calibri"/>
              <a:cs typeface="Calibri"/>
            </a:endParaRPr>
          </a:p>
          <a:p>
            <a:pPr marL="355600" marR="5080" indent="-342900">
              <a:lnSpc>
                <a:spcPts val="2920"/>
              </a:lnSpc>
              <a:buFont typeface="Arial"/>
              <a:buChar char="•"/>
              <a:tabLst>
                <a:tab pos="354965" algn="l"/>
                <a:tab pos="355600" algn="l"/>
              </a:tabLst>
            </a:pPr>
            <a:r>
              <a:rPr sz="2700" spc="-5" dirty="0">
                <a:latin typeface="Calibri"/>
                <a:cs typeface="Calibri"/>
              </a:rPr>
              <a:t>The balloon </a:t>
            </a:r>
            <a:r>
              <a:rPr sz="2700" dirty="0">
                <a:latin typeface="Calibri"/>
                <a:cs typeface="Calibri"/>
              </a:rPr>
              <a:t>is </a:t>
            </a:r>
            <a:r>
              <a:rPr sz="2700" spc="-10" dirty="0">
                <a:latin typeface="Calibri"/>
                <a:cs typeface="Calibri"/>
              </a:rPr>
              <a:t>two </a:t>
            </a:r>
            <a:r>
              <a:rPr sz="2700" spc="-20" dirty="0">
                <a:latin typeface="Calibri"/>
                <a:cs typeface="Calibri"/>
              </a:rPr>
              <a:t>latex </a:t>
            </a:r>
            <a:r>
              <a:rPr sz="2700" spc="-25" dirty="0">
                <a:latin typeface="Calibri"/>
                <a:cs typeface="Calibri"/>
              </a:rPr>
              <a:t>layers </a:t>
            </a:r>
            <a:r>
              <a:rPr sz="2700" spc="-10" dirty="0">
                <a:latin typeface="Calibri"/>
                <a:cs typeface="Calibri"/>
              </a:rPr>
              <a:t>between </a:t>
            </a:r>
            <a:r>
              <a:rPr sz="2700" dirty="0">
                <a:latin typeface="Calibri"/>
                <a:cs typeface="Calibri"/>
              </a:rPr>
              <a:t>which is </a:t>
            </a:r>
            <a:r>
              <a:rPr sz="2700" spc="-15" dirty="0">
                <a:latin typeface="Calibri"/>
                <a:cs typeface="Calibri"/>
              </a:rPr>
              <a:t>polyester  </a:t>
            </a:r>
            <a:r>
              <a:rPr sz="2700" spc="-10" dirty="0">
                <a:latin typeface="Calibri"/>
                <a:cs typeface="Calibri"/>
              </a:rPr>
              <a:t>micromesh</a:t>
            </a:r>
            <a:endParaRPr sz="2700">
              <a:latin typeface="Calibri"/>
              <a:cs typeface="Calibri"/>
            </a:endParaRPr>
          </a:p>
          <a:p>
            <a:pPr>
              <a:lnSpc>
                <a:spcPct val="100000"/>
              </a:lnSpc>
              <a:spcBef>
                <a:spcPts val="55"/>
              </a:spcBef>
              <a:buFont typeface="Arial"/>
              <a:buChar char="•"/>
            </a:pPr>
            <a:endParaRPr sz="3400">
              <a:latin typeface="Calibri"/>
              <a:cs typeface="Calibri"/>
            </a:endParaRPr>
          </a:p>
          <a:p>
            <a:pPr marL="355600" marR="828675" indent="-342900">
              <a:lnSpc>
                <a:spcPts val="2920"/>
              </a:lnSpc>
              <a:buFont typeface="Arial"/>
              <a:buChar char="•"/>
              <a:tabLst>
                <a:tab pos="433070" algn="l"/>
                <a:tab pos="433705" algn="l"/>
              </a:tabLst>
            </a:pPr>
            <a:r>
              <a:rPr dirty="0"/>
              <a:t>	</a:t>
            </a:r>
            <a:r>
              <a:rPr sz="2700" spc="-5" dirty="0">
                <a:latin typeface="Calibri"/>
                <a:cs typeface="Calibri"/>
              </a:rPr>
              <a:t>Owing </a:t>
            </a:r>
            <a:r>
              <a:rPr sz="2700" spc="-15" dirty="0">
                <a:latin typeface="Calibri"/>
                <a:cs typeface="Calibri"/>
              </a:rPr>
              <a:t>to </a:t>
            </a:r>
            <a:r>
              <a:rPr sz="2700" dirty="0">
                <a:latin typeface="Calibri"/>
                <a:cs typeface="Calibri"/>
              </a:rPr>
              <a:t>the </a:t>
            </a:r>
            <a:r>
              <a:rPr sz="2700" spc="-10" dirty="0">
                <a:latin typeface="Calibri"/>
                <a:cs typeface="Calibri"/>
              </a:rPr>
              <a:t>variable </a:t>
            </a:r>
            <a:r>
              <a:rPr sz="2700" spc="-5" dirty="0">
                <a:latin typeface="Calibri"/>
                <a:cs typeface="Calibri"/>
              </a:rPr>
              <a:t>elasticity </a:t>
            </a:r>
            <a:r>
              <a:rPr sz="2700" dirty="0">
                <a:latin typeface="Calibri"/>
                <a:cs typeface="Calibri"/>
              </a:rPr>
              <a:t>along its </a:t>
            </a:r>
            <a:r>
              <a:rPr sz="2700" spc="-5" dirty="0">
                <a:latin typeface="Calibri"/>
                <a:cs typeface="Calibri"/>
              </a:rPr>
              <a:t>length, </a:t>
            </a:r>
            <a:r>
              <a:rPr sz="2700" dirty="0">
                <a:latin typeface="Calibri"/>
                <a:cs typeface="Calibri"/>
              </a:rPr>
              <a:t>the  </a:t>
            </a:r>
            <a:r>
              <a:rPr sz="2700" spc="-5" dirty="0">
                <a:latin typeface="Calibri"/>
                <a:cs typeface="Calibri"/>
              </a:rPr>
              <a:t>balloon </a:t>
            </a:r>
            <a:r>
              <a:rPr sz="2700" spc="-10" dirty="0">
                <a:latin typeface="Calibri"/>
                <a:cs typeface="Calibri"/>
              </a:rPr>
              <a:t>inflates </a:t>
            </a:r>
            <a:r>
              <a:rPr sz="2700" dirty="0">
                <a:latin typeface="Calibri"/>
                <a:cs typeface="Calibri"/>
              </a:rPr>
              <a:t>in </a:t>
            </a:r>
            <a:r>
              <a:rPr sz="2700" spc="-15" dirty="0">
                <a:latin typeface="Calibri"/>
                <a:cs typeface="Calibri"/>
              </a:rPr>
              <a:t>three </a:t>
            </a:r>
            <a:r>
              <a:rPr sz="2700" spc="-10" dirty="0">
                <a:latin typeface="Calibri"/>
                <a:cs typeface="Calibri"/>
              </a:rPr>
              <a:t>distinct </a:t>
            </a:r>
            <a:r>
              <a:rPr sz="2700" spc="-20" dirty="0">
                <a:latin typeface="Calibri"/>
                <a:cs typeface="Calibri"/>
              </a:rPr>
              <a:t>stages.</a:t>
            </a:r>
            <a:endParaRPr sz="2700">
              <a:latin typeface="Calibri"/>
              <a:cs typeface="Calibri"/>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531061"/>
            <a:ext cx="8365490" cy="314833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5" dirty="0">
                <a:latin typeface="Calibri"/>
                <a:cs typeface="Calibri"/>
              </a:rPr>
              <a:t>The balloon section </a:t>
            </a:r>
            <a:r>
              <a:rPr sz="3200" dirty="0">
                <a:latin typeface="Calibri"/>
                <a:cs typeface="Calibri"/>
              </a:rPr>
              <a:t>is </a:t>
            </a:r>
            <a:r>
              <a:rPr sz="3200" spc="-20" dirty="0">
                <a:latin typeface="Calibri"/>
                <a:cs typeface="Calibri"/>
              </a:rPr>
              <a:t>stiffened </a:t>
            </a:r>
            <a:r>
              <a:rPr sz="3200" dirty="0">
                <a:latin typeface="Calibri"/>
                <a:cs typeface="Calibri"/>
              </a:rPr>
              <a:t>and </a:t>
            </a:r>
            <a:r>
              <a:rPr sz="3200" spc="-10" dirty="0">
                <a:latin typeface="Calibri"/>
                <a:cs typeface="Calibri"/>
              </a:rPr>
              <a:t>slenderized  </a:t>
            </a:r>
            <a:r>
              <a:rPr sz="3200" dirty="0">
                <a:latin typeface="Calibri"/>
                <a:cs typeface="Calibri"/>
              </a:rPr>
              <a:t>when </a:t>
            </a:r>
            <a:r>
              <a:rPr sz="3200" spc="-15" dirty="0">
                <a:latin typeface="Calibri"/>
                <a:cs typeface="Calibri"/>
              </a:rPr>
              <a:t>stretched by </a:t>
            </a:r>
            <a:r>
              <a:rPr sz="3200" dirty="0">
                <a:latin typeface="Calibri"/>
                <a:cs typeface="Calibri"/>
              </a:rPr>
              <a:t>the insertion </a:t>
            </a:r>
            <a:r>
              <a:rPr sz="3200" spc="-5" dirty="0">
                <a:latin typeface="Calibri"/>
                <a:cs typeface="Calibri"/>
              </a:rPr>
              <a:t>of </a:t>
            </a:r>
            <a:r>
              <a:rPr sz="3200" dirty="0">
                <a:latin typeface="Calibri"/>
                <a:cs typeface="Calibri"/>
              </a:rPr>
              <a:t>a </a:t>
            </a:r>
            <a:r>
              <a:rPr sz="3200" spc="-10" dirty="0">
                <a:latin typeface="Calibri"/>
                <a:cs typeface="Calibri"/>
              </a:rPr>
              <a:t>metal</a:t>
            </a:r>
            <a:r>
              <a:rPr sz="3200" spc="70" dirty="0">
                <a:latin typeface="Calibri"/>
                <a:cs typeface="Calibri"/>
              </a:rPr>
              <a:t> </a:t>
            </a:r>
            <a:r>
              <a:rPr sz="3200" dirty="0">
                <a:latin typeface="Calibri"/>
                <a:cs typeface="Calibri"/>
              </a:rPr>
              <a:t>tube.</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796290" indent="-342900" algn="just">
              <a:lnSpc>
                <a:spcPct val="100000"/>
              </a:lnSpc>
              <a:buFont typeface="Arial"/>
              <a:buChar char="•"/>
              <a:tabLst>
                <a:tab pos="447675" algn="l"/>
              </a:tabLst>
            </a:pPr>
            <a:r>
              <a:rPr dirty="0"/>
              <a:t>	</a:t>
            </a:r>
            <a:r>
              <a:rPr sz="3200" spc="-5" dirty="0">
                <a:latin typeface="Calibri"/>
                <a:cs typeface="Calibri"/>
              </a:rPr>
              <a:t>The balloon </a:t>
            </a:r>
            <a:r>
              <a:rPr sz="3200" spc="-25" dirty="0">
                <a:latin typeface="Calibri"/>
                <a:cs typeface="Calibri"/>
              </a:rPr>
              <a:t>size </a:t>
            </a:r>
            <a:r>
              <a:rPr sz="3200" dirty="0">
                <a:latin typeface="Calibri"/>
                <a:cs typeface="Calibri"/>
              </a:rPr>
              <a:t>is </a:t>
            </a:r>
            <a:r>
              <a:rPr sz="3200" spc="-15" dirty="0">
                <a:latin typeface="Calibri"/>
                <a:cs typeface="Calibri"/>
              </a:rPr>
              <a:t>pressure </a:t>
            </a:r>
            <a:r>
              <a:rPr sz="3200" spc="-10" dirty="0">
                <a:latin typeface="Calibri"/>
                <a:cs typeface="Calibri"/>
              </a:rPr>
              <a:t>dependent </a:t>
            </a:r>
            <a:r>
              <a:rPr sz="3200" dirty="0">
                <a:latin typeface="Calibri"/>
                <a:cs typeface="Calibri"/>
              </a:rPr>
              <a:t>and  </a:t>
            </a:r>
            <a:r>
              <a:rPr sz="3200" spc="-10" dirty="0">
                <a:latin typeface="Calibri"/>
                <a:cs typeface="Calibri"/>
              </a:rPr>
              <a:t>consists </a:t>
            </a:r>
            <a:r>
              <a:rPr sz="3200" dirty="0">
                <a:latin typeface="Calibri"/>
                <a:cs typeface="Calibri"/>
              </a:rPr>
              <a:t>of 3 </a:t>
            </a:r>
            <a:r>
              <a:rPr sz="3200" spc="-5" dirty="0">
                <a:latin typeface="Calibri"/>
                <a:cs typeface="Calibri"/>
              </a:rPr>
              <a:t>portions </a:t>
            </a:r>
            <a:r>
              <a:rPr sz="3200" dirty="0">
                <a:latin typeface="Calibri"/>
                <a:cs typeface="Calibri"/>
              </a:rPr>
              <a:t>with </a:t>
            </a:r>
            <a:r>
              <a:rPr sz="3200" spc="-5" dirty="0">
                <a:latin typeface="Calibri"/>
                <a:cs typeface="Calibri"/>
              </a:rPr>
              <a:t>slightly </a:t>
            </a:r>
            <a:r>
              <a:rPr sz="3200" spc="-25" dirty="0">
                <a:latin typeface="Calibri"/>
                <a:cs typeface="Calibri"/>
              </a:rPr>
              <a:t>different  </a:t>
            </a:r>
            <a:r>
              <a:rPr sz="3200" spc="-10" dirty="0">
                <a:latin typeface="Calibri"/>
                <a:cs typeface="Calibri"/>
              </a:rPr>
              <a:t>compliance</a:t>
            </a:r>
            <a:endParaRPr sz="3200">
              <a:latin typeface="Calibri"/>
              <a:cs typeface="Calibri"/>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464565"/>
            <a:ext cx="8486140" cy="5781675"/>
          </a:xfrm>
          <a:prstGeom prst="rect">
            <a:avLst/>
          </a:prstGeom>
        </p:spPr>
        <p:txBody>
          <a:bodyPr vert="horz" wrap="square" lIns="0" tIns="13335" rIns="0" bIns="0" rtlCol="0">
            <a:spAutoFit/>
          </a:bodyPr>
          <a:lstStyle/>
          <a:p>
            <a:pPr marL="355600" marR="1287145" indent="-342900">
              <a:lnSpc>
                <a:spcPct val="100000"/>
              </a:lnSpc>
              <a:spcBef>
                <a:spcPts val="105"/>
              </a:spcBef>
              <a:buFont typeface="Arial"/>
              <a:buChar char="•"/>
              <a:tabLst>
                <a:tab pos="354965" algn="l"/>
                <a:tab pos="355600" algn="l"/>
              </a:tabLst>
            </a:pPr>
            <a:r>
              <a:rPr sz="3200" dirty="0">
                <a:latin typeface="Calibri"/>
                <a:cs typeface="Calibri"/>
              </a:rPr>
              <a:t>Inoue </a:t>
            </a:r>
            <a:r>
              <a:rPr sz="3200" spc="-5" dirty="0">
                <a:latin typeface="Calibri"/>
                <a:cs typeface="Calibri"/>
              </a:rPr>
              <a:t>balloon technique </a:t>
            </a:r>
            <a:r>
              <a:rPr sz="3200" dirty="0">
                <a:latin typeface="Calibri"/>
                <a:cs typeface="Calibri"/>
              </a:rPr>
              <a:t>is </a:t>
            </a:r>
            <a:r>
              <a:rPr sz="3200" spc="-25" dirty="0">
                <a:latin typeface="Calibri"/>
                <a:cs typeface="Calibri"/>
              </a:rPr>
              <a:t>faster </a:t>
            </a:r>
            <a:r>
              <a:rPr sz="3200" dirty="0">
                <a:latin typeface="Calibri"/>
                <a:cs typeface="Calibri"/>
              </a:rPr>
              <a:t>and less  </a:t>
            </a:r>
            <a:r>
              <a:rPr sz="3200" spc="-10" dirty="0">
                <a:latin typeface="Calibri"/>
                <a:cs typeface="Calibri"/>
              </a:rPr>
              <a:t>cumbersome </a:t>
            </a:r>
            <a:r>
              <a:rPr sz="3200" dirty="0">
                <a:latin typeface="Calibri"/>
                <a:cs typeface="Calibri"/>
              </a:rPr>
              <a:t>and </a:t>
            </a:r>
            <a:r>
              <a:rPr sz="3200" spc="-10" dirty="0">
                <a:latin typeface="Calibri"/>
                <a:cs typeface="Calibri"/>
              </a:rPr>
              <a:t>generally requires </a:t>
            </a:r>
            <a:r>
              <a:rPr sz="3200" dirty="0">
                <a:latin typeface="Calibri"/>
                <a:cs typeface="Calibri"/>
              </a:rPr>
              <a:t>less  </a:t>
            </a:r>
            <a:r>
              <a:rPr sz="3200" spc="-10" dirty="0">
                <a:latin typeface="Calibri"/>
                <a:cs typeface="Calibri"/>
              </a:rPr>
              <a:t>fluoroscopy </a:t>
            </a:r>
            <a:r>
              <a:rPr sz="3200" spc="-5" dirty="0">
                <a:latin typeface="Calibri"/>
                <a:cs typeface="Calibri"/>
              </a:rPr>
              <a:t>time</a:t>
            </a:r>
            <a:r>
              <a:rPr sz="3200" spc="-10" dirty="0">
                <a:latin typeface="Calibri"/>
                <a:cs typeface="Calibri"/>
              </a:rPr>
              <a:t> </a:t>
            </a:r>
            <a:r>
              <a:rPr sz="3200" dirty="0">
                <a:latin typeface="Calibri"/>
                <a:cs typeface="Calibri"/>
              </a:rPr>
              <a:t>.</a:t>
            </a:r>
            <a:endParaRPr sz="3200">
              <a:latin typeface="Calibri"/>
              <a:cs typeface="Calibri"/>
            </a:endParaRPr>
          </a:p>
          <a:p>
            <a:pPr>
              <a:lnSpc>
                <a:spcPct val="100000"/>
              </a:lnSpc>
              <a:spcBef>
                <a:spcPts val="5"/>
              </a:spcBef>
              <a:buFont typeface="Arial"/>
              <a:buChar char="•"/>
            </a:pPr>
            <a:endParaRPr sz="4400">
              <a:latin typeface="Calibri"/>
              <a:cs typeface="Calibri"/>
            </a:endParaRPr>
          </a:p>
          <a:p>
            <a:pPr marL="355600" marR="123189" indent="-342900">
              <a:lnSpc>
                <a:spcPct val="100000"/>
              </a:lnSpc>
              <a:buFont typeface="Arial"/>
              <a:buChar char="•"/>
              <a:tabLst>
                <a:tab pos="354965" algn="l"/>
                <a:tab pos="355600" algn="l"/>
              </a:tabLst>
            </a:pPr>
            <a:r>
              <a:rPr sz="3200" dirty="0">
                <a:latin typeface="Calibri"/>
                <a:cs typeface="Calibri"/>
              </a:rPr>
              <a:t>Inoue </a:t>
            </a:r>
            <a:r>
              <a:rPr sz="3200" spc="-5" dirty="0">
                <a:latin typeface="Calibri"/>
                <a:cs typeface="Calibri"/>
              </a:rPr>
              <a:t>balloon allows simple </a:t>
            </a:r>
            <a:r>
              <a:rPr sz="3200" spc="-15" dirty="0">
                <a:latin typeface="Calibri"/>
                <a:cs typeface="Calibri"/>
              </a:rPr>
              <a:t>progressive </a:t>
            </a:r>
            <a:r>
              <a:rPr sz="3200" spc="-10" dirty="0">
                <a:latin typeface="Calibri"/>
                <a:cs typeface="Calibri"/>
              </a:rPr>
              <a:t>upsizing  </a:t>
            </a:r>
            <a:r>
              <a:rPr sz="3200" dirty="0">
                <a:latin typeface="Calibri"/>
                <a:cs typeface="Calibri"/>
              </a:rPr>
              <a:t>of </a:t>
            </a:r>
            <a:r>
              <a:rPr sz="3200" spc="-5" dirty="0">
                <a:latin typeface="Calibri"/>
                <a:cs typeface="Calibri"/>
              </a:rPr>
              <a:t>the balloon without </a:t>
            </a:r>
            <a:r>
              <a:rPr sz="3200" spc="-10" dirty="0">
                <a:latin typeface="Calibri"/>
                <a:cs typeface="Calibri"/>
              </a:rPr>
              <a:t>withdrawing </a:t>
            </a:r>
            <a:r>
              <a:rPr sz="3200" dirty="0">
                <a:latin typeface="Calibri"/>
                <a:cs typeface="Calibri"/>
              </a:rPr>
              <a:t>the </a:t>
            </a:r>
            <a:r>
              <a:rPr sz="3200" spc="-5" dirty="0">
                <a:latin typeface="Calibri"/>
                <a:cs typeface="Calibri"/>
              </a:rPr>
              <a:t>balloon  </a:t>
            </a:r>
            <a:r>
              <a:rPr sz="3200" spc="-15" dirty="0">
                <a:latin typeface="Calibri"/>
                <a:cs typeface="Calibri"/>
              </a:rPr>
              <a:t>from </a:t>
            </a:r>
            <a:r>
              <a:rPr sz="3200" dirty="0">
                <a:latin typeface="Calibri"/>
                <a:cs typeface="Calibri"/>
              </a:rPr>
              <a:t>the </a:t>
            </a:r>
            <a:r>
              <a:rPr sz="3200" spc="-5" dirty="0">
                <a:latin typeface="Calibri"/>
                <a:cs typeface="Calibri"/>
              </a:rPr>
              <a:t>LA </a:t>
            </a:r>
            <a:r>
              <a:rPr sz="3200" dirty="0">
                <a:latin typeface="Calibri"/>
                <a:cs typeface="Calibri"/>
              </a:rPr>
              <a:t>an </a:t>
            </a:r>
            <a:r>
              <a:rPr sz="3200" spc="-10" dirty="0">
                <a:latin typeface="Calibri"/>
                <a:cs typeface="Calibri"/>
              </a:rPr>
              <a:t>important </a:t>
            </a:r>
            <a:r>
              <a:rPr sz="3200" spc="-15" dirty="0">
                <a:latin typeface="Calibri"/>
                <a:cs typeface="Calibri"/>
              </a:rPr>
              <a:t>advantage </a:t>
            </a:r>
            <a:r>
              <a:rPr sz="3200" dirty="0">
                <a:latin typeface="Calibri"/>
                <a:cs typeface="Calibri"/>
              </a:rPr>
              <a:t>if </a:t>
            </a:r>
            <a:r>
              <a:rPr sz="3200" spc="-10" dirty="0">
                <a:latin typeface="Calibri"/>
                <a:cs typeface="Calibri"/>
              </a:rPr>
              <a:t>larger  </a:t>
            </a:r>
            <a:r>
              <a:rPr sz="3200" spc="-5" dirty="0">
                <a:latin typeface="Calibri"/>
                <a:cs typeface="Calibri"/>
              </a:rPr>
              <a:t>balloon </a:t>
            </a:r>
            <a:r>
              <a:rPr sz="3200" spc="-20" dirty="0">
                <a:latin typeface="Calibri"/>
                <a:cs typeface="Calibri"/>
              </a:rPr>
              <a:t>sizes </a:t>
            </a:r>
            <a:r>
              <a:rPr sz="3200" spc="-10" dirty="0">
                <a:latin typeface="Calibri"/>
                <a:cs typeface="Calibri"/>
              </a:rPr>
              <a:t>are</a:t>
            </a:r>
            <a:r>
              <a:rPr sz="3200" spc="30" dirty="0">
                <a:latin typeface="Calibri"/>
                <a:cs typeface="Calibri"/>
              </a:rPr>
              <a:t> </a:t>
            </a:r>
            <a:r>
              <a:rPr sz="3200" spc="-5" dirty="0">
                <a:latin typeface="Calibri"/>
                <a:cs typeface="Calibri"/>
              </a:rPr>
              <a:t>needed.</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5080" indent="-342900">
              <a:lnSpc>
                <a:spcPct val="100000"/>
              </a:lnSpc>
              <a:buFont typeface="Arial"/>
              <a:buChar char="•"/>
              <a:tabLst>
                <a:tab pos="354965" algn="l"/>
                <a:tab pos="355600" algn="l"/>
              </a:tabLst>
            </a:pPr>
            <a:r>
              <a:rPr sz="3200" spc="-5" dirty="0">
                <a:latin typeface="Calibri"/>
                <a:cs typeface="Calibri"/>
              </a:rPr>
              <a:t>The </a:t>
            </a:r>
            <a:r>
              <a:rPr sz="3200" dirty="0">
                <a:latin typeface="Calibri"/>
                <a:cs typeface="Calibri"/>
              </a:rPr>
              <a:t>Inoue </a:t>
            </a:r>
            <a:r>
              <a:rPr sz="3200" spc="-5" dirty="0">
                <a:latin typeface="Calibri"/>
                <a:cs typeface="Calibri"/>
              </a:rPr>
              <a:t>balloon </a:t>
            </a:r>
            <a:r>
              <a:rPr sz="3200" spc="-30" dirty="0">
                <a:latin typeface="Calibri"/>
                <a:cs typeface="Calibri"/>
              </a:rPr>
              <a:t>system </a:t>
            </a:r>
            <a:r>
              <a:rPr sz="3200" spc="-70" dirty="0">
                <a:latin typeface="Calibri"/>
                <a:cs typeface="Calibri"/>
              </a:rPr>
              <a:t>may, </a:t>
            </a:r>
            <a:r>
              <a:rPr sz="3200" spc="-45" dirty="0">
                <a:latin typeface="Calibri"/>
                <a:cs typeface="Calibri"/>
              </a:rPr>
              <a:t>however, </a:t>
            </a:r>
            <a:r>
              <a:rPr sz="3200" spc="-10" dirty="0">
                <a:latin typeface="Calibri"/>
                <a:cs typeface="Calibri"/>
              </a:rPr>
              <a:t>result </a:t>
            </a:r>
            <a:r>
              <a:rPr sz="3200" dirty="0">
                <a:latin typeface="Calibri"/>
                <a:cs typeface="Calibri"/>
              </a:rPr>
              <a:t>in  a </a:t>
            </a:r>
            <a:r>
              <a:rPr sz="3200" spc="-5" dirty="0">
                <a:latin typeface="Calibri"/>
                <a:cs typeface="Calibri"/>
              </a:rPr>
              <a:t>slightly higher </a:t>
            </a:r>
            <a:r>
              <a:rPr sz="3200" dirty="0">
                <a:latin typeface="Calibri"/>
                <a:cs typeface="Calibri"/>
              </a:rPr>
              <a:t>incidence of</a:t>
            </a:r>
            <a:r>
              <a:rPr sz="3200" spc="15" dirty="0">
                <a:latin typeface="Calibri"/>
                <a:cs typeface="Calibri"/>
              </a:rPr>
              <a:t> </a:t>
            </a:r>
            <a:r>
              <a:rPr sz="3200" dirty="0">
                <a:latin typeface="Calibri"/>
                <a:cs typeface="Calibri"/>
              </a:rPr>
              <a:t>MR</a:t>
            </a:r>
            <a:endParaRPr sz="3200">
              <a:latin typeface="Calibri"/>
              <a:cs typeface="Calibri"/>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00" y="0"/>
            <a:ext cx="10744200" cy="6858000"/>
            <a:chOff x="371856" y="219456"/>
            <a:chExt cx="8400415" cy="5962015"/>
          </a:xfrm>
        </p:grpSpPr>
        <p:sp>
          <p:nvSpPr>
            <p:cNvPr id="3" name="object 3"/>
            <p:cNvSpPr/>
            <p:nvPr/>
          </p:nvSpPr>
          <p:spPr>
            <a:xfrm>
              <a:off x="841338" y="228600"/>
              <a:ext cx="7058526" cy="5943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6428" y="224028"/>
              <a:ext cx="8391525" cy="5953125"/>
            </a:xfrm>
            <a:custGeom>
              <a:avLst/>
              <a:gdLst/>
              <a:ahLst/>
              <a:cxnLst/>
              <a:rect l="l" t="t" r="r" b="b"/>
              <a:pathLst>
                <a:path w="8391525" h="5953125">
                  <a:moveTo>
                    <a:pt x="0" y="5952744"/>
                  </a:moveTo>
                  <a:lnTo>
                    <a:pt x="8391144" y="5952744"/>
                  </a:lnTo>
                  <a:lnTo>
                    <a:pt x="8391144" y="0"/>
                  </a:lnTo>
                  <a:lnTo>
                    <a:pt x="0" y="0"/>
                  </a:lnTo>
                  <a:lnTo>
                    <a:pt x="0" y="5952744"/>
                  </a:lnTo>
                  <a:close/>
                </a:path>
              </a:pathLst>
            </a:custGeom>
            <a:ln w="9144">
              <a:solidFill>
                <a:srgbClr val="4F81BC"/>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8389" y="461899"/>
            <a:ext cx="4428490" cy="696595"/>
          </a:xfrm>
          <a:prstGeom prst="rect">
            <a:avLst/>
          </a:prstGeom>
        </p:spPr>
        <p:txBody>
          <a:bodyPr vert="horz" wrap="square" lIns="0" tIns="13335" rIns="0" bIns="0" rtlCol="0">
            <a:spAutoFit/>
          </a:bodyPr>
          <a:lstStyle/>
          <a:p>
            <a:pPr marL="12700">
              <a:lnSpc>
                <a:spcPct val="100000"/>
              </a:lnSpc>
              <a:spcBef>
                <a:spcPts val="105"/>
              </a:spcBef>
            </a:pPr>
            <a:r>
              <a:rPr sz="4400" b="1" spc="-40" dirty="0">
                <a:latin typeface="Calibri"/>
                <a:cs typeface="Calibri"/>
              </a:rPr>
              <a:t>Transeptal</a:t>
            </a:r>
            <a:r>
              <a:rPr sz="4400" b="1" spc="-85" dirty="0">
                <a:latin typeface="Calibri"/>
                <a:cs typeface="Calibri"/>
              </a:rPr>
              <a:t> </a:t>
            </a:r>
            <a:r>
              <a:rPr sz="4400" b="1" spc="-15" dirty="0">
                <a:latin typeface="Calibri"/>
                <a:cs typeface="Calibri"/>
              </a:rPr>
              <a:t>punture</a:t>
            </a:r>
            <a:endParaRPr sz="4400">
              <a:latin typeface="Calibri"/>
              <a:cs typeface="Calibri"/>
            </a:endParaRPr>
          </a:p>
        </p:txBody>
      </p:sp>
      <p:grpSp>
        <p:nvGrpSpPr>
          <p:cNvPr id="3" name="object 3"/>
          <p:cNvGrpSpPr/>
          <p:nvPr/>
        </p:nvGrpSpPr>
        <p:grpSpPr>
          <a:xfrm>
            <a:off x="371856" y="1133855"/>
            <a:ext cx="8324215" cy="3980815"/>
            <a:chOff x="371856" y="1133855"/>
            <a:chExt cx="8324215" cy="3980815"/>
          </a:xfrm>
        </p:grpSpPr>
        <p:sp>
          <p:nvSpPr>
            <p:cNvPr id="4" name="object 4"/>
            <p:cNvSpPr/>
            <p:nvPr/>
          </p:nvSpPr>
          <p:spPr>
            <a:xfrm>
              <a:off x="381000" y="1142999"/>
              <a:ext cx="8305800" cy="3962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6428" y="1138427"/>
              <a:ext cx="8315325" cy="3971925"/>
            </a:xfrm>
            <a:custGeom>
              <a:avLst/>
              <a:gdLst/>
              <a:ahLst/>
              <a:cxnLst/>
              <a:rect l="l" t="t" r="r" b="b"/>
              <a:pathLst>
                <a:path w="8315325" h="3971925">
                  <a:moveTo>
                    <a:pt x="0" y="3971544"/>
                  </a:moveTo>
                  <a:lnTo>
                    <a:pt x="8314944" y="3971544"/>
                  </a:lnTo>
                  <a:lnTo>
                    <a:pt x="8314944" y="0"/>
                  </a:lnTo>
                  <a:lnTo>
                    <a:pt x="0" y="0"/>
                  </a:lnTo>
                  <a:lnTo>
                    <a:pt x="0" y="3971544"/>
                  </a:lnTo>
                  <a:close/>
                </a:path>
              </a:pathLst>
            </a:custGeom>
            <a:ln w="9144">
              <a:solidFill>
                <a:srgbClr val="0F243E"/>
              </a:solidFill>
            </a:ln>
          </p:spPr>
          <p:txBody>
            <a:bodyPr wrap="square" lIns="0" tIns="0" rIns="0" bIns="0" rtlCol="0"/>
            <a:lstStyle/>
            <a:p>
              <a:endParaRPr/>
            </a:p>
          </p:txBody>
        </p:sp>
      </p:grpSp>
      <p:sp>
        <p:nvSpPr>
          <p:cNvPr id="6" name="object 6"/>
          <p:cNvSpPr txBox="1"/>
          <p:nvPr/>
        </p:nvSpPr>
        <p:spPr>
          <a:xfrm>
            <a:off x="78739" y="5124450"/>
            <a:ext cx="8943340" cy="1367155"/>
          </a:xfrm>
          <a:prstGeom prst="rect">
            <a:avLst/>
          </a:prstGeom>
        </p:spPr>
        <p:txBody>
          <a:bodyPr vert="horz" wrap="square" lIns="0" tIns="12700" rIns="0" bIns="0" rtlCol="0">
            <a:spAutoFit/>
          </a:bodyPr>
          <a:lstStyle/>
          <a:p>
            <a:pPr marL="241300" marR="376555">
              <a:lnSpc>
                <a:spcPct val="100000"/>
              </a:lnSpc>
              <a:spcBef>
                <a:spcPts val="100"/>
              </a:spcBef>
            </a:pPr>
            <a:r>
              <a:rPr sz="1800" spc="-5" dirty="0">
                <a:latin typeface="Calibri"/>
                <a:cs typeface="Calibri"/>
              </a:rPr>
              <a:t>The FO is </a:t>
            </a:r>
            <a:r>
              <a:rPr sz="1800" spc="-15" dirty="0">
                <a:latin typeface="Calibri"/>
                <a:cs typeface="Calibri"/>
              </a:rPr>
              <a:t>located </a:t>
            </a:r>
            <a:r>
              <a:rPr sz="1800" spc="-5" dirty="0">
                <a:latin typeface="Calibri"/>
                <a:cs typeface="Calibri"/>
              </a:rPr>
              <a:t>superiorly </a:t>
            </a:r>
            <a:r>
              <a:rPr sz="1800" dirty="0">
                <a:latin typeface="Calibri"/>
                <a:cs typeface="Calibri"/>
              </a:rPr>
              <a:t>and </a:t>
            </a:r>
            <a:r>
              <a:rPr sz="1800" spc="-10" dirty="0">
                <a:latin typeface="Calibri"/>
                <a:cs typeface="Calibri"/>
              </a:rPr>
              <a:t>posteriorly to </a:t>
            </a:r>
            <a:r>
              <a:rPr sz="1800" dirty="0">
                <a:latin typeface="Calibri"/>
                <a:cs typeface="Calibri"/>
              </a:rPr>
              <a:t>the </a:t>
            </a:r>
            <a:r>
              <a:rPr sz="1800" spc="-10" dirty="0">
                <a:latin typeface="Calibri"/>
                <a:cs typeface="Calibri"/>
              </a:rPr>
              <a:t>ostium </a:t>
            </a:r>
            <a:r>
              <a:rPr sz="1800" spc="-5" dirty="0">
                <a:latin typeface="Calibri"/>
                <a:cs typeface="Calibri"/>
              </a:rPr>
              <a:t>of </a:t>
            </a:r>
            <a:r>
              <a:rPr sz="1800" dirty="0">
                <a:latin typeface="Calibri"/>
                <a:cs typeface="Calibri"/>
              </a:rPr>
              <a:t>the </a:t>
            </a:r>
            <a:r>
              <a:rPr sz="1800" spc="-5" dirty="0">
                <a:latin typeface="Calibri"/>
                <a:cs typeface="Calibri"/>
              </a:rPr>
              <a:t>CS and well </a:t>
            </a:r>
            <a:r>
              <a:rPr sz="1800" spc="-10" dirty="0">
                <a:latin typeface="Calibri"/>
                <a:cs typeface="Calibri"/>
              </a:rPr>
              <a:t>posterior </a:t>
            </a:r>
            <a:r>
              <a:rPr sz="1800" spc="-5" dirty="0">
                <a:latin typeface="Calibri"/>
                <a:cs typeface="Calibri"/>
              </a:rPr>
              <a:t>of  </a:t>
            </a:r>
            <a:r>
              <a:rPr sz="1800" dirty="0">
                <a:latin typeface="Calibri"/>
                <a:cs typeface="Calibri"/>
              </a:rPr>
              <a:t>the </a:t>
            </a:r>
            <a:r>
              <a:rPr sz="1800" spc="-75" dirty="0">
                <a:latin typeface="Calibri"/>
                <a:cs typeface="Calibri"/>
              </a:rPr>
              <a:t>TA </a:t>
            </a:r>
            <a:r>
              <a:rPr sz="1800" dirty="0">
                <a:latin typeface="Calibri"/>
                <a:cs typeface="Calibri"/>
              </a:rPr>
              <a:t>and rRAA. </a:t>
            </a:r>
            <a:r>
              <a:rPr sz="1800" spc="-5" dirty="0">
                <a:latin typeface="Calibri"/>
                <a:cs typeface="Calibri"/>
              </a:rPr>
              <a:t>The </a:t>
            </a:r>
            <a:r>
              <a:rPr sz="1800" spc="-10" dirty="0">
                <a:latin typeface="Calibri"/>
                <a:cs typeface="Calibri"/>
              </a:rPr>
              <a:t>fossa ovalis </a:t>
            </a:r>
            <a:r>
              <a:rPr sz="1800" spc="-5" dirty="0">
                <a:latin typeface="Calibri"/>
                <a:cs typeface="Calibri"/>
              </a:rPr>
              <a:t>is </a:t>
            </a:r>
            <a:r>
              <a:rPr sz="1800" spc="-10" dirty="0">
                <a:latin typeface="Calibri"/>
                <a:cs typeface="Calibri"/>
              </a:rPr>
              <a:t>posterior </a:t>
            </a:r>
            <a:r>
              <a:rPr sz="1800" dirty="0">
                <a:latin typeface="Calibri"/>
                <a:cs typeface="Calibri"/>
              </a:rPr>
              <a:t>and </a:t>
            </a:r>
            <a:r>
              <a:rPr sz="1800" spc="-5" dirty="0">
                <a:latin typeface="Calibri"/>
                <a:cs typeface="Calibri"/>
              </a:rPr>
              <a:t>caudal </a:t>
            </a:r>
            <a:r>
              <a:rPr sz="1800" spc="-10" dirty="0">
                <a:latin typeface="Calibri"/>
                <a:cs typeface="Calibri"/>
              </a:rPr>
              <a:t>to </a:t>
            </a:r>
            <a:r>
              <a:rPr sz="1800" dirty="0">
                <a:latin typeface="Calibri"/>
                <a:cs typeface="Calibri"/>
              </a:rPr>
              <a:t>the </a:t>
            </a:r>
            <a:r>
              <a:rPr sz="1800" spc="-5" dirty="0">
                <a:latin typeface="Calibri"/>
                <a:cs typeface="Calibri"/>
              </a:rPr>
              <a:t>aortic </a:t>
            </a:r>
            <a:r>
              <a:rPr sz="1800" spc="-10" dirty="0">
                <a:latin typeface="Calibri"/>
                <a:cs typeface="Calibri"/>
              </a:rPr>
              <a:t>root </a:t>
            </a:r>
            <a:r>
              <a:rPr sz="1800" dirty="0">
                <a:latin typeface="Calibri"/>
                <a:cs typeface="Calibri"/>
              </a:rPr>
              <a:t>and </a:t>
            </a:r>
            <a:r>
              <a:rPr sz="1800" spc="-10" dirty="0">
                <a:latin typeface="Calibri"/>
                <a:cs typeface="Calibri"/>
              </a:rPr>
              <a:t>anterior to  </a:t>
            </a:r>
            <a:r>
              <a:rPr sz="1800" dirty="0">
                <a:latin typeface="Calibri"/>
                <a:cs typeface="Calibri"/>
              </a:rPr>
              <a:t>the </a:t>
            </a:r>
            <a:r>
              <a:rPr sz="1800" spc="-10" dirty="0">
                <a:latin typeface="Calibri"/>
                <a:cs typeface="Calibri"/>
              </a:rPr>
              <a:t>free wall </a:t>
            </a:r>
            <a:r>
              <a:rPr sz="1800" spc="-5" dirty="0">
                <a:latin typeface="Calibri"/>
                <a:cs typeface="Calibri"/>
              </a:rPr>
              <a:t>of </a:t>
            </a:r>
            <a:r>
              <a:rPr sz="1800" dirty="0">
                <a:latin typeface="Calibri"/>
                <a:cs typeface="Calibri"/>
              </a:rPr>
              <a:t>the </a:t>
            </a:r>
            <a:r>
              <a:rPr sz="1800" spc="-5" dirty="0">
                <a:latin typeface="Calibri"/>
                <a:cs typeface="Calibri"/>
              </a:rPr>
              <a:t>right</a:t>
            </a:r>
            <a:r>
              <a:rPr sz="1800" spc="45" dirty="0">
                <a:latin typeface="Calibri"/>
                <a:cs typeface="Calibri"/>
              </a:rPr>
              <a:t> </a:t>
            </a:r>
            <a:r>
              <a:rPr sz="1800" spc="-10" dirty="0">
                <a:latin typeface="Calibri"/>
                <a:cs typeface="Calibri"/>
              </a:rPr>
              <a:t>atrium</a:t>
            </a:r>
            <a:endParaRPr sz="1800">
              <a:latin typeface="Calibri"/>
              <a:cs typeface="Calibri"/>
            </a:endParaRPr>
          </a:p>
          <a:p>
            <a:pPr>
              <a:lnSpc>
                <a:spcPct val="100000"/>
              </a:lnSpc>
              <a:spcBef>
                <a:spcPts val="25"/>
              </a:spcBef>
            </a:pPr>
            <a:endParaRPr sz="1550">
              <a:latin typeface="Calibri"/>
              <a:cs typeface="Calibri"/>
            </a:endParaRPr>
          </a:p>
          <a:p>
            <a:pPr marL="12700">
              <a:lnSpc>
                <a:spcPct val="100000"/>
              </a:lnSpc>
            </a:pPr>
            <a:r>
              <a:rPr sz="1800" spc="-5" dirty="0">
                <a:latin typeface="Calibri"/>
                <a:cs typeface="Calibri"/>
              </a:rPr>
              <a:t>The goal of </a:t>
            </a:r>
            <a:r>
              <a:rPr sz="1800" spc="-10" dirty="0">
                <a:latin typeface="Calibri"/>
                <a:cs typeface="Calibri"/>
              </a:rPr>
              <a:t>trans-septal catheterization </a:t>
            </a:r>
            <a:r>
              <a:rPr sz="1800" spc="-5" dirty="0">
                <a:latin typeface="Calibri"/>
                <a:cs typeface="Calibri"/>
              </a:rPr>
              <a:t>is </a:t>
            </a:r>
            <a:r>
              <a:rPr sz="1800" spc="-10" dirty="0">
                <a:latin typeface="Calibri"/>
                <a:cs typeface="Calibri"/>
              </a:rPr>
              <a:t>to cross from </a:t>
            </a:r>
            <a:r>
              <a:rPr sz="1800" dirty="0">
                <a:latin typeface="Calibri"/>
                <a:cs typeface="Calibri"/>
              </a:rPr>
              <a:t>the </a:t>
            </a:r>
            <a:r>
              <a:rPr sz="1800" spc="-5" dirty="0">
                <a:latin typeface="Calibri"/>
                <a:cs typeface="Calibri"/>
              </a:rPr>
              <a:t>RA </a:t>
            </a:r>
            <a:r>
              <a:rPr sz="1800" spc="-10" dirty="0">
                <a:latin typeface="Calibri"/>
                <a:cs typeface="Calibri"/>
              </a:rPr>
              <a:t>to </a:t>
            </a:r>
            <a:r>
              <a:rPr sz="1800" dirty="0">
                <a:latin typeface="Calibri"/>
                <a:cs typeface="Calibri"/>
              </a:rPr>
              <a:t>the </a:t>
            </a:r>
            <a:r>
              <a:rPr sz="1800" spc="-5" dirty="0">
                <a:latin typeface="Calibri"/>
                <a:cs typeface="Calibri"/>
              </a:rPr>
              <a:t>LA </a:t>
            </a:r>
            <a:r>
              <a:rPr sz="1800" spc="-10" dirty="0">
                <a:latin typeface="Calibri"/>
                <a:cs typeface="Calibri"/>
              </a:rPr>
              <a:t>through </a:t>
            </a:r>
            <a:r>
              <a:rPr sz="1800" dirty="0">
                <a:latin typeface="Calibri"/>
                <a:cs typeface="Calibri"/>
              </a:rPr>
              <a:t>the </a:t>
            </a:r>
            <a:r>
              <a:rPr sz="1800" spc="-10" dirty="0">
                <a:latin typeface="Calibri"/>
                <a:cs typeface="Calibri"/>
              </a:rPr>
              <a:t>fossa</a:t>
            </a:r>
            <a:r>
              <a:rPr sz="1800" spc="185" dirty="0">
                <a:latin typeface="Calibri"/>
                <a:cs typeface="Calibri"/>
              </a:rPr>
              <a:t> </a:t>
            </a:r>
            <a:r>
              <a:rPr sz="1800" spc="-10" dirty="0">
                <a:latin typeface="Calibri"/>
                <a:cs typeface="Calibri"/>
              </a:rPr>
              <a:t>ovalis</a:t>
            </a:r>
            <a:endParaRPr sz="1800">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0"/>
            <a:ext cx="7772400" cy="914400"/>
          </a:xfrm>
          <a:prstGeom prst="rect">
            <a:avLst/>
          </a:prstGeom>
        </p:spPr>
        <p:txBody>
          <a:bodyPr vert="horz" wrap="square" lIns="0" tIns="12065" rIns="0" bIns="0" rtlCol="0">
            <a:spAutoFit/>
          </a:bodyPr>
          <a:lstStyle/>
          <a:p>
            <a:pPr marL="3063875" marR="5080" indent="-3051810">
              <a:lnSpc>
                <a:spcPct val="100000"/>
              </a:lnSpc>
              <a:spcBef>
                <a:spcPts val="95"/>
              </a:spcBef>
            </a:pPr>
            <a:r>
              <a:rPr sz="4000" spc="-55" dirty="0">
                <a:solidFill>
                  <a:srgbClr val="11478A"/>
                </a:solidFill>
              </a:rPr>
              <a:t>FEATURES </a:t>
            </a:r>
            <a:r>
              <a:rPr sz="4000" spc="-5" dirty="0">
                <a:solidFill>
                  <a:srgbClr val="11478A"/>
                </a:solidFill>
              </a:rPr>
              <a:t>OF </a:t>
            </a:r>
            <a:r>
              <a:rPr sz="4000" spc="-40" dirty="0">
                <a:solidFill>
                  <a:srgbClr val="11478A"/>
                </a:solidFill>
              </a:rPr>
              <a:t>RHEUMATIC </a:t>
            </a:r>
            <a:r>
              <a:rPr sz="4000" spc="-5" dirty="0">
                <a:solidFill>
                  <a:srgbClr val="11478A"/>
                </a:solidFill>
              </a:rPr>
              <a:t>FEVER/RHD  IN</a:t>
            </a:r>
            <a:r>
              <a:rPr sz="4000" spc="-10" dirty="0">
                <a:solidFill>
                  <a:srgbClr val="11478A"/>
                </a:solidFill>
              </a:rPr>
              <a:t> </a:t>
            </a:r>
            <a:r>
              <a:rPr sz="4000" spc="-5" dirty="0">
                <a:solidFill>
                  <a:srgbClr val="11478A"/>
                </a:solidFill>
              </a:rPr>
              <a:t>INDIA</a:t>
            </a:r>
            <a:endParaRPr sz="4000" dirty="0"/>
          </a:p>
        </p:txBody>
      </p:sp>
      <p:sp>
        <p:nvSpPr>
          <p:cNvPr id="3" name="object 3"/>
          <p:cNvSpPr txBox="1"/>
          <p:nvPr/>
        </p:nvSpPr>
        <p:spPr>
          <a:xfrm>
            <a:off x="609600" y="2133600"/>
            <a:ext cx="7776209" cy="4416425"/>
          </a:xfrm>
          <a:prstGeom prst="rect">
            <a:avLst/>
          </a:prstGeom>
        </p:spPr>
        <p:txBody>
          <a:bodyPr vert="horz" wrap="square" lIns="0" tIns="85725" rIns="0" bIns="0" rtlCol="0">
            <a:spAutoFit/>
          </a:bodyPr>
          <a:lstStyle/>
          <a:p>
            <a:pPr marL="295910" indent="-283845">
              <a:lnSpc>
                <a:spcPct val="100000"/>
              </a:lnSpc>
              <a:spcBef>
                <a:spcPts val="675"/>
              </a:spcBef>
              <a:buFont typeface="Wingdings 2"/>
              <a:buChar char=""/>
              <a:tabLst>
                <a:tab pos="296545" algn="l"/>
              </a:tabLst>
            </a:pPr>
            <a:r>
              <a:rPr sz="2400" b="0" dirty="0">
                <a:latin typeface="Bookman Old Style"/>
                <a:cs typeface="Bookman Old Style"/>
              </a:rPr>
              <a:t>High incidence </a:t>
            </a:r>
            <a:r>
              <a:rPr sz="2400" b="0" spc="-5" dirty="0">
                <a:latin typeface="Bookman Old Style"/>
                <a:cs typeface="Bookman Old Style"/>
              </a:rPr>
              <a:t>of</a:t>
            </a:r>
            <a:r>
              <a:rPr sz="2400" b="0" spc="5" dirty="0">
                <a:latin typeface="Bookman Old Style"/>
                <a:cs typeface="Bookman Old Style"/>
              </a:rPr>
              <a:t> </a:t>
            </a:r>
            <a:r>
              <a:rPr sz="2400" b="0" dirty="0">
                <a:latin typeface="Bookman Old Style"/>
                <a:cs typeface="Bookman Old Style"/>
              </a:rPr>
              <a:t>carditis</a:t>
            </a:r>
            <a:endParaRPr sz="2400" dirty="0">
              <a:latin typeface="Bookman Old Style"/>
              <a:cs typeface="Bookman Old Style"/>
            </a:endParaRPr>
          </a:p>
          <a:p>
            <a:pPr marL="295910" indent="-283845">
              <a:lnSpc>
                <a:spcPct val="100000"/>
              </a:lnSpc>
              <a:spcBef>
                <a:spcPts val="580"/>
              </a:spcBef>
              <a:buFont typeface="Wingdings 2"/>
              <a:buChar char=""/>
              <a:tabLst>
                <a:tab pos="296545" algn="l"/>
              </a:tabLst>
            </a:pPr>
            <a:r>
              <a:rPr sz="2400" b="0" spc="-5" dirty="0">
                <a:latin typeface="Bookman Old Style"/>
                <a:cs typeface="Bookman Old Style"/>
              </a:rPr>
              <a:t>Erythema </a:t>
            </a:r>
            <a:r>
              <a:rPr sz="2400" b="0" dirty="0">
                <a:latin typeface="Bookman Old Style"/>
                <a:cs typeface="Bookman Old Style"/>
              </a:rPr>
              <a:t>marginatum </a:t>
            </a:r>
            <a:r>
              <a:rPr sz="2400" b="0" spc="-5" dirty="0">
                <a:latin typeface="Bookman Old Style"/>
                <a:cs typeface="Bookman Old Style"/>
              </a:rPr>
              <a:t>almost</a:t>
            </a:r>
            <a:r>
              <a:rPr sz="2400" b="0" spc="-70" dirty="0">
                <a:latin typeface="Bookman Old Style"/>
                <a:cs typeface="Bookman Old Style"/>
              </a:rPr>
              <a:t> </a:t>
            </a:r>
            <a:r>
              <a:rPr sz="2400" b="0" spc="-5" dirty="0">
                <a:latin typeface="Bookman Old Style"/>
                <a:cs typeface="Bookman Old Style"/>
              </a:rPr>
              <a:t>nonexistent</a:t>
            </a:r>
            <a:endParaRPr sz="2400" dirty="0">
              <a:latin typeface="Bookman Old Style"/>
              <a:cs typeface="Bookman Old Style"/>
            </a:endParaRPr>
          </a:p>
          <a:p>
            <a:pPr marL="295910" indent="-283845">
              <a:lnSpc>
                <a:spcPct val="100000"/>
              </a:lnSpc>
              <a:spcBef>
                <a:spcPts val="575"/>
              </a:spcBef>
              <a:buFont typeface="Wingdings 2"/>
              <a:buChar char=""/>
              <a:tabLst>
                <a:tab pos="296545" algn="l"/>
              </a:tabLst>
            </a:pPr>
            <a:r>
              <a:rPr sz="2400" b="0" dirty="0">
                <a:latin typeface="Bookman Old Style"/>
                <a:cs typeface="Bookman Old Style"/>
              </a:rPr>
              <a:t>Chorea </a:t>
            </a:r>
            <a:r>
              <a:rPr sz="2400" b="0" spc="-5" dirty="0">
                <a:latin typeface="Bookman Old Style"/>
                <a:cs typeface="Bookman Old Style"/>
              </a:rPr>
              <a:t>and </a:t>
            </a:r>
            <a:r>
              <a:rPr sz="2400" b="0" dirty="0">
                <a:latin typeface="Bookman Old Style"/>
                <a:cs typeface="Bookman Old Style"/>
              </a:rPr>
              <a:t>subcutaneous </a:t>
            </a:r>
            <a:r>
              <a:rPr sz="2400" b="0" spc="-5" dirty="0">
                <a:latin typeface="Bookman Old Style"/>
                <a:cs typeface="Bookman Old Style"/>
              </a:rPr>
              <a:t>nodules</a:t>
            </a:r>
            <a:r>
              <a:rPr sz="2400" b="0" spc="-10" dirty="0">
                <a:latin typeface="Bookman Old Style"/>
                <a:cs typeface="Bookman Old Style"/>
              </a:rPr>
              <a:t> </a:t>
            </a:r>
            <a:r>
              <a:rPr sz="2400" b="0" dirty="0">
                <a:latin typeface="Bookman Old Style"/>
                <a:cs typeface="Bookman Old Style"/>
              </a:rPr>
              <a:t>infrequent</a:t>
            </a:r>
            <a:endParaRPr sz="2400" dirty="0">
              <a:latin typeface="Bookman Old Style"/>
              <a:cs typeface="Bookman Old Style"/>
            </a:endParaRPr>
          </a:p>
          <a:p>
            <a:pPr marL="295910" indent="-283845">
              <a:lnSpc>
                <a:spcPct val="100000"/>
              </a:lnSpc>
              <a:spcBef>
                <a:spcPts val="580"/>
              </a:spcBef>
              <a:buFont typeface="Wingdings 2"/>
              <a:buChar char=""/>
              <a:tabLst>
                <a:tab pos="296545" algn="l"/>
              </a:tabLst>
            </a:pPr>
            <a:r>
              <a:rPr sz="2400" b="0" spc="-5" dirty="0">
                <a:latin typeface="Bookman Old Style"/>
                <a:cs typeface="Bookman Old Style"/>
              </a:rPr>
              <a:t>Polyarthralgias </a:t>
            </a:r>
            <a:r>
              <a:rPr sz="2400" b="0" dirty="0">
                <a:latin typeface="Bookman Old Style"/>
                <a:cs typeface="Bookman Old Style"/>
              </a:rPr>
              <a:t>more </a:t>
            </a:r>
            <a:r>
              <a:rPr sz="2400" b="0" spc="-5" dirty="0">
                <a:latin typeface="Bookman Old Style"/>
                <a:cs typeface="Bookman Old Style"/>
              </a:rPr>
              <a:t>common </a:t>
            </a:r>
            <a:r>
              <a:rPr sz="2400" b="0" dirty="0">
                <a:latin typeface="Bookman Old Style"/>
                <a:cs typeface="Bookman Old Style"/>
              </a:rPr>
              <a:t>than </a:t>
            </a:r>
            <a:r>
              <a:rPr sz="2400" b="0" spc="-5" dirty="0">
                <a:latin typeface="Bookman Old Style"/>
                <a:cs typeface="Bookman Old Style"/>
              </a:rPr>
              <a:t>poly</a:t>
            </a:r>
            <a:r>
              <a:rPr sz="2400" b="0" spc="-40" dirty="0">
                <a:latin typeface="Bookman Old Style"/>
                <a:cs typeface="Bookman Old Style"/>
              </a:rPr>
              <a:t> </a:t>
            </a:r>
            <a:r>
              <a:rPr sz="2400" b="0" spc="-5" dirty="0">
                <a:latin typeface="Bookman Old Style"/>
                <a:cs typeface="Bookman Old Style"/>
              </a:rPr>
              <a:t>arthritis</a:t>
            </a:r>
            <a:endParaRPr sz="2400" dirty="0">
              <a:latin typeface="Bookman Old Style"/>
              <a:cs typeface="Bookman Old Style"/>
            </a:endParaRPr>
          </a:p>
          <a:p>
            <a:pPr marL="295910" indent="-283845">
              <a:lnSpc>
                <a:spcPct val="100000"/>
              </a:lnSpc>
              <a:spcBef>
                <a:spcPts val="575"/>
              </a:spcBef>
              <a:buFont typeface="Wingdings 2"/>
              <a:buChar char=""/>
              <a:tabLst>
                <a:tab pos="296545" algn="l"/>
              </a:tabLst>
            </a:pPr>
            <a:r>
              <a:rPr sz="2400" b="0" dirty="0">
                <a:latin typeface="Bookman Old Style"/>
                <a:cs typeface="Bookman Old Style"/>
              </a:rPr>
              <a:t>High incidence </a:t>
            </a:r>
            <a:r>
              <a:rPr sz="2400" b="0" spc="-5" dirty="0">
                <a:latin typeface="Bookman Old Style"/>
                <a:cs typeface="Bookman Old Style"/>
              </a:rPr>
              <a:t>of disease </a:t>
            </a:r>
            <a:r>
              <a:rPr sz="2400" b="0" dirty="0">
                <a:latin typeface="Bookman Old Style"/>
                <a:cs typeface="Bookman Old Style"/>
              </a:rPr>
              <a:t>in </a:t>
            </a:r>
            <a:r>
              <a:rPr sz="2400" b="0" spc="-5" dirty="0">
                <a:latin typeface="Bookman Old Style"/>
                <a:cs typeface="Bookman Old Style"/>
              </a:rPr>
              <a:t>young</a:t>
            </a:r>
            <a:r>
              <a:rPr sz="2400" b="0" spc="10" dirty="0">
                <a:latin typeface="Bookman Old Style"/>
                <a:cs typeface="Bookman Old Style"/>
              </a:rPr>
              <a:t> </a:t>
            </a:r>
            <a:r>
              <a:rPr sz="2400" b="0" spc="-5" dirty="0">
                <a:latin typeface="Bookman Old Style"/>
                <a:cs typeface="Bookman Old Style"/>
              </a:rPr>
              <a:t>patients</a:t>
            </a:r>
            <a:endParaRPr sz="2400" dirty="0">
              <a:latin typeface="Bookman Old Style"/>
              <a:cs typeface="Bookman Old Style"/>
            </a:endParaRPr>
          </a:p>
          <a:p>
            <a:pPr marL="295910" indent="-283845">
              <a:lnSpc>
                <a:spcPct val="100000"/>
              </a:lnSpc>
              <a:spcBef>
                <a:spcPts val="575"/>
              </a:spcBef>
              <a:buFont typeface="Wingdings 2"/>
              <a:buChar char=""/>
              <a:tabLst>
                <a:tab pos="296545" algn="l"/>
              </a:tabLst>
            </a:pPr>
            <a:r>
              <a:rPr sz="2400" b="0" spc="-5" dirty="0">
                <a:latin typeface="Bookman Old Style"/>
                <a:cs typeface="Bookman Old Style"/>
              </a:rPr>
              <a:t>Short </a:t>
            </a:r>
            <a:r>
              <a:rPr sz="2400" b="0" dirty="0">
                <a:latin typeface="Bookman Old Style"/>
                <a:cs typeface="Bookman Old Style"/>
              </a:rPr>
              <a:t>interval from </a:t>
            </a:r>
            <a:r>
              <a:rPr sz="2400" b="0" spc="-5" dirty="0">
                <a:latin typeface="Bookman Old Style"/>
                <a:cs typeface="Bookman Old Style"/>
              </a:rPr>
              <a:t>onset of ARF </a:t>
            </a:r>
            <a:r>
              <a:rPr sz="2400" b="0" dirty="0">
                <a:latin typeface="Bookman Old Style"/>
                <a:cs typeface="Bookman Old Style"/>
              </a:rPr>
              <a:t>to</a:t>
            </a:r>
            <a:r>
              <a:rPr sz="2400" b="0" spc="-30" dirty="0">
                <a:latin typeface="Bookman Old Style"/>
                <a:cs typeface="Bookman Old Style"/>
              </a:rPr>
              <a:t> </a:t>
            </a:r>
            <a:r>
              <a:rPr sz="2400" b="0" spc="-5" dirty="0">
                <a:latin typeface="Bookman Old Style"/>
                <a:cs typeface="Bookman Old Style"/>
              </a:rPr>
              <a:t>RHD</a:t>
            </a:r>
            <a:endParaRPr sz="2400" dirty="0">
              <a:latin typeface="Bookman Old Style"/>
              <a:cs typeface="Bookman Old Style"/>
            </a:endParaRPr>
          </a:p>
          <a:p>
            <a:pPr marL="527685" indent="-515620">
              <a:lnSpc>
                <a:spcPct val="100000"/>
              </a:lnSpc>
              <a:spcBef>
                <a:spcPts val="580"/>
              </a:spcBef>
              <a:buFont typeface="Wingdings"/>
              <a:buChar char=""/>
              <a:tabLst>
                <a:tab pos="527685" algn="l"/>
                <a:tab pos="528320" algn="l"/>
              </a:tabLst>
            </a:pPr>
            <a:r>
              <a:rPr sz="2400" b="0" spc="-5" dirty="0">
                <a:latin typeface="Bookman Old Style"/>
                <a:cs typeface="Bookman Old Style"/>
              </a:rPr>
              <a:t>Rapid progression of</a:t>
            </a:r>
            <a:r>
              <a:rPr sz="2400" b="0" dirty="0">
                <a:latin typeface="Bookman Old Style"/>
                <a:cs typeface="Bookman Old Style"/>
              </a:rPr>
              <a:t> symptoms</a:t>
            </a:r>
            <a:endParaRPr sz="2400" dirty="0">
              <a:latin typeface="Bookman Old Style"/>
              <a:cs typeface="Bookman Old Style"/>
            </a:endParaRPr>
          </a:p>
          <a:p>
            <a:pPr marL="527685" indent="-515620">
              <a:lnSpc>
                <a:spcPct val="100000"/>
              </a:lnSpc>
              <a:spcBef>
                <a:spcPts val="575"/>
              </a:spcBef>
              <a:buFont typeface="Wingdings"/>
              <a:buChar char=""/>
              <a:tabLst>
                <a:tab pos="527685" algn="l"/>
                <a:tab pos="528320" algn="l"/>
              </a:tabLst>
            </a:pPr>
            <a:r>
              <a:rPr sz="2400" b="0" spc="-5" dirty="0">
                <a:latin typeface="Bookman Old Style"/>
                <a:cs typeface="Bookman Old Style"/>
              </a:rPr>
              <a:t>Severe hemodynamic changes </a:t>
            </a:r>
            <a:r>
              <a:rPr sz="2400" b="0" dirty="0">
                <a:latin typeface="Bookman Old Style"/>
                <a:cs typeface="Bookman Old Style"/>
              </a:rPr>
              <a:t>with </a:t>
            </a:r>
            <a:r>
              <a:rPr sz="2400" b="0" spc="-5" dirty="0">
                <a:latin typeface="Bookman Old Style"/>
                <a:cs typeface="Bookman Old Style"/>
              </a:rPr>
              <a:t>PAH/CCF</a:t>
            </a:r>
            <a:endParaRPr sz="2400" dirty="0">
              <a:latin typeface="Bookman Old Style"/>
              <a:cs typeface="Bookman Old Style"/>
            </a:endParaRPr>
          </a:p>
          <a:p>
            <a:pPr marL="527685" indent="-515620">
              <a:lnSpc>
                <a:spcPct val="100000"/>
              </a:lnSpc>
              <a:spcBef>
                <a:spcPts val="580"/>
              </a:spcBef>
              <a:buFont typeface="Wingdings"/>
              <a:buChar char=""/>
              <a:tabLst>
                <a:tab pos="527685" algn="l"/>
                <a:tab pos="528320" algn="l"/>
              </a:tabLst>
            </a:pPr>
            <a:r>
              <a:rPr sz="2400" b="0" spc="-5" dirty="0">
                <a:latin typeface="Bookman Old Style"/>
                <a:cs typeface="Bookman Old Style"/>
              </a:rPr>
              <a:t>Past history of Rheumatic </a:t>
            </a:r>
            <a:r>
              <a:rPr sz="2400" b="0" dirty="0">
                <a:latin typeface="Bookman Old Style"/>
                <a:cs typeface="Bookman Old Style"/>
              </a:rPr>
              <a:t>fever in &lt;</a:t>
            </a:r>
            <a:r>
              <a:rPr sz="2400" b="0" spc="-35" dirty="0">
                <a:latin typeface="Bookman Old Style"/>
                <a:cs typeface="Bookman Old Style"/>
              </a:rPr>
              <a:t> </a:t>
            </a:r>
            <a:r>
              <a:rPr sz="2400" b="0" spc="-5" dirty="0">
                <a:latin typeface="Bookman Old Style"/>
                <a:cs typeface="Bookman Old Style"/>
              </a:rPr>
              <a:t>50%</a:t>
            </a:r>
            <a:endParaRPr sz="2400" dirty="0">
              <a:latin typeface="Bookman Old Style"/>
              <a:cs typeface="Bookman Old Style"/>
            </a:endParaRPr>
          </a:p>
          <a:p>
            <a:pPr marL="527685" indent="-515620">
              <a:lnSpc>
                <a:spcPct val="100000"/>
              </a:lnSpc>
              <a:spcBef>
                <a:spcPts val="575"/>
              </a:spcBef>
              <a:buFont typeface="Wingdings"/>
              <a:buChar char=""/>
              <a:tabLst>
                <a:tab pos="527685" algn="l"/>
                <a:tab pos="528320" algn="l"/>
              </a:tabLst>
            </a:pPr>
            <a:r>
              <a:rPr sz="2400" b="0" dirty="0">
                <a:latin typeface="Bookman Old Style"/>
                <a:cs typeface="Bookman Old Style"/>
              </a:rPr>
              <a:t>High incidence </a:t>
            </a:r>
            <a:r>
              <a:rPr sz="2400" b="0" spc="-5" dirty="0">
                <a:latin typeface="Bookman Old Style"/>
                <a:cs typeface="Bookman Old Style"/>
              </a:rPr>
              <a:t>of organic </a:t>
            </a:r>
            <a:r>
              <a:rPr sz="2400" b="0" dirty="0">
                <a:latin typeface="Bookman Old Style"/>
                <a:cs typeface="Bookman Old Style"/>
              </a:rPr>
              <a:t>tricuspid valve</a:t>
            </a:r>
            <a:r>
              <a:rPr sz="2400" b="0" spc="-50" dirty="0">
                <a:latin typeface="Bookman Old Style"/>
                <a:cs typeface="Bookman Old Style"/>
              </a:rPr>
              <a:t> </a:t>
            </a:r>
            <a:r>
              <a:rPr sz="2400" b="0" spc="-5" dirty="0">
                <a:latin typeface="Bookman Old Style"/>
                <a:cs typeface="Bookman Old Style"/>
              </a:rPr>
              <a:t>disease</a:t>
            </a:r>
            <a:endParaRPr sz="2400" dirty="0">
              <a:latin typeface="Bookman Old Style"/>
              <a:cs typeface="Bookman Old Style"/>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383794"/>
            <a:ext cx="8347709" cy="5238750"/>
          </a:xfrm>
          <a:prstGeom prst="rect">
            <a:avLst/>
          </a:prstGeom>
        </p:spPr>
        <p:txBody>
          <a:bodyPr vert="horz" wrap="square" lIns="0" tIns="104140" rIns="0" bIns="0" rtlCol="0">
            <a:spAutoFit/>
          </a:bodyPr>
          <a:lstStyle/>
          <a:p>
            <a:pPr marL="355600" marR="282575" indent="-342900">
              <a:lnSpc>
                <a:spcPct val="80000"/>
              </a:lnSpc>
              <a:spcBef>
                <a:spcPts val="820"/>
              </a:spcBef>
              <a:buFont typeface="Arial"/>
              <a:buChar char="•"/>
              <a:tabLst>
                <a:tab pos="354965" algn="l"/>
                <a:tab pos="355600" algn="l"/>
                <a:tab pos="1610360" algn="l"/>
              </a:tabLst>
            </a:pPr>
            <a:r>
              <a:rPr sz="3000" spc="-5" dirty="0">
                <a:latin typeface="Calibri"/>
                <a:cs typeface="Calibri"/>
              </a:rPr>
              <a:t>Puncture of </a:t>
            </a:r>
            <a:r>
              <a:rPr sz="3000" dirty="0">
                <a:latin typeface="Calibri"/>
                <a:cs typeface="Calibri"/>
              </a:rPr>
              <a:t>the </a:t>
            </a:r>
            <a:r>
              <a:rPr sz="3000" spc="-20" dirty="0">
                <a:latin typeface="Calibri"/>
                <a:cs typeface="Calibri"/>
              </a:rPr>
              <a:t>fossa </a:t>
            </a:r>
            <a:r>
              <a:rPr sz="3000" spc="-10" dirty="0">
                <a:latin typeface="Calibri"/>
                <a:cs typeface="Calibri"/>
              </a:rPr>
              <a:t>ovalis </a:t>
            </a:r>
            <a:r>
              <a:rPr sz="3000" spc="-5" dirty="0">
                <a:latin typeface="Calibri"/>
                <a:cs typeface="Calibri"/>
              </a:rPr>
              <a:t>itself </a:t>
            </a:r>
            <a:r>
              <a:rPr sz="3000" dirty="0">
                <a:latin typeface="Calibri"/>
                <a:cs typeface="Calibri"/>
              </a:rPr>
              <a:t>is </a:t>
            </a:r>
            <a:r>
              <a:rPr sz="3000" spc="-15" dirty="0">
                <a:latin typeface="Calibri"/>
                <a:cs typeface="Calibri"/>
              </a:rPr>
              <a:t>quite </a:t>
            </a:r>
            <a:r>
              <a:rPr sz="3000" spc="-20" dirty="0">
                <a:latin typeface="Calibri"/>
                <a:cs typeface="Calibri"/>
              </a:rPr>
              <a:t>safe, </a:t>
            </a:r>
            <a:r>
              <a:rPr sz="3000" dirty="0">
                <a:latin typeface="Calibri"/>
                <a:cs typeface="Calibri"/>
              </a:rPr>
              <a:t>the  </a:t>
            </a:r>
            <a:r>
              <a:rPr sz="3000" spc="-10" dirty="0">
                <a:latin typeface="Calibri"/>
                <a:cs typeface="Calibri"/>
              </a:rPr>
              <a:t>danger	</a:t>
            </a:r>
            <a:r>
              <a:rPr sz="3000" spc="-5" dirty="0">
                <a:latin typeface="Calibri"/>
                <a:cs typeface="Calibri"/>
              </a:rPr>
              <a:t>lies </a:t>
            </a:r>
            <a:r>
              <a:rPr sz="3000" dirty="0">
                <a:latin typeface="Calibri"/>
                <a:cs typeface="Calibri"/>
              </a:rPr>
              <a:t>in the </a:t>
            </a:r>
            <a:r>
              <a:rPr sz="3000" spc="-5" dirty="0">
                <a:latin typeface="Calibri"/>
                <a:cs typeface="Calibri"/>
              </a:rPr>
              <a:t>possibility that </a:t>
            </a:r>
            <a:r>
              <a:rPr sz="3000" dirty="0">
                <a:latin typeface="Calibri"/>
                <a:cs typeface="Calibri"/>
              </a:rPr>
              <a:t>the </a:t>
            </a:r>
            <a:r>
              <a:rPr sz="3000" spc="-10" dirty="0">
                <a:latin typeface="Calibri"/>
                <a:cs typeface="Calibri"/>
              </a:rPr>
              <a:t>needle </a:t>
            </a:r>
            <a:r>
              <a:rPr sz="3000" dirty="0">
                <a:latin typeface="Calibri"/>
                <a:cs typeface="Calibri"/>
              </a:rPr>
              <a:t>and  </a:t>
            </a:r>
            <a:r>
              <a:rPr sz="3000" spc="-15" dirty="0">
                <a:latin typeface="Calibri"/>
                <a:cs typeface="Calibri"/>
              </a:rPr>
              <a:t>catheter </a:t>
            </a:r>
            <a:r>
              <a:rPr sz="3000" dirty="0">
                <a:latin typeface="Calibri"/>
                <a:cs typeface="Calibri"/>
              </a:rPr>
              <a:t>will </a:t>
            </a:r>
            <a:r>
              <a:rPr sz="3000" spc="-10" dirty="0">
                <a:latin typeface="Calibri"/>
                <a:cs typeface="Calibri"/>
              </a:rPr>
              <a:t>puncture </a:t>
            </a:r>
            <a:r>
              <a:rPr sz="3000" dirty="0">
                <a:latin typeface="Calibri"/>
                <a:cs typeface="Calibri"/>
              </a:rPr>
              <a:t>an </a:t>
            </a:r>
            <a:r>
              <a:rPr sz="3000" spc="-5" dirty="0">
                <a:latin typeface="Calibri"/>
                <a:cs typeface="Calibri"/>
              </a:rPr>
              <a:t>adjacent </a:t>
            </a:r>
            <a:r>
              <a:rPr sz="3000" spc="-10" dirty="0">
                <a:latin typeface="Calibri"/>
                <a:cs typeface="Calibri"/>
              </a:rPr>
              <a:t>structure </a:t>
            </a:r>
            <a:r>
              <a:rPr sz="3000" spc="-5" dirty="0">
                <a:latin typeface="Calibri"/>
                <a:cs typeface="Calibri"/>
              </a:rPr>
              <a:t>(i.e.,  </a:t>
            </a:r>
            <a:r>
              <a:rPr sz="3000" dirty="0">
                <a:latin typeface="Calibri"/>
                <a:cs typeface="Calibri"/>
              </a:rPr>
              <a:t>the </a:t>
            </a:r>
            <a:r>
              <a:rPr sz="3000" spc="-10" dirty="0">
                <a:latin typeface="Calibri"/>
                <a:cs typeface="Calibri"/>
              </a:rPr>
              <a:t>posterior wall </a:t>
            </a:r>
            <a:r>
              <a:rPr sz="3000" spc="-5" dirty="0">
                <a:latin typeface="Calibri"/>
                <a:cs typeface="Calibri"/>
              </a:rPr>
              <a:t>of </a:t>
            </a:r>
            <a:r>
              <a:rPr sz="3000" dirty="0">
                <a:latin typeface="Calibri"/>
                <a:cs typeface="Calibri"/>
              </a:rPr>
              <a:t>the </a:t>
            </a:r>
            <a:r>
              <a:rPr sz="3000" spc="10" dirty="0">
                <a:latin typeface="Calibri"/>
                <a:cs typeface="Calibri"/>
              </a:rPr>
              <a:t>RA, </a:t>
            </a:r>
            <a:r>
              <a:rPr sz="3000" dirty="0">
                <a:latin typeface="Calibri"/>
                <a:cs typeface="Calibri"/>
              </a:rPr>
              <a:t>the </a:t>
            </a:r>
            <a:r>
              <a:rPr sz="3000" spc="-5" dirty="0">
                <a:latin typeface="Calibri"/>
                <a:cs typeface="Calibri"/>
              </a:rPr>
              <a:t>CS, or </a:t>
            </a:r>
            <a:r>
              <a:rPr sz="3000" dirty="0">
                <a:latin typeface="Calibri"/>
                <a:cs typeface="Calibri"/>
              </a:rPr>
              <a:t>the aortic  </a:t>
            </a:r>
            <a:r>
              <a:rPr sz="3000" spc="-10" dirty="0">
                <a:latin typeface="Calibri"/>
                <a:cs typeface="Calibri"/>
              </a:rPr>
              <a:t>root).</a:t>
            </a:r>
            <a:endParaRPr sz="3000">
              <a:latin typeface="Calibri"/>
              <a:cs typeface="Calibri"/>
            </a:endParaRPr>
          </a:p>
          <a:p>
            <a:pPr>
              <a:lnSpc>
                <a:spcPct val="100000"/>
              </a:lnSpc>
              <a:spcBef>
                <a:spcPts val="45"/>
              </a:spcBef>
              <a:buFont typeface="Arial"/>
              <a:buChar char="•"/>
            </a:pPr>
            <a:endParaRPr sz="3500">
              <a:latin typeface="Calibri"/>
              <a:cs typeface="Calibri"/>
            </a:endParaRPr>
          </a:p>
          <a:p>
            <a:pPr marL="355600" marR="5080" indent="-342900">
              <a:lnSpc>
                <a:spcPct val="80000"/>
              </a:lnSpc>
              <a:buFont typeface="Arial"/>
              <a:buChar char="•"/>
              <a:tabLst>
                <a:tab pos="354965" algn="l"/>
                <a:tab pos="355600" algn="l"/>
              </a:tabLst>
            </a:pPr>
            <a:r>
              <a:rPr sz="3000" dirty="0">
                <a:latin typeface="Calibri"/>
                <a:cs typeface="Calibri"/>
              </a:rPr>
              <a:t>In aortic </a:t>
            </a:r>
            <a:r>
              <a:rPr sz="3000" spc="-10" dirty="0">
                <a:latin typeface="Calibri"/>
                <a:cs typeface="Calibri"/>
              </a:rPr>
              <a:t>stenosis, </a:t>
            </a:r>
            <a:r>
              <a:rPr sz="3000" dirty="0">
                <a:latin typeface="Calibri"/>
                <a:cs typeface="Calibri"/>
              </a:rPr>
              <a:t>the </a:t>
            </a:r>
            <a:r>
              <a:rPr sz="3000" spc="-5" dirty="0">
                <a:latin typeface="Calibri"/>
                <a:cs typeface="Calibri"/>
              </a:rPr>
              <a:t>plane of </a:t>
            </a:r>
            <a:r>
              <a:rPr sz="3000" dirty="0">
                <a:latin typeface="Calibri"/>
                <a:cs typeface="Calibri"/>
              </a:rPr>
              <a:t>the </a:t>
            </a:r>
            <a:r>
              <a:rPr sz="3000" spc="-10" dirty="0">
                <a:latin typeface="Calibri"/>
                <a:cs typeface="Calibri"/>
              </a:rPr>
              <a:t>septum becomes  more </a:t>
            </a:r>
            <a:r>
              <a:rPr sz="3000" spc="-5" dirty="0">
                <a:latin typeface="Calibri"/>
                <a:cs typeface="Calibri"/>
              </a:rPr>
              <a:t>vertical </a:t>
            </a:r>
            <a:r>
              <a:rPr sz="3000" dirty="0">
                <a:latin typeface="Calibri"/>
                <a:cs typeface="Calibri"/>
              </a:rPr>
              <a:t>and the </a:t>
            </a:r>
            <a:r>
              <a:rPr sz="3000" spc="-15" dirty="0">
                <a:latin typeface="Calibri"/>
                <a:cs typeface="Calibri"/>
              </a:rPr>
              <a:t>fossa </a:t>
            </a:r>
            <a:r>
              <a:rPr sz="3000" spc="-20" dirty="0">
                <a:latin typeface="Calibri"/>
                <a:cs typeface="Calibri"/>
              </a:rPr>
              <a:t>may </a:t>
            </a:r>
            <a:r>
              <a:rPr sz="3000" spc="-5" dirty="0">
                <a:latin typeface="Calibri"/>
                <a:cs typeface="Calibri"/>
              </a:rPr>
              <a:t>be </a:t>
            </a:r>
            <a:r>
              <a:rPr sz="3000" spc="-15" dirty="0">
                <a:latin typeface="Calibri"/>
                <a:cs typeface="Calibri"/>
              </a:rPr>
              <a:t>located </a:t>
            </a:r>
            <a:r>
              <a:rPr sz="3000" spc="-10" dirty="0">
                <a:latin typeface="Calibri"/>
                <a:cs typeface="Calibri"/>
              </a:rPr>
              <a:t>slightly  more </a:t>
            </a:r>
            <a:r>
              <a:rPr sz="3000" spc="-30" dirty="0">
                <a:latin typeface="Calibri"/>
                <a:cs typeface="Calibri"/>
              </a:rPr>
              <a:t>anteriorly.</a:t>
            </a:r>
            <a:endParaRPr sz="3000">
              <a:latin typeface="Calibri"/>
              <a:cs typeface="Calibri"/>
            </a:endParaRPr>
          </a:p>
          <a:p>
            <a:pPr>
              <a:lnSpc>
                <a:spcPct val="100000"/>
              </a:lnSpc>
              <a:spcBef>
                <a:spcPts val="50"/>
              </a:spcBef>
              <a:buFont typeface="Arial"/>
              <a:buChar char="•"/>
            </a:pPr>
            <a:endParaRPr sz="3500">
              <a:latin typeface="Calibri"/>
              <a:cs typeface="Calibri"/>
            </a:endParaRPr>
          </a:p>
          <a:p>
            <a:pPr marL="355600" marR="125095" indent="-342900">
              <a:lnSpc>
                <a:spcPct val="80000"/>
              </a:lnSpc>
              <a:buFont typeface="Arial"/>
              <a:buChar char="•"/>
              <a:tabLst>
                <a:tab pos="440690" algn="l"/>
                <a:tab pos="441325" algn="l"/>
              </a:tabLst>
            </a:pPr>
            <a:r>
              <a:rPr dirty="0"/>
              <a:t>	</a:t>
            </a:r>
            <a:r>
              <a:rPr sz="3000" dirty="0">
                <a:latin typeface="Calibri"/>
                <a:cs typeface="Calibri"/>
              </a:rPr>
              <a:t>In </a:t>
            </a:r>
            <a:r>
              <a:rPr sz="3000" spc="-15" dirty="0">
                <a:latin typeface="Calibri"/>
                <a:cs typeface="Calibri"/>
              </a:rPr>
              <a:t>mitral stenosis, </a:t>
            </a:r>
            <a:r>
              <a:rPr sz="3000" dirty="0">
                <a:latin typeface="Calibri"/>
                <a:cs typeface="Calibri"/>
              </a:rPr>
              <a:t>the </a:t>
            </a:r>
            <a:r>
              <a:rPr sz="3000" spc="-15" dirty="0">
                <a:latin typeface="Calibri"/>
                <a:cs typeface="Calibri"/>
              </a:rPr>
              <a:t>intra-atrial </a:t>
            </a:r>
            <a:r>
              <a:rPr sz="3000" spc="-5" dirty="0">
                <a:latin typeface="Calibri"/>
                <a:cs typeface="Calibri"/>
              </a:rPr>
              <a:t>septum </a:t>
            </a:r>
            <a:r>
              <a:rPr sz="3000" spc="-10" dirty="0">
                <a:latin typeface="Calibri"/>
                <a:cs typeface="Calibri"/>
              </a:rPr>
              <a:t>becomes  </a:t>
            </a:r>
            <a:r>
              <a:rPr sz="3000" spc="-20" dirty="0">
                <a:latin typeface="Calibri"/>
                <a:cs typeface="Calibri"/>
              </a:rPr>
              <a:t>flatter </a:t>
            </a:r>
            <a:r>
              <a:rPr sz="3000" dirty="0">
                <a:latin typeface="Calibri"/>
                <a:cs typeface="Calibri"/>
              </a:rPr>
              <a:t>with a </a:t>
            </a:r>
            <a:r>
              <a:rPr sz="3000" spc="-10" dirty="0">
                <a:latin typeface="Calibri"/>
                <a:cs typeface="Calibri"/>
              </a:rPr>
              <a:t>more </a:t>
            </a:r>
            <a:r>
              <a:rPr sz="3000" spc="-15" dirty="0">
                <a:latin typeface="Calibri"/>
                <a:cs typeface="Calibri"/>
              </a:rPr>
              <a:t>horizontal </a:t>
            </a:r>
            <a:r>
              <a:rPr sz="3000" spc="-10" dirty="0">
                <a:latin typeface="Calibri"/>
                <a:cs typeface="Calibri"/>
              </a:rPr>
              <a:t>orientation </a:t>
            </a:r>
            <a:r>
              <a:rPr sz="3000" dirty="0">
                <a:latin typeface="Calibri"/>
                <a:cs typeface="Calibri"/>
              </a:rPr>
              <a:t>and </a:t>
            </a:r>
            <a:r>
              <a:rPr sz="3000" spc="-5" dirty="0">
                <a:latin typeface="Calibri"/>
                <a:cs typeface="Calibri"/>
              </a:rPr>
              <a:t>the  </a:t>
            </a:r>
            <a:r>
              <a:rPr sz="3000" spc="-15" dirty="0">
                <a:latin typeface="Calibri"/>
                <a:cs typeface="Calibri"/>
              </a:rPr>
              <a:t>fossa </a:t>
            </a:r>
            <a:r>
              <a:rPr sz="3000" spc="-10" dirty="0">
                <a:latin typeface="Calibri"/>
                <a:cs typeface="Calibri"/>
              </a:rPr>
              <a:t>tends </a:t>
            </a:r>
            <a:r>
              <a:rPr sz="3000" spc="-15" dirty="0">
                <a:latin typeface="Calibri"/>
                <a:cs typeface="Calibri"/>
              </a:rPr>
              <a:t>to </a:t>
            </a:r>
            <a:r>
              <a:rPr sz="3000" spc="-5" dirty="0">
                <a:latin typeface="Calibri"/>
                <a:cs typeface="Calibri"/>
              </a:rPr>
              <a:t>lie</a:t>
            </a:r>
            <a:r>
              <a:rPr sz="3000" dirty="0">
                <a:latin typeface="Calibri"/>
                <a:cs typeface="Calibri"/>
              </a:rPr>
              <a:t> </a:t>
            </a:r>
            <a:r>
              <a:rPr sz="3000" spc="-60" dirty="0">
                <a:latin typeface="Calibri"/>
                <a:cs typeface="Calibri"/>
              </a:rPr>
              <a:t>lower.</a:t>
            </a:r>
            <a:endParaRPr sz="3000">
              <a:latin typeface="Calibri"/>
              <a:cs typeface="Calibri"/>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464565"/>
            <a:ext cx="8446135" cy="509905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15" dirty="0">
                <a:latin typeface="Calibri"/>
                <a:cs typeface="Calibri"/>
              </a:rPr>
              <a:t>Several </a:t>
            </a:r>
            <a:r>
              <a:rPr sz="3200" spc="-5" dirty="0">
                <a:latin typeface="Calibri"/>
                <a:cs typeface="Calibri"/>
              </a:rPr>
              <a:t>algorithms using </a:t>
            </a:r>
            <a:r>
              <a:rPr sz="3200" spc="-10" dirty="0">
                <a:latin typeface="Calibri"/>
                <a:cs typeface="Calibri"/>
              </a:rPr>
              <a:t>fluoroscopic </a:t>
            </a:r>
            <a:r>
              <a:rPr sz="3200" spc="-5" dirty="0">
                <a:latin typeface="Calibri"/>
                <a:cs typeface="Calibri"/>
              </a:rPr>
              <a:t>landmarks  determined by right </a:t>
            </a:r>
            <a:r>
              <a:rPr sz="3200" dirty="0">
                <a:latin typeface="Calibri"/>
                <a:cs typeface="Calibri"/>
              </a:rPr>
              <a:t>and </a:t>
            </a:r>
            <a:r>
              <a:rPr sz="3200" spc="-5" dirty="0">
                <a:latin typeface="Calibri"/>
                <a:cs typeface="Calibri"/>
              </a:rPr>
              <a:t>LA </a:t>
            </a:r>
            <a:r>
              <a:rPr sz="3200" spc="-30" dirty="0">
                <a:latin typeface="Calibri"/>
                <a:cs typeface="Calibri"/>
              </a:rPr>
              <a:t>angiography, </a:t>
            </a:r>
            <a:r>
              <a:rPr sz="3200" spc="-5" dirty="0">
                <a:latin typeface="Calibri"/>
                <a:cs typeface="Calibri"/>
              </a:rPr>
              <a:t>or </a:t>
            </a:r>
            <a:r>
              <a:rPr sz="3200" dirty="0">
                <a:latin typeface="Calibri"/>
                <a:cs typeface="Calibri"/>
              </a:rPr>
              <a:t>the  </a:t>
            </a:r>
            <a:r>
              <a:rPr sz="3200" spc="-5" dirty="0">
                <a:latin typeface="Calibri"/>
                <a:cs typeface="Calibri"/>
              </a:rPr>
              <a:t>position </a:t>
            </a:r>
            <a:r>
              <a:rPr sz="3200" dirty="0">
                <a:latin typeface="Calibri"/>
                <a:cs typeface="Calibri"/>
              </a:rPr>
              <a:t>of a </a:t>
            </a:r>
            <a:r>
              <a:rPr sz="3200" spc="-15" dirty="0">
                <a:latin typeface="Calibri"/>
                <a:cs typeface="Calibri"/>
              </a:rPr>
              <a:t>pigtail catheter </a:t>
            </a:r>
            <a:r>
              <a:rPr sz="3200" dirty="0">
                <a:latin typeface="Calibri"/>
                <a:cs typeface="Calibri"/>
              </a:rPr>
              <a:t>in </a:t>
            </a:r>
            <a:r>
              <a:rPr sz="3200" spc="-10" dirty="0">
                <a:latin typeface="Calibri"/>
                <a:cs typeface="Calibri"/>
              </a:rPr>
              <a:t>posterior  </a:t>
            </a:r>
            <a:r>
              <a:rPr sz="3200" spc="-5" dirty="0">
                <a:latin typeface="Calibri"/>
                <a:cs typeface="Calibri"/>
              </a:rPr>
              <a:t>(noncoronary) aortic sinus of </a:t>
            </a:r>
            <a:r>
              <a:rPr sz="3200" spc="-30" dirty="0">
                <a:latin typeface="Calibri"/>
                <a:cs typeface="Calibri"/>
              </a:rPr>
              <a:t>Valsalva, </a:t>
            </a:r>
            <a:r>
              <a:rPr sz="3200" spc="-25" dirty="0">
                <a:latin typeface="Calibri"/>
                <a:cs typeface="Calibri"/>
              </a:rPr>
              <a:t>have </a:t>
            </a:r>
            <a:r>
              <a:rPr sz="3200" spc="-5" dirty="0">
                <a:latin typeface="Calibri"/>
                <a:cs typeface="Calibri"/>
              </a:rPr>
              <a:t>been  developed </a:t>
            </a:r>
            <a:r>
              <a:rPr sz="3200" spc="-20" dirty="0">
                <a:latin typeface="Calibri"/>
                <a:cs typeface="Calibri"/>
              </a:rPr>
              <a:t>to </a:t>
            </a:r>
            <a:r>
              <a:rPr sz="3200" dirty="0">
                <a:latin typeface="Calibri"/>
                <a:cs typeface="Calibri"/>
              </a:rPr>
              <a:t>aid </a:t>
            </a:r>
            <a:r>
              <a:rPr sz="3200" spc="-10" dirty="0">
                <a:latin typeface="Calibri"/>
                <a:cs typeface="Calibri"/>
              </a:rPr>
              <a:t>localization </a:t>
            </a:r>
            <a:r>
              <a:rPr sz="3200" spc="-5" dirty="0">
                <a:latin typeface="Calibri"/>
                <a:cs typeface="Calibri"/>
              </a:rPr>
              <a:t>of </a:t>
            </a:r>
            <a:r>
              <a:rPr sz="3200" dirty="0">
                <a:latin typeface="Calibri"/>
                <a:cs typeface="Calibri"/>
              </a:rPr>
              <a:t>the </a:t>
            </a:r>
            <a:r>
              <a:rPr sz="3200" spc="-15" dirty="0">
                <a:latin typeface="Calibri"/>
                <a:cs typeface="Calibri"/>
              </a:rPr>
              <a:t>best site </a:t>
            </a:r>
            <a:r>
              <a:rPr sz="3200" spc="-30" dirty="0">
                <a:latin typeface="Calibri"/>
                <a:cs typeface="Calibri"/>
              </a:rPr>
              <a:t>for  </a:t>
            </a:r>
            <a:r>
              <a:rPr sz="3200" spc="-105" dirty="0">
                <a:latin typeface="Calibri"/>
                <a:cs typeface="Calibri"/>
              </a:rPr>
              <a:t>TSP.</a:t>
            </a:r>
            <a:endParaRPr sz="3200">
              <a:latin typeface="Calibri"/>
              <a:cs typeface="Calibri"/>
            </a:endParaRPr>
          </a:p>
          <a:p>
            <a:pPr>
              <a:lnSpc>
                <a:spcPct val="100000"/>
              </a:lnSpc>
              <a:spcBef>
                <a:spcPts val="5"/>
              </a:spcBef>
              <a:buFont typeface="Arial"/>
              <a:buChar char="•"/>
            </a:pPr>
            <a:endParaRPr sz="4400">
              <a:latin typeface="Calibri"/>
              <a:cs typeface="Calibri"/>
            </a:endParaRPr>
          </a:p>
          <a:p>
            <a:pPr marL="355600" marR="302895" indent="-342900">
              <a:lnSpc>
                <a:spcPct val="100000"/>
              </a:lnSpc>
              <a:buFont typeface="Arial"/>
              <a:buChar char="•"/>
              <a:tabLst>
                <a:tab pos="446405" algn="l"/>
                <a:tab pos="447040" algn="l"/>
              </a:tabLst>
            </a:pPr>
            <a:r>
              <a:rPr dirty="0"/>
              <a:t>	</a:t>
            </a:r>
            <a:r>
              <a:rPr sz="3200" spc="-15" dirty="0">
                <a:latin typeface="Calibri"/>
                <a:cs typeface="Calibri"/>
              </a:rPr>
              <a:t>Intraprocedural </a:t>
            </a:r>
            <a:r>
              <a:rPr sz="3200" spc="10" dirty="0">
                <a:latin typeface="Calibri"/>
                <a:cs typeface="Calibri"/>
              </a:rPr>
              <a:t>TTE </a:t>
            </a:r>
            <a:r>
              <a:rPr sz="3200" spc="-50" dirty="0">
                <a:latin typeface="Calibri"/>
                <a:cs typeface="Calibri"/>
              </a:rPr>
              <a:t>,TEE </a:t>
            </a:r>
            <a:r>
              <a:rPr sz="3200" spc="-5" dirty="0">
                <a:latin typeface="Calibri"/>
                <a:cs typeface="Calibri"/>
              </a:rPr>
              <a:t>or ICE </a:t>
            </a:r>
            <a:r>
              <a:rPr sz="3200" spc="-20" dirty="0">
                <a:latin typeface="Calibri"/>
                <a:cs typeface="Calibri"/>
              </a:rPr>
              <a:t>may </a:t>
            </a:r>
            <a:r>
              <a:rPr sz="3200" dirty="0">
                <a:latin typeface="Calibri"/>
                <a:cs typeface="Calibri"/>
              </a:rPr>
              <a:t>aid in  </a:t>
            </a:r>
            <a:r>
              <a:rPr sz="3200" spc="-5" dirty="0">
                <a:latin typeface="Calibri"/>
                <a:cs typeface="Calibri"/>
              </a:rPr>
              <a:t>identifying </a:t>
            </a:r>
            <a:r>
              <a:rPr sz="3200" dirty="0">
                <a:latin typeface="Calibri"/>
                <a:cs typeface="Calibri"/>
              </a:rPr>
              <a:t>the </a:t>
            </a:r>
            <a:r>
              <a:rPr sz="3200" spc="-5" dirty="0">
                <a:latin typeface="Calibri"/>
                <a:cs typeface="Calibri"/>
              </a:rPr>
              <a:t>optimal </a:t>
            </a:r>
            <a:r>
              <a:rPr sz="3200" spc="-10" dirty="0">
                <a:latin typeface="Calibri"/>
                <a:cs typeface="Calibri"/>
              </a:rPr>
              <a:t>location </a:t>
            </a:r>
            <a:r>
              <a:rPr sz="3200" spc="-30" dirty="0">
                <a:latin typeface="Calibri"/>
                <a:cs typeface="Calibri"/>
              </a:rPr>
              <a:t>for </a:t>
            </a:r>
            <a:r>
              <a:rPr sz="3200" spc="-10" dirty="0">
                <a:latin typeface="Calibri"/>
                <a:cs typeface="Calibri"/>
              </a:rPr>
              <a:t>puncture </a:t>
            </a:r>
            <a:r>
              <a:rPr sz="3200" spc="-5" dirty="0">
                <a:latin typeface="Calibri"/>
                <a:cs typeface="Calibri"/>
              </a:rPr>
              <a:t>of  </a:t>
            </a:r>
            <a:r>
              <a:rPr sz="3200" dirty="0">
                <a:latin typeface="Calibri"/>
                <a:cs typeface="Calibri"/>
              </a:rPr>
              <a:t>the IAS</a:t>
            </a:r>
            <a:r>
              <a:rPr sz="3200" spc="5" dirty="0">
                <a:latin typeface="Calibri"/>
                <a:cs typeface="Calibri"/>
              </a:rPr>
              <a:t> </a:t>
            </a:r>
            <a:r>
              <a:rPr sz="3200" dirty="0">
                <a:latin typeface="Calibri"/>
                <a:cs typeface="Calibri"/>
              </a:rPr>
              <a:t>.</a:t>
            </a:r>
            <a:endParaRPr sz="3200">
              <a:latin typeface="Calibri"/>
              <a:cs typeface="Calibri"/>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61899"/>
            <a:ext cx="5770626" cy="696595"/>
          </a:xfrm>
          <a:prstGeom prst="rect">
            <a:avLst/>
          </a:prstGeom>
        </p:spPr>
        <p:txBody>
          <a:bodyPr vert="horz" wrap="square" lIns="0" tIns="13335" rIns="0" bIns="0" rtlCol="0">
            <a:spAutoFit/>
          </a:bodyPr>
          <a:lstStyle/>
          <a:p>
            <a:pPr marL="12700">
              <a:lnSpc>
                <a:spcPct val="100000"/>
              </a:lnSpc>
              <a:spcBef>
                <a:spcPts val="105"/>
              </a:spcBef>
            </a:pPr>
            <a:r>
              <a:rPr sz="4400" spc="-15" dirty="0"/>
              <a:t>Septal</a:t>
            </a:r>
            <a:r>
              <a:rPr sz="4400" spc="-70" dirty="0"/>
              <a:t> </a:t>
            </a:r>
            <a:r>
              <a:rPr sz="4400" spc="-10" dirty="0"/>
              <a:t>puncture</a:t>
            </a:r>
            <a:endParaRPr sz="4400" dirty="0"/>
          </a:p>
        </p:txBody>
      </p:sp>
      <p:sp>
        <p:nvSpPr>
          <p:cNvPr id="3" name="object 3"/>
          <p:cNvSpPr txBox="1"/>
          <p:nvPr/>
        </p:nvSpPr>
        <p:spPr>
          <a:xfrm>
            <a:off x="459740" y="1298194"/>
            <a:ext cx="8279765" cy="4507230"/>
          </a:xfrm>
          <a:prstGeom prst="rect">
            <a:avLst/>
          </a:prstGeom>
        </p:spPr>
        <p:txBody>
          <a:bodyPr vert="horz" wrap="square" lIns="0" tIns="104140" rIns="0" bIns="0" rtlCol="0">
            <a:spAutoFit/>
          </a:bodyPr>
          <a:lstStyle/>
          <a:p>
            <a:pPr marL="355600" marR="676910" indent="-343535">
              <a:lnSpc>
                <a:spcPct val="80000"/>
              </a:lnSpc>
              <a:spcBef>
                <a:spcPts val="820"/>
              </a:spcBef>
              <a:buFont typeface="Arial"/>
              <a:buChar char="•"/>
              <a:tabLst>
                <a:tab pos="355600" algn="l"/>
                <a:tab pos="356235" algn="l"/>
                <a:tab pos="2058035" algn="l"/>
                <a:tab pos="2553335" algn="l"/>
              </a:tabLst>
            </a:pPr>
            <a:r>
              <a:rPr sz="3000" spc="-25" dirty="0">
                <a:latin typeface="Calibri"/>
                <a:cs typeface="Calibri"/>
              </a:rPr>
              <a:t>First</a:t>
            </a:r>
            <a:r>
              <a:rPr sz="3000" spc="10" dirty="0">
                <a:latin typeface="Calibri"/>
                <a:cs typeface="Calibri"/>
              </a:rPr>
              <a:t> </a:t>
            </a:r>
            <a:r>
              <a:rPr sz="3000" spc="-10" dirty="0">
                <a:latin typeface="Calibri"/>
                <a:cs typeface="Calibri"/>
              </a:rPr>
              <a:t>advance	</a:t>
            </a:r>
            <a:r>
              <a:rPr sz="3000" dirty="0">
                <a:latin typeface="Calibri"/>
                <a:cs typeface="Calibri"/>
              </a:rPr>
              <a:t>a </a:t>
            </a:r>
            <a:r>
              <a:rPr sz="3000" spc="-15" dirty="0">
                <a:latin typeface="Calibri"/>
                <a:cs typeface="Calibri"/>
              </a:rPr>
              <a:t>flexible </a:t>
            </a:r>
            <a:r>
              <a:rPr sz="3000" dirty="0">
                <a:latin typeface="Calibri"/>
                <a:cs typeface="Calibri"/>
              </a:rPr>
              <a:t>0.032-inch, 145-cm J  </a:t>
            </a:r>
            <a:r>
              <a:rPr sz="3000" spc="-10" dirty="0">
                <a:latin typeface="Calibri"/>
                <a:cs typeface="Calibri"/>
              </a:rPr>
              <a:t>guidewire	</a:t>
            </a:r>
            <a:r>
              <a:rPr sz="3000" spc="-15" dirty="0">
                <a:latin typeface="Calibri"/>
                <a:cs typeface="Calibri"/>
              </a:rPr>
              <a:t>into </a:t>
            </a:r>
            <a:r>
              <a:rPr sz="3000" spc="-20" dirty="0">
                <a:latin typeface="Calibri"/>
                <a:cs typeface="Calibri"/>
              </a:rPr>
              <a:t>SVC </a:t>
            </a:r>
            <a:r>
              <a:rPr sz="3000" dirty="0">
                <a:latin typeface="Calibri"/>
                <a:cs typeface="Calibri"/>
              </a:rPr>
              <a:t>with an end </a:t>
            </a:r>
            <a:r>
              <a:rPr sz="3000" spc="-5" dirty="0">
                <a:latin typeface="Calibri"/>
                <a:cs typeface="Calibri"/>
              </a:rPr>
              <a:t>hole </a:t>
            </a:r>
            <a:r>
              <a:rPr sz="3000" spc="-15" dirty="0">
                <a:latin typeface="Calibri"/>
                <a:cs typeface="Calibri"/>
              </a:rPr>
              <a:t>catheter</a:t>
            </a:r>
            <a:r>
              <a:rPr sz="3000" spc="-35" dirty="0">
                <a:latin typeface="Calibri"/>
                <a:cs typeface="Calibri"/>
              </a:rPr>
              <a:t> </a:t>
            </a:r>
            <a:r>
              <a:rPr sz="3000" dirty="0">
                <a:latin typeface="Calibri"/>
                <a:cs typeface="Calibri"/>
              </a:rPr>
              <a:t>.</a:t>
            </a:r>
          </a:p>
          <a:p>
            <a:pPr>
              <a:lnSpc>
                <a:spcPct val="100000"/>
              </a:lnSpc>
              <a:spcBef>
                <a:spcPts val="50"/>
              </a:spcBef>
              <a:buFont typeface="Arial"/>
              <a:buChar char="•"/>
            </a:pPr>
            <a:endParaRPr sz="3500" dirty="0">
              <a:latin typeface="Calibri"/>
              <a:cs typeface="Calibri"/>
            </a:endParaRPr>
          </a:p>
          <a:p>
            <a:pPr marL="355600" marR="5080" indent="-343535">
              <a:lnSpc>
                <a:spcPct val="80000"/>
              </a:lnSpc>
              <a:buFont typeface="Arial"/>
              <a:buChar char="•"/>
              <a:tabLst>
                <a:tab pos="355600" algn="l"/>
                <a:tab pos="356235" algn="l"/>
                <a:tab pos="4107815" algn="l"/>
                <a:tab pos="4455160" algn="l"/>
                <a:tab pos="4831080" algn="l"/>
              </a:tabLst>
            </a:pPr>
            <a:r>
              <a:rPr sz="3000" spc="-15" dirty="0">
                <a:latin typeface="Calibri"/>
                <a:cs typeface="Calibri"/>
              </a:rPr>
              <a:t>For </a:t>
            </a:r>
            <a:r>
              <a:rPr sz="3000" dirty="0">
                <a:latin typeface="Calibri"/>
                <a:cs typeface="Calibri"/>
              </a:rPr>
              <a:t>the</a:t>
            </a:r>
            <a:r>
              <a:rPr sz="3000" spc="10" dirty="0">
                <a:latin typeface="Calibri"/>
                <a:cs typeface="Calibri"/>
              </a:rPr>
              <a:t> </a:t>
            </a:r>
            <a:r>
              <a:rPr sz="3000" spc="-25" dirty="0">
                <a:latin typeface="Calibri"/>
                <a:cs typeface="Calibri"/>
              </a:rPr>
              <a:t>femoral</a:t>
            </a:r>
            <a:r>
              <a:rPr sz="3000" dirty="0">
                <a:latin typeface="Calibri"/>
                <a:cs typeface="Calibri"/>
              </a:rPr>
              <a:t> </a:t>
            </a:r>
            <a:r>
              <a:rPr sz="3000" spc="-10" dirty="0">
                <a:latin typeface="Calibri"/>
                <a:cs typeface="Calibri"/>
              </a:rPr>
              <a:t>approach	</a:t>
            </a:r>
            <a:r>
              <a:rPr sz="3000" spc="-5" dirty="0">
                <a:latin typeface="Calibri"/>
                <a:cs typeface="Calibri"/>
              </a:rPr>
              <a:t>use </a:t>
            </a:r>
            <a:r>
              <a:rPr sz="3000" dirty="0">
                <a:latin typeface="Calibri"/>
                <a:cs typeface="Calibri"/>
              </a:rPr>
              <a:t>a </a:t>
            </a:r>
            <a:r>
              <a:rPr sz="3000" spc="5" dirty="0">
                <a:latin typeface="Calibri"/>
                <a:cs typeface="Calibri"/>
              </a:rPr>
              <a:t>70-cm </a:t>
            </a:r>
            <a:r>
              <a:rPr sz="3000" spc="-5" dirty="0">
                <a:latin typeface="Calibri"/>
                <a:cs typeface="Calibri"/>
              </a:rPr>
              <a:t>curved  </a:t>
            </a:r>
            <a:r>
              <a:rPr sz="3000" spc="-25" dirty="0">
                <a:latin typeface="Calibri"/>
                <a:cs typeface="Calibri"/>
              </a:rPr>
              <a:t>Brocken</a:t>
            </a:r>
            <a:r>
              <a:rPr sz="3000" spc="-5" dirty="0">
                <a:latin typeface="Calibri"/>
                <a:cs typeface="Calibri"/>
              </a:rPr>
              <a:t> </a:t>
            </a:r>
            <a:r>
              <a:rPr sz="3000" spc="-15" dirty="0">
                <a:latin typeface="Calibri"/>
                <a:cs typeface="Calibri"/>
              </a:rPr>
              <a:t>brough</a:t>
            </a:r>
            <a:r>
              <a:rPr sz="3000" spc="25" dirty="0">
                <a:latin typeface="Calibri"/>
                <a:cs typeface="Calibri"/>
              </a:rPr>
              <a:t> </a:t>
            </a:r>
            <a:r>
              <a:rPr sz="3000" spc="-5" dirty="0">
                <a:latin typeface="Calibri"/>
                <a:cs typeface="Calibri"/>
              </a:rPr>
              <a:t>needle	which </a:t>
            </a:r>
            <a:r>
              <a:rPr sz="3000" spc="-20" dirty="0">
                <a:latin typeface="Calibri"/>
                <a:cs typeface="Calibri"/>
              </a:rPr>
              <a:t>tapers from </a:t>
            </a:r>
            <a:r>
              <a:rPr sz="3000" dirty="0">
                <a:latin typeface="Calibri"/>
                <a:cs typeface="Calibri"/>
              </a:rPr>
              <a:t>18  </a:t>
            </a:r>
            <a:r>
              <a:rPr sz="3000" spc="-20" dirty="0">
                <a:latin typeface="Calibri"/>
                <a:cs typeface="Calibri"/>
              </a:rPr>
              <a:t>gauge </a:t>
            </a:r>
            <a:r>
              <a:rPr sz="3000" spc="-15" dirty="0">
                <a:latin typeface="Calibri"/>
                <a:cs typeface="Calibri"/>
              </a:rPr>
              <a:t>to </a:t>
            </a:r>
            <a:r>
              <a:rPr sz="3000" dirty="0">
                <a:latin typeface="Calibri"/>
                <a:cs typeface="Calibri"/>
              </a:rPr>
              <a:t>21 </a:t>
            </a:r>
            <a:r>
              <a:rPr sz="3000" spc="-20" dirty="0">
                <a:latin typeface="Calibri"/>
                <a:cs typeface="Calibri"/>
              </a:rPr>
              <a:t>gauge </a:t>
            </a:r>
            <a:r>
              <a:rPr sz="3000" spc="-15" dirty="0">
                <a:latin typeface="Calibri"/>
                <a:cs typeface="Calibri"/>
              </a:rPr>
              <a:t>at</a:t>
            </a:r>
            <a:r>
              <a:rPr sz="3000" spc="25" dirty="0">
                <a:latin typeface="Calibri"/>
                <a:cs typeface="Calibri"/>
              </a:rPr>
              <a:t> </a:t>
            </a:r>
            <a:r>
              <a:rPr sz="3000" dirty="0">
                <a:latin typeface="Calibri"/>
                <a:cs typeface="Calibri"/>
              </a:rPr>
              <a:t>the</a:t>
            </a:r>
            <a:r>
              <a:rPr sz="3000" spc="-10" dirty="0">
                <a:latin typeface="Calibri"/>
                <a:cs typeface="Calibri"/>
              </a:rPr>
              <a:t> </a:t>
            </a:r>
            <a:r>
              <a:rPr sz="3000" dirty="0">
                <a:latin typeface="Calibri"/>
                <a:cs typeface="Calibri"/>
              </a:rPr>
              <a:t>tip	</a:t>
            </a:r>
            <a:r>
              <a:rPr sz="3000" spc="-10" dirty="0">
                <a:latin typeface="Calibri"/>
                <a:cs typeface="Calibri"/>
              </a:rPr>
              <a:t>under continuous </a:t>
            </a:r>
            <a:r>
              <a:rPr sz="3000" spc="-25" dirty="0">
                <a:latin typeface="Calibri"/>
                <a:cs typeface="Calibri"/>
              </a:rPr>
              <a:t>ECG  </a:t>
            </a:r>
            <a:r>
              <a:rPr sz="3000" dirty="0">
                <a:latin typeface="Calibri"/>
                <a:cs typeface="Calibri"/>
              </a:rPr>
              <a:t>and </a:t>
            </a:r>
            <a:r>
              <a:rPr sz="3000" spc="-15" dirty="0">
                <a:latin typeface="Calibri"/>
                <a:cs typeface="Calibri"/>
              </a:rPr>
              <a:t>pressure </a:t>
            </a:r>
            <a:r>
              <a:rPr sz="3000" spc="-5" dirty="0">
                <a:latin typeface="Calibri"/>
                <a:cs typeface="Calibri"/>
              </a:rPr>
              <a:t>monitoring</a:t>
            </a:r>
            <a:r>
              <a:rPr sz="3000" dirty="0">
                <a:latin typeface="Calibri"/>
                <a:cs typeface="Calibri"/>
              </a:rPr>
              <a:t> .</a:t>
            </a:r>
          </a:p>
          <a:p>
            <a:pPr>
              <a:lnSpc>
                <a:spcPct val="100000"/>
              </a:lnSpc>
              <a:spcBef>
                <a:spcPts val="45"/>
              </a:spcBef>
              <a:buFont typeface="Arial"/>
              <a:buChar char="•"/>
            </a:pPr>
            <a:endParaRPr sz="3500" dirty="0">
              <a:latin typeface="Calibri"/>
              <a:cs typeface="Calibri"/>
            </a:endParaRPr>
          </a:p>
          <a:p>
            <a:pPr marL="355600" marR="365125" indent="-343535">
              <a:lnSpc>
                <a:spcPct val="80000"/>
              </a:lnSpc>
              <a:buFont typeface="Arial"/>
              <a:buChar char="•"/>
              <a:tabLst>
                <a:tab pos="355600" algn="l"/>
                <a:tab pos="356235" algn="l"/>
              </a:tabLst>
            </a:pPr>
            <a:r>
              <a:rPr sz="3000" spc="-20" dirty="0">
                <a:latin typeface="Calibri"/>
                <a:cs typeface="Calibri"/>
              </a:rPr>
              <a:t>Brockenbrough </a:t>
            </a:r>
            <a:r>
              <a:rPr sz="3000" spc="-5" dirty="0">
                <a:latin typeface="Calibri"/>
                <a:cs typeface="Calibri"/>
              </a:rPr>
              <a:t>needle </a:t>
            </a:r>
            <a:r>
              <a:rPr sz="3000" dirty="0">
                <a:latin typeface="Calibri"/>
                <a:cs typeface="Calibri"/>
              </a:rPr>
              <a:t>is </a:t>
            </a:r>
            <a:r>
              <a:rPr sz="3000" spc="-10" dirty="0">
                <a:latin typeface="Calibri"/>
                <a:cs typeface="Calibri"/>
              </a:rPr>
              <a:t>put inside </a:t>
            </a:r>
            <a:r>
              <a:rPr sz="3000" dirty="0">
                <a:latin typeface="Calibri"/>
                <a:cs typeface="Calibri"/>
              </a:rPr>
              <a:t>the </a:t>
            </a:r>
            <a:r>
              <a:rPr sz="3000" spc="-30" dirty="0">
                <a:latin typeface="Calibri"/>
                <a:cs typeface="Calibri"/>
              </a:rPr>
              <a:t>Mullin’s  </a:t>
            </a:r>
            <a:r>
              <a:rPr sz="3000" spc="-10" dirty="0">
                <a:latin typeface="Calibri"/>
                <a:cs typeface="Calibri"/>
              </a:rPr>
              <a:t>sheath </a:t>
            </a:r>
            <a:r>
              <a:rPr sz="3000" dirty="0">
                <a:latin typeface="Calibri"/>
                <a:cs typeface="Calibri"/>
              </a:rPr>
              <a:t>and </a:t>
            </a:r>
            <a:r>
              <a:rPr sz="3000" spc="-15" dirty="0">
                <a:latin typeface="Calibri"/>
                <a:cs typeface="Calibri"/>
              </a:rPr>
              <a:t>dilator </a:t>
            </a:r>
            <a:r>
              <a:rPr sz="3000" spc="-5" dirty="0">
                <a:latin typeface="Calibri"/>
                <a:cs typeface="Calibri"/>
              </a:rPr>
              <a:t>(usually </a:t>
            </a:r>
            <a:r>
              <a:rPr sz="3000" dirty="0">
                <a:latin typeface="Calibri"/>
                <a:cs typeface="Calibri"/>
              </a:rPr>
              <a:t>7F </a:t>
            </a:r>
            <a:r>
              <a:rPr sz="3000" spc="-20" dirty="0">
                <a:latin typeface="Calibri"/>
                <a:cs typeface="Calibri"/>
              </a:rPr>
              <a:t>size) </a:t>
            </a:r>
            <a:r>
              <a:rPr sz="3000" dirty="0">
                <a:latin typeface="Calibri"/>
                <a:cs typeface="Calibri"/>
              </a:rPr>
              <a:t>and </a:t>
            </a:r>
            <a:r>
              <a:rPr sz="3000" spc="-10" dirty="0">
                <a:latin typeface="Calibri"/>
                <a:cs typeface="Calibri"/>
              </a:rPr>
              <a:t>advanced  over </a:t>
            </a:r>
            <a:r>
              <a:rPr sz="3000" dirty="0">
                <a:latin typeface="Calibri"/>
                <a:cs typeface="Calibri"/>
              </a:rPr>
              <a:t>the </a:t>
            </a:r>
            <a:r>
              <a:rPr sz="3000" spc="-15" dirty="0">
                <a:latin typeface="Calibri"/>
                <a:cs typeface="Calibri"/>
              </a:rPr>
              <a:t>wire into</a:t>
            </a:r>
            <a:r>
              <a:rPr sz="3000" spc="-30" dirty="0">
                <a:latin typeface="Calibri"/>
                <a:cs typeface="Calibri"/>
              </a:rPr>
              <a:t> </a:t>
            </a:r>
            <a:r>
              <a:rPr sz="3000" spc="-15" dirty="0">
                <a:latin typeface="Calibri"/>
                <a:cs typeface="Calibri"/>
              </a:rPr>
              <a:t>SVC.</a:t>
            </a:r>
            <a:endParaRPr sz="3000" dirty="0">
              <a:latin typeface="Calibri"/>
              <a:cs typeface="Calibri"/>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568197"/>
            <a:ext cx="8722360" cy="5099050"/>
          </a:xfrm>
          <a:prstGeom prst="rect">
            <a:avLst/>
          </a:prstGeom>
        </p:spPr>
        <p:txBody>
          <a:bodyPr vert="horz" wrap="square" lIns="0" tIns="61594" rIns="0" bIns="0" rtlCol="0">
            <a:spAutoFit/>
          </a:bodyPr>
          <a:lstStyle/>
          <a:p>
            <a:pPr marL="355600" marR="5080" indent="-342900">
              <a:lnSpc>
                <a:spcPct val="90000"/>
              </a:lnSpc>
              <a:spcBef>
                <a:spcPts val="484"/>
              </a:spcBef>
              <a:buFont typeface="Arial"/>
              <a:buChar char="•"/>
              <a:tabLst>
                <a:tab pos="354965" algn="l"/>
                <a:tab pos="355600" algn="l"/>
                <a:tab pos="4230370" algn="l"/>
              </a:tabLst>
            </a:pPr>
            <a:r>
              <a:rPr sz="3200" spc="-5" dirty="0">
                <a:latin typeface="Calibri"/>
                <a:cs typeface="Calibri"/>
              </a:rPr>
              <a:t>Either </a:t>
            </a:r>
            <a:r>
              <a:rPr sz="3200" dirty="0">
                <a:latin typeface="Calibri"/>
                <a:cs typeface="Calibri"/>
              </a:rPr>
              <a:t>the </a:t>
            </a:r>
            <a:r>
              <a:rPr sz="3200" spc="-25" dirty="0">
                <a:latin typeface="Calibri"/>
                <a:cs typeface="Calibri"/>
              </a:rPr>
              <a:t>Mullin’s </a:t>
            </a:r>
            <a:r>
              <a:rPr sz="3200" spc="-20" dirty="0">
                <a:latin typeface="Calibri"/>
                <a:cs typeface="Calibri"/>
              </a:rPr>
              <a:t>dilators </a:t>
            </a:r>
            <a:r>
              <a:rPr sz="3200" spc="-10" dirty="0">
                <a:latin typeface="Calibri"/>
                <a:cs typeface="Calibri"/>
              </a:rPr>
              <a:t>could </a:t>
            </a:r>
            <a:r>
              <a:rPr sz="3200" spc="-5" dirty="0">
                <a:latin typeface="Calibri"/>
                <a:cs typeface="Calibri"/>
              </a:rPr>
              <a:t>be advanced </a:t>
            </a:r>
            <a:r>
              <a:rPr sz="3200" spc="-10" dirty="0">
                <a:latin typeface="Calibri"/>
                <a:cs typeface="Calibri"/>
              </a:rPr>
              <a:t>over  </a:t>
            </a:r>
            <a:r>
              <a:rPr sz="3200" dirty="0">
                <a:latin typeface="Calibri"/>
                <a:cs typeface="Calibri"/>
              </a:rPr>
              <a:t>the PFO </a:t>
            </a:r>
            <a:r>
              <a:rPr sz="3200" spc="-5" dirty="0">
                <a:latin typeface="Calibri"/>
                <a:cs typeface="Calibri"/>
              </a:rPr>
              <a:t>or </a:t>
            </a:r>
            <a:r>
              <a:rPr sz="3200" dirty="0">
                <a:latin typeface="Calibri"/>
                <a:cs typeface="Calibri"/>
              </a:rPr>
              <a:t>the IAS</a:t>
            </a:r>
            <a:r>
              <a:rPr sz="3200" spc="15" dirty="0">
                <a:latin typeface="Calibri"/>
                <a:cs typeface="Calibri"/>
              </a:rPr>
              <a:t> </a:t>
            </a:r>
            <a:r>
              <a:rPr sz="3200" spc="-10" dirty="0">
                <a:latin typeface="Calibri"/>
                <a:cs typeface="Calibri"/>
              </a:rPr>
              <a:t>can	</a:t>
            </a:r>
            <a:r>
              <a:rPr sz="3200" spc="-5" dirty="0">
                <a:latin typeface="Calibri"/>
                <a:cs typeface="Calibri"/>
              </a:rPr>
              <a:t>be punctured </a:t>
            </a:r>
            <a:r>
              <a:rPr sz="3200" dirty="0">
                <a:latin typeface="Calibri"/>
                <a:cs typeface="Calibri"/>
              </a:rPr>
              <a:t>with  </a:t>
            </a:r>
            <a:r>
              <a:rPr sz="3200" spc="-20" dirty="0">
                <a:latin typeface="Calibri"/>
                <a:cs typeface="Calibri"/>
              </a:rPr>
              <a:t>Brockenbrough </a:t>
            </a:r>
            <a:r>
              <a:rPr sz="3200" spc="-5" dirty="0">
                <a:latin typeface="Calibri"/>
                <a:cs typeface="Calibri"/>
              </a:rPr>
              <a:t>needle </a:t>
            </a:r>
            <a:r>
              <a:rPr sz="3200" dirty="0">
                <a:latin typeface="Calibri"/>
                <a:cs typeface="Calibri"/>
              </a:rPr>
              <a:t>and then the </a:t>
            </a:r>
            <a:r>
              <a:rPr sz="3200" spc="-30" dirty="0">
                <a:latin typeface="Calibri"/>
                <a:cs typeface="Calibri"/>
              </a:rPr>
              <a:t>Mullin’s  </a:t>
            </a:r>
            <a:r>
              <a:rPr sz="3200" spc="-15" dirty="0">
                <a:latin typeface="Calibri"/>
                <a:cs typeface="Calibri"/>
              </a:rPr>
              <a:t>dilator</a:t>
            </a:r>
            <a:endParaRPr sz="3200">
              <a:latin typeface="Calibri"/>
              <a:cs typeface="Calibri"/>
            </a:endParaRPr>
          </a:p>
          <a:p>
            <a:pPr>
              <a:lnSpc>
                <a:spcPct val="100000"/>
              </a:lnSpc>
              <a:spcBef>
                <a:spcPts val="50"/>
              </a:spcBef>
              <a:buFont typeface="Arial"/>
              <a:buChar char="•"/>
            </a:pPr>
            <a:endParaRPr sz="4050">
              <a:latin typeface="Calibri"/>
              <a:cs typeface="Calibri"/>
            </a:endParaRPr>
          </a:p>
          <a:p>
            <a:pPr marL="355600" marR="207645" indent="-342900">
              <a:lnSpc>
                <a:spcPct val="90000"/>
              </a:lnSpc>
              <a:buFont typeface="Arial"/>
              <a:buChar char="•"/>
              <a:tabLst>
                <a:tab pos="354965" algn="l"/>
                <a:tab pos="355600" algn="l"/>
              </a:tabLst>
            </a:pPr>
            <a:r>
              <a:rPr sz="3200" dirty="0">
                <a:latin typeface="Calibri"/>
                <a:cs typeface="Calibri"/>
              </a:rPr>
              <a:t>In </a:t>
            </a:r>
            <a:r>
              <a:rPr sz="3200" spc="-10" dirty="0">
                <a:latin typeface="Calibri"/>
                <a:cs typeface="Calibri"/>
              </a:rPr>
              <a:t>most </a:t>
            </a:r>
            <a:r>
              <a:rPr sz="3200" spc="-5" dirty="0">
                <a:latin typeface="Calibri"/>
                <a:cs typeface="Calibri"/>
              </a:rPr>
              <a:t>cases PFO </a:t>
            </a:r>
            <a:r>
              <a:rPr sz="3200" spc="-10" dirty="0">
                <a:latin typeface="Calibri"/>
                <a:cs typeface="Calibri"/>
              </a:rPr>
              <a:t>can </a:t>
            </a:r>
            <a:r>
              <a:rPr sz="3200" dirty="0">
                <a:latin typeface="Calibri"/>
                <a:cs typeface="Calibri"/>
              </a:rPr>
              <a:t>be </a:t>
            </a:r>
            <a:r>
              <a:rPr sz="3200" spc="-10" dirty="0">
                <a:latin typeface="Calibri"/>
                <a:cs typeface="Calibri"/>
              </a:rPr>
              <a:t>engaged </a:t>
            </a:r>
            <a:r>
              <a:rPr sz="3200" spc="-5" dirty="0">
                <a:latin typeface="Calibri"/>
                <a:cs typeface="Calibri"/>
              </a:rPr>
              <a:t>with  descending </a:t>
            </a:r>
            <a:r>
              <a:rPr sz="3200" dirty="0">
                <a:latin typeface="Calibri"/>
                <a:cs typeface="Calibri"/>
              </a:rPr>
              <a:t>the </a:t>
            </a:r>
            <a:r>
              <a:rPr sz="3200" spc="-10" dirty="0">
                <a:latin typeface="Calibri"/>
                <a:cs typeface="Calibri"/>
              </a:rPr>
              <a:t>atrial </a:t>
            </a:r>
            <a:r>
              <a:rPr sz="3200" spc="-5" dirty="0">
                <a:latin typeface="Calibri"/>
                <a:cs typeface="Calibri"/>
              </a:rPr>
              <a:t>septum </a:t>
            </a:r>
            <a:r>
              <a:rPr sz="3200" spc="-15" dirty="0">
                <a:latin typeface="Calibri"/>
                <a:cs typeface="Calibri"/>
              </a:rPr>
              <a:t>from </a:t>
            </a:r>
            <a:r>
              <a:rPr sz="3200" dirty="0">
                <a:latin typeface="Calibri"/>
                <a:cs typeface="Calibri"/>
              </a:rPr>
              <a:t>the </a:t>
            </a:r>
            <a:r>
              <a:rPr sz="3200" spc="-15" dirty="0">
                <a:latin typeface="Calibri"/>
                <a:cs typeface="Calibri"/>
              </a:rPr>
              <a:t>SVC to </a:t>
            </a:r>
            <a:r>
              <a:rPr sz="3200" dirty="0">
                <a:latin typeface="Calibri"/>
                <a:cs typeface="Calibri"/>
              </a:rPr>
              <a:t>the  </a:t>
            </a:r>
            <a:r>
              <a:rPr sz="3200" spc="-5" dirty="0">
                <a:latin typeface="Calibri"/>
                <a:cs typeface="Calibri"/>
              </a:rPr>
              <a:t>TV </a:t>
            </a:r>
            <a:r>
              <a:rPr sz="3200" spc="-10" dirty="0">
                <a:latin typeface="Calibri"/>
                <a:cs typeface="Calibri"/>
              </a:rPr>
              <a:t>level </a:t>
            </a:r>
            <a:r>
              <a:rPr sz="3200" spc="-5" dirty="0">
                <a:latin typeface="Calibri"/>
                <a:cs typeface="Calibri"/>
              </a:rPr>
              <a:t>noting </a:t>
            </a:r>
            <a:r>
              <a:rPr sz="3200" dirty="0">
                <a:latin typeface="Calibri"/>
                <a:cs typeface="Calibri"/>
              </a:rPr>
              <a:t>the aortic </a:t>
            </a:r>
            <a:r>
              <a:rPr sz="3200" spc="-10" dirty="0">
                <a:latin typeface="Calibri"/>
                <a:cs typeface="Calibri"/>
              </a:rPr>
              <a:t>bulge </a:t>
            </a:r>
            <a:r>
              <a:rPr sz="3200" dirty="0">
                <a:latin typeface="Calibri"/>
                <a:cs typeface="Calibri"/>
              </a:rPr>
              <a:t>and </a:t>
            </a:r>
            <a:r>
              <a:rPr sz="3200" spc="-10" dirty="0">
                <a:latin typeface="Calibri"/>
                <a:cs typeface="Calibri"/>
              </a:rPr>
              <a:t>pulsations </a:t>
            </a:r>
            <a:r>
              <a:rPr sz="3200" spc="-5" dirty="0">
                <a:latin typeface="Calibri"/>
                <a:cs typeface="Calibri"/>
              </a:rPr>
              <a:t>of  </a:t>
            </a:r>
            <a:r>
              <a:rPr sz="3200" dirty="0">
                <a:latin typeface="Calibri"/>
                <a:cs typeface="Calibri"/>
              </a:rPr>
              <a:t>the LA </a:t>
            </a:r>
            <a:r>
              <a:rPr sz="3200" spc="-10" dirty="0">
                <a:latin typeface="Calibri"/>
                <a:cs typeface="Calibri"/>
              </a:rPr>
              <a:t>pressure </a:t>
            </a:r>
            <a:r>
              <a:rPr sz="3200" dirty="0">
                <a:latin typeface="Calibri"/>
                <a:cs typeface="Calibri"/>
              </a:rPr>
              <a:t>on the </a:t>
            </a:r>
            <a:r>
              <a:rPr sz="3200" spc="-5" dirty="0">
                <a:latin typeface="Calibri"/>
                <a:cs typeface="Calibri"/>
              </a:rPr>
              <a:t>tip </a:t>
            </a:r>
            <a:r>
              <a:rPr sz="3200" dirty="0">
                <a:latin typeface="Calibri"/>
                <a:cs typeface="Calibri"/>
              </a:rPr>
              <a:t>of descending </a:t>
            </a:r>
            <a:r>
              <a:rPr sz="3200" spc="-25" dirty="0">
                <a:latin typeface="Calibri"/>
                <a:cs typeface="Calibri"/>
              </a:rPr>
              <a:t>Mullin’s  </a:t>
            </a:r>
            <a:r>
              <a:rPr sz="3200" spc="-15" dirty="0">
                <a:latin typeface="Calibri"/>
                <a:cs typeface="Calibri"/>
              </a:rPr>
              <a:t>dilator </a:t>
            </a:r>
            <a:r>
              <a:rPr sz="3200" dirty="0">
                <a:latin typeface="Calibri"/>
                <a:cs typeface="Calibri"/>
              </a:rPr>
              <a:t>with the “limbic” </a:t>
            </a:r>
            <a:r>
              <a:rPr sz="3200" spc="-5" dirty="0">
                <a:latin typeface="Calibri"/>
                <a:cs typeface="Calibri"/>
              </a:rPr>
              <a:t>edge of PFO </a:t>
            </a:r>
            <a:r>
              <a:rPr sz="3200" spc="-10" dirty="0">
                <a:latin typeface="Calibri"/>
                <a:cs typeface="Calibri"/>
              </a:rPr>
              <a:t>present </a:t>
            </a:r>
            <a:r>
              <a:rPr sz="3200" spc="-15" dirty="0">
                <a:latin typeface="Calibri"/>
                <a:cs typeface="Calibri"/>
              </a:rPr>
              <a:t>just  </a:t>
            </a:r>
            <a:r>
              <a:rPr sz="3200" spc="-5" dirty="0">
                <a:latin typeface="Calibri"/>
                <a:cs typeface="Calibri"/>
              </a:rPr>
              <a:t>below the </a:t>
            </a:r>
            <a:r>
              <a:rPr sz="3200" dirty="0">
                <a:latin typeface="Calibri"/>
                <a:cs typeface="Calibri"/>
              </a:rPr>
              <a:t>aortic </a:t>
            </a:r>
            <a:r>
              <a:rPr sz="3200" spc="-10" dirty="0">
                <a:latin typeface="Calibri"/>
                <a:cs typeface="Calibri"/>
              </a:rPr>
              <a:t>bulge</a:t>
            </a:r>
            <a:endParaRPr sz="3200">
              <a:latin typeface="Calibri"/>
              <a:cs typeface="Calibri"/>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570685"/>
            <a:ext cx="8336280" cy="4471035"/>
          </a:xfrm>
          <a:prstGeom prst="rect">
            <a:avLst/>
          </a:prstGeom>
        </p:spPr>
        <p:txBody>
          <a:bodyPr vert="horz" wrap="square" lIns="0" tIns="59055" rIns="0" bIns="0" rtlCol="0">
            <a:spAutoFit/>
          </a:bodyPr>
          <a:lstStyle/>
          <a:p>
            <a:pPr marL="355600" marR="36195" indent="-342900">
              <a:lnSpc>
                <a:spcPts val="2920"/>
              </a:lnSpc>
              <a:spcBef>
                <a:spcPts val="465"/>
              </a:spcBef>
              <a:buFont typeface="Arial"/>
              <a:buChar char="•"/>
              <a:tabLst>
                <a:tab pos="354965" algn="l"/>
                <a:tab pos="355600" algn="l"/>
              </a:tabLst>
            </a:pPr>
            <a:r>
              <a:rPr sz="2700" spc="-5" dirty="0">
                <a:latin typeface="Calibri"/>
                <a:cs typeface="Calibri"/>
              </a:rPr>
              <a:t>The </a:t>
            </a:r>
            <a:r>
              <a:rPr sz="2700" spc="-15" dirty="0">
                <a:latin typeface="Calibri"/>
                <a:cs typeface="Calibri"/>
              </a:rPr>
              <a:t>catheter </a:t>
            </a:r>
            <a:r>
              <a:rPr sz="2700" dirty="0">
                <a:latin typeface="Calibri"/>
                <a:cs typeface="Calibri"/>
              </a:rPr>
              <a:t>is </a:t>
            </a:r>
            <a:r>
              <a:rPr sz="2700" spc="-5" dirty="0">
                <a:latin typeface="Calibri"/>
                <a:cs typeface="Calibri"/>
              </a:rPr>
              <a:t>advanced slightly </a:t>
            </a:r>
            <a:r>
              <a:rPr sz="2700" spc="-10" dirty="0">
                <a:latin typeface="Calibri"/>
                <a:cs typeface="Calibri"/>
              </a:rPr>
              <a:t>to flex </a:t>
            </a:r>
            <a:r>
              <a:rPr sz="2700" dirty="0">
                <a:latin typeface="Calibri"/>
                <a:cs typeface="Calibri"/>
              </a:rPr>
              <a:t>its tip </a:t>
            </a:r>
            <a:r>
              <a:rPr sz="2700" spc="-15" dirty="0">
                <a:latin typeface="Calibri"/>
                <a:cs typeface="Calibri"/>
              </a:rPr>
              <a:t>against </a:t>
            </a:r>
            <a:r>
              <a:rPr sz="2700" dirty="0">
                <a:latin typeface="Calibri"/>
                <a:cs typeface="Calibri"/>
              </a:rPr>
              <a:t>the  limbus </a:t>
            </a:r>
            <a:r>
              <a:rPr sz="2700" spc="-15" dirty="0">
                <a:latin typeface="Calibri"/>
                <a:cs typeface="Calibri"/>
              </a:rPr>
              <a:t>at </a:t>
            </a:r>
            <a:r>
              <a:rPr sz="2700" spc="-5" dirty="0">
                <a:latin typeface="Calibri"/>
                <a:cs typeface="Calibri"/>
              </a:rPr>
              <a:t>the superior portion of </a:t>
            </a:r>
            <a:r>
              <a:rPr sz="2700" dirty="0">
                <a:latin typeface="Calibri"/>
                <a:cs typeface="Calibri"/>
              </a:rPr>
              <a:t>the </a:t>
            </a:r>
            <a:r>
              <a:rPr sz="2700" spc="-20" dirty="0">
                <a:latin typeface="Calibri"/>
                <a:cs typeface="Calibri"/>
              </a:rPr>
              <a:t>foramen</a:t>
            </a:r>
            <a:r>
              <a:rPr sz="2700" spc="-50" dirty="0">
                <a:latin typeface="Calibri"/>
                <a:cs typeface="Calibri"/>
              </a:rPr>
              <a:t> </a:t>
            </a:r>
            <a:r>
              <a:rPr sz="2700" spc="-10" dirty="0">
                <a:latin typeface="Calibri"/>
                <a:cs typeface="Calibri"/>
              </a:rPr>
              <a:t>ovale.</a:t>
            </a:r>
            <a:endParaRPr sz="2700">
              <a:latin typeface="Calibri"/>
              <a:cs typeface="Calibri"/>
            </a:endParaRPr>
          </a:p>
          <a:p>
            <a:pPr>
              <a:lnSpc>
                <a:spcPct val="100000"/>
              </a:lnSpc>
              <a:spcBef>
                <a:spcPts val="15"/>
              </a:spcBef>
              <a:buFont typeface="Arial"/>
              <a:buChar char="•"/>
            </a:pPr>
            <a:endParaRPr sz="3400">
              <a:latin typeface="Calibri"/>
              <a:cs typeface="Calibri"/>
            </a:endParaRPr>
          </a:p>
          <a:p>
            <a:pPr marL="355600" marR="5080" indent="-342900">
              <a:lnSpc>
                <a:spcPct val="90000"/>
              </a:lnSpc>
              <a:buFont typeface="Arial"/>
              <a:buChar char="•"/>
              <a:tabLst>
                <a:tab pos="354965" algn="l"/>
                <a:tab pos="355600" algn="l"/>
                <a:tab pos="7167245" algn="l"/>
              </a:tabLst>
            </a:pPr>
            <a:r>
              <a:rPr sz="2700" spc="-5" dirty="0">
                <a:latin typeface="Calibri"/>
                <a:cs typeface="Calibri"/>
              </a:rPr>
              <a:t>Onc</a:t>
            </a:r>
            <a:r>
              <a:rPr sz="2700" dirty="0">
                <a:latin typeface="Calibri"/>
                <a:cs typeface="Calibri"/>
              </a:rPr>
              <a:t>e</a:t>
            </a:r>
            <a:r>
              <a:rPr sz="2700" spc="-5" dirty="0">
                <a:latin typeface="Calibri"/>
                <a:cs typeface="Calibri"/>
              </a:rPr>
              <a:t> </a:t>
            </a:r>
            <a:r>
              <a:rPr sz="2700" dirty="0">
                <a:latin typeface="Calibri"/>
                <a:cs typeface="Calibri"/>
              </a:rPr>
              <a:t>the</a:t>
            </a:r>
            <a:r>
              <a:rPr sz="2700" spc="-10" dirty="0">
                <a:latin typeface="Calibri"/>
                <a:cs typeface="Calibri"/>
              </a:rPr>
              <a:t> </a:t>
            </a:r>
            <a:r>
              <a:rPr sz="2700" spc="-5" dirty="0">
                <a:latin typeface="Calibri"/>
                <a:cs typeface="Calibri"/>
              </a:rPr>
              <a:t>o</a:t>
            </a:r>
            <a:r>
              <a:rPr sz="2700" dirty="0">
                <a:latin typeface="Calibri"/>
                <a:cs typeface="Calibri"/>
              </a:rPr>
              <a:t>pe</a:t>
            </a:r>
            <a:r>
              <a:rPr sz="2700" spc="-65" dirty="0">
                <a:latin typeface="Calibri"/>
                <a:cs typeface="Calibri"/>
              </a:rPr>
              <a:t>r</a:t>
            </a:r>
            <a:r>
              <a:rPr sz="2700" spc="-20" dirty="0">
                <a:latin typeface="Calibri"/>
                <a:cs typeface="Calibri"/>
              </a:rPr>
              <a:t>a</a:t>
            </a:r>
            <a:r>
              <a:rPr sz="2700" spc="-30" dirty="0">
                <a:latin typeface="Calibri"/>
                <a:cs typeface="Calibri"/>
              </a:rPr>
              <a:t>t</a:t>
            </a:r>
            <a:r>
              <a:rPr sz="2700" spc="-5" dirty="0">
                <a:latin typeface="Calibri"/>
                <a:cs typeface="Calibri"/>
              </a:rPr>
              <a:t>o</a:t>
            </a:r>
            <a:r>
              <a:rPr sz="2700" dirty="0">
                <a:latin typeface="Calibri"/>
                <a:cs typeface="Calibri"/>
              </a:rPr>
              <a:t>r</a:t>
            </a:r>
            <a:r>
              <a:rPr sz="2700" spc="-5" dirty="0">
                <a:latin typeface="Calibri"/>
                <a:cs typeface="Calibri"/>
              </a:rPr>
              <a:t> </a:t>
            </a:r>
            <a:r>
              <a:rPr sz="2700" dirty="0">
                <a:latin typeface="Calibri"/>
                <a:cs typeface="Calibri"/>
              </a:rPr>
              <a:t>is </a:t>
            </a:r>
            <a:r>
              <a:rPr sz="2700" spc="-5" dirty="0">
                <a:latin typeface="Calibri"/>
                <a:cs typeface="Calibri"/>
              </a:rPr>
              <a:t>s</a:t>
            </a:r>
            <a:r>
              <a:rPr sz="2700" spc="-20" dirty="0">
                <a:latin typeface="Calibri"/>
                <a:cs typeface="Calibri"/>
              </a:rPr>
              <a:t>a</a:t>
            </a:r>
            <a:r>
              <a:rPr sz="2700" dirty="0">
                <a:latin typeface="Calibri"/>
                <a:cs typeface="Calibri"/>
              </a:rPr>
              <a:t>ti</a:t>
            </a:r>
            <a:r>
              <a:rPr sz="2700" spc="-20" dirty="0">
                <a:latin typeface="Calibri"/>
                <a:cs typeface="Calibri"/>
              </a:rPr>
              <a:t>s</a:t>
            </a:r>
            <a:r>
              <a:rPr sz="2700" spc="-5" dirty="0">
                <a:latin typeface="Calibri"/>
                <a:cs typeface="Calibri"/>
              </a:rPr>
              <a:t>f</a:t>
            </a:r>
            <a:r>
              <a:rPr sz="2700" spc="10" dirty="0">
                <a:latin typeface="Calibri"/>
                <a:cs typeface="Calibri"/>
              </a:rPr>
              <a:t>i</a:t>
            </a:r>
            <a:r>
              <a:rPr sz="2700" dirty="0">
                <a:latin typeface="Calibri"/>
                <a:cs typeface="Calibri"/>
              </a:rPr>
              <a:t>ed</a:t>
            </a:r>
            <a:r>
              <a:rPr sz="2700" spc="-30" dirty="0">
                <a:latin typeface="Calibri"/>
                <a:cs typeface="Calibri"/>
              </a:rPr>
              <a:t> </a:t>
            </a:r>
            <a:r>
              <a:rPr sz="2700" dirty="0">
                <a:latin typeface="Calibri"/>
                <a:cs typeface="Calibri"/>
              </a:rPr>
              <a:t>w</a:t>
            </a:r>
            <a:r>
              <a:rPr sz="2700" spc="5" dirty="0">
                <a:latin typeface="Calibri"/>
                <a:cs typeface="Calibri"/>
              </a:rPr>
              <a:t>i</a:t>
            </a:r>
            <a:r>
              <a:rPr sz="2700" dirty="0">
                <a:latin typeface="Calibri"/>
                <a:cs typeface="Calibri"/>
              </a:rPr>
              <a:t>th this</a:t>
            </a:r>
            <a:r>
              <a:rPr sz="2700" spc="5" dirty="0">
                <a:latin typeface="Calibri"/>
                <a:cs typeface="Calibri"/>
              </a:rPr>
              <a:t> </a:t>
            </a:r>
            <a:r>
              <a:rPr sz="2700" spc="-5" dirty="0">
                <a:latin typeface="Calibri"/>
                <a:cs typeface="Calibri"/>
              </a:rPr>
              <a:t>pos</a:t>
            </a:r>
            <a:r>
              <a:rPr sz="2700" dirty="0">
                <a:latin typeface="Calibri"/>
                <a:cs typeface="Calibri"/>
              </a:rPr>
              <a:t>iti</a:t>
            </a:r>
            <a:r>
              <a:rPr sz="2700" spc="5" dirty="0">
                <a:latin typeface="Calibri"/>
                <a:cs typeface="Calibri"/>
              </a:rPr>
              <a:t>o</a:t>
            </a:r>
            <a:r>
              <a:rPr sz="2700" spc="-5" dirty="0">
                <a:latin typeface="Calibri"/>
                <a:cs typeface="Calibri"/>
              </a:rPr>
              <a:t>n</a:t>
            </a:r>
            <a:r>
              <a:rPr sz="2700" dirty="0">
                <a:latin typeface="Calibri"/>
                <a:cs typeface="Calibri"/>
              </a:rPr>
              <a:t>,	ad</a:t>
            </a:r>
            <a:r>
              <a:rPr sz="2700" spc="-30" dirty="0">
                <a:latin typeface="Calibri"/>
                <a:cs typeface="Calibri"/>
              </a:rPr>
              <a:t>v</a:t>
            </a:r>
            <a:r>
              <a:rPr sz="2700" dirty="0">
                <a:latin typeface="Calibri"/>
                <a:cs typeface="Calibri"/>
              </a:rPr>
              <a:t>ance  the </a:t>
            </a:r>
            <a:r>
              <a:rPr sz="2700" spc="-20" dirty="0">
                <a:latin typeface="Calibri"/>
                <a:cs typeface="Calibri"/>
              </a:rPr>
              <a:t>Brockenbrough </a:t>
            </a:r>
            <a:r>
              <a:rPr sz="2700" spc="-5" dirty="0">
                <a:latin typeface="Calibri"/>
                <a:cs typeface="Calibri"/>
              </a:rPr>
              <a:t>needle smartly so </a:t>
            </a:r>
            <a:r>
              <a:rPr sz="2700" spc="-15" dirty="0">
                <a:latin typeface="Calibri"/>
                <a:cs typeface="Calibri"/>
              </a:rPr>
              <a:t>that </a:t>
            </a:r>
            <a:r>
              <a:rPr sz="2700" dirty="0">
                <a:latin typeface="Calibri"/>
                <a:cs typeface="Calibri"/>
              </a:rPr>
              <a:t>its </a:t>
            </a:r>
            <a:r>
              <a:rPr sz="2700" spc="-10" dirty="0">
                <a:latin typeface="Calibri"/>
                <a:cs typeface="Calibri"/>
              </a:rPr>
              <a:t>point  emerges </a:t>
            </a:r>
            <a:r>
              <a:rPr sz="2700" spc="-15" dirty="0">
                <a:latin typeface="Calibri"/>
                <a:cs typeface="Calibri"/>
              </a:rPr>
              <a:t>into</a:t>
            </a:r>
            <a:r>
              <a:rPr sz="2700" dirty="0">
                <a:latin typeface="Calibri"/>
                <a:cs typeface="Calibri"/>
              </a:rPr>
              <a:t> LA.</a:t>
            </a:r>
            <a:endParaRPr sz="2700">
              <a:latin typeface="Calibri"/>
              <a:cs typeface="Calibri"/>
            </a:endParaRPr>
          </a:p>
          <a:p>
            <a:pPr>
              <a:lnSpc>
                <a:spcPct val="100000"/>
              </a:lnSpc>
              <a:buFont typeface="Arial"/>
              <a:buChar char="•"/>
            </a:pPr>
            <a:endParaRPr sz="3450">
              <a:latin typeface="Calibri"/>
              <a:cs typeface="Calibri"/>
            </a:endParaRPr>
          </a:p>
          <a:p>
            <a:pPr marL="355600" marR="167640" indent="-342900">
              <a:lnSpc>
                <a:spcPct val="90000"/>
              </a:lnSpc>
              <a:buFont typeface="Arial"/>
              <a:buChar char="•"/>
              <a:tabLst>
                <a:tab pos="433070" algn="l"/>
                <a:tab pos="433705" algn="l"/>
              </a:tabLst>
            </a:pPr>
            <a:r>
              <a:rPr dirty="0"/>
              <a:t>	</a:t>
            </a:r>
            <a:r>
              <a:rPr sz="2700" spc="-10" dirty="0">
                <a:latin typeface="Calibri"/>
                <a:cs typeface="Calibri"/>
              </a:rPr>
              <a:t>Change </a:t>
            </a:r>
            <a:r>
              <a:rPr sz="2700" dirty="0">
                <a:latin typeface="Calibri"/>
                <a:cs typeface="Calibri"/>
              </a:rPr>
              <a:t>in </a:t>
            </a:r>
            <a:r>
              <a:rPr sz="2700" spc="-10" dirty="0">
                <a:latin typeface="Calibri"/>
                <a:cs typeface="Calibri"/>
              </a:rPr>
              <a:t>atrial </a:t>
            </a:r>
            <a:r>
              <a:rPr sz="2700" spc="-15" dirty="0">
                <a:latin typeface="Calibri"/>
                <a:cs typeface="Calibri"/>
              </a:rPr>
              <a:t>pressure </a:t>
            </a:r>
            <a:r>
              <a:rPr sz="2700" spc="-25" dirty="0">
                <a:latin typeface="Calibri"/>
                <a:cs typeface="Calibri"/>
              </a:rPr>
              <a:t>waveform </a:t>
            </a:r>
            <a:r>
              <a:rPr sz="2700" dirty="0">
                <a:latin typeface="Calibri"/>
                <a:cs typeface="Calibri"/>
              </a:rPr>
              <a:t>and the ability </a:t>
            </a:r>
            <a:r>
              <a:rPr sz="2700" spc="-15" dirty="0">
                <a:latin typeface="Calibri"/>
                <a:cs typeface="Calibri"/>
              </a:rPr>
              <a:t>to  </a:t>
            </a:r>
            <a:r>
              <a:rPr sz="2700" spc="-10" dirty="0">
                <a:latin typeface="Calibri"/>
                <a:cs typeface="Calibri"/>
              </a:rPr>
              <a:t>withdraw </a:t>
            </a:r>
            <a:r>
              <a:rPr sz="2700" spc="-20" dirty="0">
                <a:latin typeface="Calibri"/>
                <a:cs typeface="Calibri"/>
              </a:rPr>
              <a:t>oxygenated </a:t>
            </a:r>
            <a:r>
              <a:rPr sz="2700" spc="-5" dirty="0">
                <a:latin typeface="Calibri"/>
                <a:cs typeface="Calibri"/>
              </a:rPr>
              <a:t>blood </a:t>
            </a:r>
            <a:r>
              <a:rPr sz="2700" spc="-20" dirty="0">
                <a:latin typeface="Calibri"/>
                <a:cs typeface="Calibri"/>
              </a:rPr>
              <a:t>from </a:t>
            </a:r>
            <a:r>
              <a:rPr sz="2700" dirty="0">
                <a:latin typeface="Calibri"/>
                <a:cs typeface="Calibri"/>
              </a:rPr>
              <a:t>the </a:t>
            </a:r>
            <a:r>
              <a:rPr sz="2700" spc="-5" dirty="0">
                <a:latin typeface="Calibri"/>
                <a:cs typeface="Calibri"/>
              </a:rPr>
              <a:t>needle, </a:t>
            </a:r>
            <a:r>
              <a:rPr sz="2700" dirty="0">
                <a:latin typeface="Calibri"/>
                <a:cs typeface="Calibri"/>
              </a:rPr>
              <a:t>the  </a:t>
            </a:r>
            <a:r>
              <a:rPr sz="2700" spc="-10" dirty="0">
                <a:latin typeface="Calibri"/>
                <a:cs typeface="Calibri"/>
              </a:rPr>
              <a:t>demonstration </a:t>
            </a:r>
            <a:r>
              <a:rPr sz="2700" spc="-5" dirty="0">
                <a:latin typeface="Calibri"/>
                <a:cs typeface="Calibri"/>
              </a:rPr>
              <a:t>of </a:t>
            </a:r>
            <a:r>
              <a:rPr sz="2700" dirty="0">
                <a:latin typeface="Calibri"/>
                <a:cs typeface="Calibri"/>
              </a:rPr>
              <a:t>the </a:t>
            </a:r>
            <a:r>
              <a:rPr sz="2700" spc="-5" dirty="0">
                <a:latin typeface="Calibri"/>
                <a:cs typeface="Calibri"/>
              </a:rPr>
              <a:t>typical </a:t>
            </a:r>
            <a:r>
              <a:rPr sz="2700" spc="-10" dirty="0">
                <a:latin typeface="Calibri"/>
                <a:cs typeface="Calibri"/>
              </a:rPr>
              <a:t>fluoroscopic appearance </a:t>
            </a:r>
            <a:r>
              <a:rPr sz="2700" spc="-5" dirty="0">
                <a:latin typeface="Calibri"/>
                <a:cs typeface="Calibri"/>
              </a:rPr>
              <a:t>of  </a:t>
            </a:r>
            <a:r>
              <a:rPr sz="2700" dirty="0">
                <a:latin typeface="Calibri"/>
                <a:cs typeface="Calibri"/>
              </a:rPr>
              <a:t>the </a:t>
            </a:r>
            <a:r>
              <a:rPr sz="2700" spc="-5" dirty="0">
                <a:latin typeface="Calibri"/>
                <a:cs typeface="Calibri"/>
              </a:rPr>
              <a:t>LA during </a:t>
            </a:r>
            <a:r>
              <a:rPr sz="2700" dirty="0">
                <a:latin typeface="Calibri"/>
                <a:cs typeface="Calibri"/>
              </a:rPr>
              <a:t>a </a:t>
            </a:r>
            <a:r>
              <a:rPr sz="2700" spc="-20" dirty="0">
                <a:latin typeface="Calibri"/>
                <a:cs typeface="Calibri"/>
              </a:rPr>
              <a:t>contrast </a:t>
            </a:r>
            <a:r>
              <a:rPr sz="2700" spc="-10" dirty="0">
                <a:latin typeface="Calibri"/>
                <a:cs typeface="Calibri"/>
              </a:rPr>
              <a:t>puff through </a:t>
            </a:r>
            <a:r>
              <a:rPr sz="2700" dirty="0">
                <a:latin typeface="Calibri"/>
                <a:cs typeface="Calibri"/>
              </a:rPr>
              <a:t>the</a:t>
            </a:r>
            <a:r>
              <a:rPr sz="2700" spc="10" dirty="0">
                <a:latin typeface="Calibri"/>
                <a:cs typeface="Calibri"/>
              </a:rPr>
              <a:t> </a:t>
            </a:r>
            <a:r>
              <a:rPr sz="2700" spc="-5" dirty="0">
                <a:latin typeface="Calibri"/>
                <a:cs typeface="Calibri"/>
              </a:rPr>
              <a:t>needle.</a:t>
            </a:r>
            <a:endParaRPr sz="2700">
              <a:latin typeface="Calibri"/>
              <a:cs typeface="Calibri"/>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570685"/>
            <a:ext cx="8374380" cy="4471035"/>
          </a:xfrm>
          <a:prstGeom prst="rect">
            <a:avLst/>
          </a:prstGeom>
        </p:spPr>
        <p:txBody>
          <a:bodyPr vert="horz" wrap="square" lIns="0" tIns="53975" rIns="0" bIns="0" rtlCol="0">
            <a:spAutoFit/>
          </a:bodyPr>
          <a:lstStyle/>
          <a:p>
            <a:pPr marL="355600" marR="5080" indent="-342900">
              <a:lnSpc>
                <a:spcPct val="90000"/>
              </a:lnSpc>
              <a:spcBef>
                <a:spcPts val="425"/>
              </a:spcBef>
              <a:buFont typeface="Arial"/>
              <a:buChar char="•"/>
              <a:tabLst>
                <a:tab pos="354965" algn="l"/>
                <a:tab pos="355600" algn="l"/>
                <a:tab pos="5500370" algn="l"/>
              </a:tabLst>
            </a:pPr>
            <a:r>
              <a:rPr sz="2700" spc="-5" dirty="0">
                <a:latin typeface="Calibri"/>
                <a:cs typeface="Calibri"/>
              </a:rPr>
              <a:t>Once </a:t>
            </a:r>
            <a:r>
              <a:rPr sz="2700" spc="-10" dirty="0">
                <a:latin typeface="Calibri"/>
                <a:cs typeface="Calibri"/>
              </a:rPr>
              <a:t>the </a:t>
            </a:r>
            <a:r>
              <a:rPr sz="2700" spc="-5" dirty="0">
                <a:latin typeface="Calibri"/>
                <a:cs typeface="Calibri"/>
              </a:rPr>
              <a:t>needle </a:t>
            </a:r>
            <a:r>
              <a:rPr sz="2700" dirty="0">
                <a:latin typeface="Calibri"/>
                <a:cs typeface="Calibri"/>
              </a:rPr>
              <a:t>is in </a:t>
            </a:r>
            <a:r>
              <a:rPr sz="2700" spc="-5" dirty="0">
                <a:latin typeface="Calibri"/>
                <a:cs typeface="Calibri"/>
              </a:rPr>
              <a:t>LA</a:t>
            </a:r>
            <a:r>
              <a:rPr sz="2700" spc="70" dirty="0">
                <a:latin typeface="Calibri"/>
                <a:cs typeface="Calibri"/>
              </a:rPr>
              <a:t> </a:t>
            </a:r>
            <a:r>
              <a:rPr sz="2700" spc="-20" dirty="0">
                <a:latin typeface="Calibri"/>
                <a:cs typeface="Calibri"/>
              </a:rPr>
              <a:t>,the</a:t>
            </a:r>
            <a:r>
              <a:rPr sz="2700" spc="-5" dirty="0">
                <a:latin typeface="Calibri"/>
                <a:cs typeface="Calibri"/>
              </a:rPr>
              <a:t> needle	</a:t>
            </a:r>
            <a:r>
              <a:rPr sz="2700" dirty="0">
                <a:latin typeface="Calibri"/>
                <a:cs typeface="Calibri"/>
              </a:rPr>
              <a:t>is </a:t>
            </a:r>
            <a:r>
              <a:rPr sz="2700" spc="-10" dirty="0">
                <a:latin typeface="Calibri"/>
                <a:cs typeface="Calibri"/>
              </a:rPr>
              <a:t>removed </a:t>
            </a:r>
            <a:r>
              <a:rPr sz="2700" dirty="0">
                <a:latin typeface="Calibri"/>
                <a:cs typeface="Calibri"/>
              </a:rPr>
              <a:t>and</a:t>
            </a:r>
            <a:r>
              <a:rPr sz="2700" spc="-90" dirty="0">
                <a:latin typeface="Calibri"/>
                <a:cs typeface="Calibri"/>
              </a:rPr>
              <a:t> </a:t>
            </a:r>
            <a:r>
              <a:rPr sz="2700" dirty="0">
                <a:latin typeface="Calibri"/>
                <a:cs typeface="Calibri"/>
              </a:rPr>
              <a:t>then  a </a:t>
            </a:r>
            <a:r>
              <a:rPr sz="2700" spc="-5" dirty="0">
                <a:latin typeface="Calibri"/>
                <a:cs typeface="Calibri"/>
              </a:rPr>
              <a:t>specially curved LA </a:t>
            </a:r>
            <a:r>
              <a:rPr sz="2700" spc="-10" dirty="0">
                <a:latin typeface="Calibri"/>
                <a:cs typeface="Calibri"/>
              </a:rPr>
              <a:t>wire </a:t>
            </a:r>
            <a:r>
              <a:rPr sz="2700" spc="-5" dirty="0">
                <a:latin typeface="Calibri"/>
                <a:cs typeface="Calibri"/>
              </a:rPr>
              <a:t>(a </a:t>
            </a:r>
            <a:r>
              <a:rPr sz="2700" dirty="0">
                <a:latin typeface="Calibri"/>
                <a:cs typeface="Calibri"/>
              </a:rPr>
              <a:t>special </a:t>
            </a:r>
            <a:r>
              <a:rPr sz="2700" spc="-15" dirty="0">
                <a:latin typeface="Calibri"/>
                <a:cs typeface="Calibri"/>
              </a:rPr>
              <a:t>solid-core </a:t>
            </a:r>
            <a:r>
              <a:rPr sz="2700" spc="-10" dirty="0">
                <a:latin typeface="Calibri"/>
                <a:cs typeface="Calibri"/>
              </a:rPr>
              <a:t>coiled  </a:t>
            </a:r>
            <a:r>
              <a:rPr sz="2700" dirty="0">
                <a:latin typeface="Calibri"/>
                <a:cs typeface="Calibri"/>
              </a:rPr>
              <a:t>0.025-inch </a:t>
            </a:r>
            <a:r>
              <a:rPr sz="2700" spc="-10" dirty="0">
                <a:latin typeface="Calibri"/>
                <a:cs typeface="Calibri"/>
              </a:rPr>
              <a:t>guidewire) </a:t>
            </a:r>
            <a:r>
              <a:rPr sz="2700" dirty="0">
                <a:latin typeface="Calibri"/>
                <a:cs typeface="Calibri"/>
              </a:rPr>
              <a:t>is </a:t>
            </a:r>
            <a:r>
              <a:rPr sz="2700" spc="-15" dirty="0">
                <a:latin typeface="Calibri"/>
                <a:cs typeface="Calibri"/>
              </a:rPr>
              <a:t>introduced into </a:t>
            </a:r>
            <a:r>
              <a:rPr sz="2700" spc="-10" dirty="0">
                <a:latin typeface="Calibri"/>
                <a:cs typeface="Calibri"/>
              </a:rPr>
              <a:t>the </a:t>
            </a:r>
            <a:r>
              <a:rPr sz="2700" spc="5" dirty="0">
                <a:latin typeface="Calibri"/>
                <a:cs typeface="Calibri"/>
              </a:rPr>
              <a:t>LA, </a:t>
            </a:r>
            <a:r>
              <a:rPr sz="2700" dirty="0">
                <a:latin typeface="Calibri"/>
                <a:cs typeface="Calibri"/>
              </a:rPr>
              <a:t>and the  Mullins </a:t>
            </a:r>
            <a:r>
              <a:rPr sz="2700" spc="-5" dirty="0">
                <a:latin typeface="Calibri"/>
                <a:cs typeface="Calibri"/>
              </a:rPr>
              <a:t>sheath </a:t>
            </a:r>
            <a:r>
              <a:rPr sz="2700" spc="-10" dirty="0">
                <a:latin typeface="Calibri"/>
                <a:cs typeface="Calibri"/>
              </a:rPr>
              <a:t>dilator </a:t>
            </a:r>
            <a:r>
              <a:rPr sz="2700" spc="-25" dirty="0">
                <a:latin typeface="Calibri"/>
                <a:cs typeface="Calibri"/>
              </a:rPr>
              <a:t>system </a:t>
            </a:r>
            <a:r>
              <a:rPr sz="2700" dirty="0">
                <a:latin typeface="Calibri"/>
                <a:cs typeface="Calibri"/>
              </a:rPr>
              <a:t>is </a:t>
            </a:r>
            <a:r>
              <a:rPr sz="2700" spc="-10" dirty="0">
                <a:latin typeface="Calibri"/>
                <a:cs typeface="Calibri"/>
              </a:rPr>
              <a:t>removed.</a:t>
            </a:r>
            <a:endParaRPr sz="2700">
              <a:latin typeface="Calibri"/>
              <a:cs typeface="Calibri"/>
            </a:endParaRPr>
          </a:p>
          <a:p>
            <a:pPr>
              <a:lnSpc>
                <a:spcPct val="100000"/>
              </a:lnSpc>
              <a:spcBef>
                <a:spcPts val="40"/>
              </a:spcBef>
              <a:buFont typeface="Arial"/>
              <a:buChar char="•"/>
            </a:pPr>
            <a:endParaRPr sz="3450">
              <a:latin typeface="Calibri"/>
              <a:cs typeface="Calibri"/>
            </a:endParaRPr>
          </a:p>
          <a:p>
            <a:pPr marL="355600" marR="1029969" indent="-342900">
              <a:lnSpc>
                <a:spcPts val="2920"/>
              </a:lnSpc>
              <a:buFont typeface="Arial"/>
              <a:buChar char="•"/>
              <a:tabLst>
                <a:tab pos="354965" algn="l"/>
                <a:tab pos="355600" algn="l"/>
              </a:tabLst>
            </a:pPr>
            <a:r>
              <a:rPr sz="2700" spc="-15" dirty="0">
                <a:latin typeface="Calibri"/>
                <a:cs typeface="Calibri"/>
              </a:rPr>
              <a:t>Septal </a:t>
            </a:r>
            <a:r>
              <a:rPr sz="2700" spc="-10" dirty="0">
                <a:latin typeface="Calibri"/>
                <a:cs typeface="Calibri"/>
              </a:rPr>
              <a:t>dilator </a:t>
            </a:r>
            <a:r>
              <a:rPr sz="2700" dirty="0">
                <a:latin typeface="Calibri"/>
                <a:cs typeface="Calibri"/>
              </a:rPr>
              <a:t>is </a:t>
            </a:r>
            <a:r>
              <a:rPr sz="2700" spc="-5" dirty="0">
                <a:latin typeface="Calibri"/>
                <a:cs typeface="Calibri"/>
              </a:rPr>
              <a:t>passed </a:t>
            </a:r>
            <a:r>
              <a:rPr sz="2700" spc="-10" dirty="0">
                <a:latin typeface="Calibri"/>
                <a:cs typeface="Calibri"/>
              </a:rPr>
              <a:t>over </a:t>
            </a:r>
            <a:r>
              <a:rPr sz="2700" dirty="0">
                <a:latin typeface="Calibri"/>
                <a:cs typeface="Calibri"/>
              </a:rPr>
              <a:t>the </a:t>
            </a:r>
            <a:r>
              <a:rPr sz="2700" spc="-10" dirty="0">
                <a:latin typeface="Calibri"/>
                <a:cs typeface="Calibri"/>
              </a:rPr>
              <a:t>wire </a:t>
            </a:r>
            <a:r>
              <a:rPr sz="2700" spc="-25" dirty="0">
                <a:latin typeface="Calibri"/>
                <a:cs typeface="Calibri"/>
              </a:rPr>
              <a:t>for </a:t>
            </a:r>
            <a:r>
              <a:rPr sz="2700" spc="-10" dirty="0">
                <a:latin typeface="Calibri"/>
                <a:cs typeface="Calibri"/>
              </a:rPr>
              <a:t>adequate  dilatation </a:t>
            </a:r>
            <a:r>
              <a:rPr sz="2700" spc="-5" dirty="0">
                <a:latin typeface="Calibri"/>
                <a:cs typeface="Calibri"/>
              </a:rPr>
              <a:t>of </a:t>
            </a:r>
            <a:r>
              <a:rPr sz="2700" dirty="0">
                <a:latin typeface="Calibri"/>
                <a:cs typeface="Calibri"/>
              </a:rPr>
              <a:t>the </a:t>
            </a:r>
            <a:r>
              <a:rPr sz="2700" spc="-15" dirty="0">
                <a:latin typeface="Calibri"/>
                <a:cs typeface="Calibri"/>
              </a:rPr>
              <a:t>septal puncture</a:t>
            </a:r>
            <a:r>
              <a:rPr sz="2700" spc="-50" dirty="0">
                <a:latin typeface="Calibri"/>
                <a:cs typeface="Calibri"/>
              </a:rPr>
              <a:t> </a:t>
            </a:r>
            <a:r>
              <a:rPr sz="2700" spc="-10" dirty="0">
                <a:latin typeface="Calibri"/>
                <a:cs typeface="Calibri"/>
              </a:rPr>
              <a:t>site</a:t>
            </a:r>
            <a:endParaRPr sz="2700">
              <a:latin typeface="Calibri"/>
              <a:cs typeface="Calibri"/>
            </a:endParaRPr>
          </a:p>
          <a:p>
            <a:pPr>
              <a:lnSpc>
                <a:spcPct val="100000"/>
              </a:lnSpc>
              <a:spcBef>
                <a:spcPts val="60"/>
              </a:spcBef>
              <a:buFont typeface="Arial"/>
              <a:buChar char="•"/>
            </a:pPr>
            <a:endParaRPr sz="3400">
              <a:latin typeface="Calibri"/>
              <a:cs typeface="Calibri"/>
            </a:endParaRPr>
          </a:p>
          <a:p>
            <a:pPr marL="355600" marR="418465" indent="-342900">
              <a:lnSpc>
                <a:spcPts val="2920"/>
              </a:lnSpc>
              <a:buFont typeface="Arial"/>
              <a:buChar char="•"/>
              <a:tabLst>
                <a:tab pos="354965" algn="l"/>
                <a:tab pos="355600" algn="l"/>
              </a:tabLst>
            </a:pPr>
            <a:r>
              <a:rPr sz="2700" spc="-15" dirty="0">
                <a:latin typeface="Calibri"/>
                <a:cs typeface="Calibri"/>
              </a:rPr>
              <a:t>Systemic </a:t>
            </a:r>
            <a:r>
              <a:rPr sz="2700" spc="-5" dirty="0">
                <a:latin typeface="Calibri"/>
                <a:cs typeface="Calibri"/>
              </a:rPr>
              <a:t>anticoagulation </a:t>
            </a:r>
            <a:r>
              <a:rPr sz="2700" spc="-10" dirty="0">
                <a:latin typeface="Calibri"/>
                <a:cs typeface="Calibri"/>
              </a:rPr>
              <a:t>after </a:t>
            </a:r>
            <a:r>
              <a:rPr sz="2700" dirty="0">
                <a:latin typeface="Calibri"/>
                <a:cs typeface="Calibri"/>
              </a:rPr>
              <a:t>the </a:t>
            </a:r>
            <a:r>
              <a:rPr sz="2700" spc="-15" dirty="0">
                <a:latin typeface="Calibri"/>
                <a:cs typeface="Calibri"/>
              </a:rPr>
              <a:t>septal puncture to  prevent </a:t>
            </a:r>
            <a:r>
              <a:rPr sz="2700" dirty="0">
                <a:latin typeface="Calibri"/>
                <a:cs typeface="Calibri"/>
              </a:rPr>
              <a:t>the </a:t>
            </a:r>
            <a:r>
              <a:rPr sz="2700" spc="-10" dirty="0">
                <a:latin typeface="Calibri"/>
                <a:cs typeface="Calibri"/>
              </a:rPr>
              <a:t>formation </a:t>
            </a:r>
            <a:r>
              <a:rPr sz="2700" spc="-5" dirty="0">
                <a:latin typeface="Calibri"/>
                <a:cs typeface="Calibri"/>
              </a:rPr>
              <a:t>of </a:t>
            </a:r>
            <a:r>
              <a:rPr sz="2700" dirty="0">
                <a:latin typeface="Calibri"/>
                <a:cs typeface="Calibri"/>
              </a:rPr>
              <a:t>the </a:t>
            </a:r>
            <a:r>
              <a:rPr sz="2700" spc="-5" dirty="0">
                <a:latin typeface="Calibri"/>
                <a:cs typeface="Calibri"/>
              </a:rPr>
              <a:t>thrmobi on </a:t>
            </a:r>
            <a:r>
              <a:rPr sz="2700" spc="-10" dirty="0">
                <a:latin typeface="Calibri"/>
                <a:cs typeface="Calibri"/>
              </a:rPr>
              <a:t>the wires</a:t>
            </a:r>
            <a:r>
              <a:rPr sz="2700" spc="-95" dirty="0">
                <a:latin typeface="Calibri"/>
                <a:cs typeface="Calibri"/>
              </a:rPr>
              <a:t> </a:t>
            </a:r>
            <a:r>
              <a:rPr sz="2700" dirty="0">
                <a:latin typeface="Calibri"/>
                <a:cs typeface="Calibri"/>
              </a:rPr>
              <a:t>and  </a:t>
            </a:r>
            <a:r>
              <a:rPr sz="2700" spc="-20" dirty="0">
                <a:latin typeface="Calibri"/>
                <a:cs typeface="Calibri"/>
              </a:rPr>
              <a:t>cathters</a:t>
            </a:r>
            <a:r>
              <a:rPr sz="2700" spc="-45" dirty="0">
                <a:latin typeface="Calibri"/>
                <a:cs typeface="Calibri"/>
              </a:rPr>
              <a:t> </a:t>
            </a:r>
            <a:r>
              <a:rPr sz="2700" dirty="0">
                <a:latin typeface="Calibri"/>
                <a:cs typeface="Calibri"/>
              </a:rPr>
              <a:t>.</a:t>
            </a:r>
            <a:endParaRPr sz="2700">
              <a:latin typeface="Calibri"/>
              <a:cs typeface="Calibri"/>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9456" y="219456"/>
            <a:ext cx="8629015" cy="6343015"/>
            <a:chOff x="219456" y="219456"/>
            <a:chExt cx="8629015" cy="6343015"/>
          </a:xfrm>
        </p:grpSpPr>
        <p:sp>
          <p:nvSpPr>
            <p:cNvPr id="3" name="object 3"/>
            <p:cNvSpPr/>
            <p:nvPr/>
          </p:nvSpPr>
          <p:spPr>
            <a:xfrm>
              <a:off x="228600" y="228600"/>
              <a:ext cx="8560538" cy="63039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4028" y="224028"/>
              <a:ext cx="8620125" cy="6334125"/>
            </a:xfrm>
            <a:custGeom>
              <a:avLst/>
              <a:gdLst/>
              <a:ahLst/>
              <a:cxnLst/>
              <a:rect l="l" t="t" r="r" b="b"/>
              <a:pathLst>
                <a:path w="8620125" h="6334125">
                  <a:moveTo>
                    <a:pt x="0" y="6333744"/>
                  </a:moveTo>
                  <a:lnTo>
                    <a:pt x="8619744" y="6333744"/>
                  </a:lnTo>
                  <a:lnTo>
                    <a:pt x="8619744" y="0"/>
                  </a:lnTo>
                  <a:lnTo>
                    <a:pt x="0" y="0"/>
                  </a:lnTo>
                  <a:lnTo>
                    <a:pt x="0" y="6333744"/>
                  </a:lnTo>
                  <a:close/>
                </a:path>
              </a:pathLst>
            </a:custGeom>
            <a:ln w="9144">
              <a:solidFill>
                <a:srgbClr val="001F5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3400" y="457200"/>
            <a:ext cx="8305800" cy="4724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64540" y="5276850"/>
            <a:ext cx="6645909" cy="84836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The </a:t>
            </a:r>
            <a:r>
              <a:rPr sz="1800" spc="-15" dirty="0">
                <a:latin typeface="Calibri"/>
                <a:cs typeface="Calibri"/>
              </a:rPr>
              <a:t>Brockenbrough </a:t>
            </a:r>
            <a:r>
              <a:rPr sz="1800" spc="-5" dirty="0">
                <a:latin typeface="Calibri"/>
                <a:cs typeface="Calibri"/>
              </a:rPr>
              <a:t>needle </a:t>
            </a:r>
            <a:r>
              <a:rPr sz="1800" spc="-15" dirty="0">
                <a:latin typeface="Calibri"/>
                <a:cs typeface="Calibri"/>
              </a:rPr>
              <a:t>(far </a:t>
            </a:r>
            <a:r>
              <a:rPr sz="1800" spc="-5" dirty="0">
                <a:latin typeface="Calibri"/>
                <a:cs typeface="Calibri"/>
              </a:rPr>
              <a:t>left) </a:t>
            </a:r>
            <a:r>
              <a:rPr sz="1800" dirty="0">
                <a:latin typeface="Calibri"/>
                <a:cs typeface="Calibri"/>
              </a:rPr>
              <a:t>and Bing </a:t>
            </a:r>
            <a:r>
              <a:rPr sz="1800" spc="-10" dirty="0">
                <a:latin typeface="Calibri"/>
                <a:cs typeface="Calibri"/>
              </a:rPr>
              <a:t>stylet (left) can </a:t>
            </a:r>
            <a:r>
              <a:rPr sz="1800" spc="-5" dirty="0">
                <a:latin typeface="Calibri"/>
                <a:cs typeface="Calibri"/>
              </a:rPr>
              <a:t>be used </a:t>
            </a:r>
            <a:r>
              <a:rPr sz="1800" dirty="0">
                <a:latin typeface="Calibri"/>
                <a:cs typeface="Calibri"/>
              </a:rPr>
              <a:t>in  </a:t>
            </a:r>
            <a:r>
              <a:rPr sz="1800" spc="-5" dirty="0">
                <a:latin typeface="Calibri"/>
                <a:cs typeface="Calibri"/>
              </a:rPr>
              <a:t>conjunction with </a:t>
            </a:r>
            <a:r>
              <a:rPr sz="1800" dirty="0">
                <a:latin typeface="Calibri"/>
                <a:cs typeface="Calibri"/>
              </a:rPr>
              <a:t>the </a:t>
            </a:r>
            <a:r>
              <a:rPr sz="1800" spc="-5" dirty="0">
                <a:latin typeface="Calibri"/>
                <a:cs typeface="Calibri"/>
              </a:rPr>
              <a:t>traditional </a:t>
            </a:r>
            <a:r>
              <a:rPr sz="1800" spc="-15" dirty="0">
                <a:latin typeface="Calibri"/>
                <a:cs typeface="Calibri"/>
              </a:rPr>
              <a:t>Brockenbrough </a:t>
            </a:r>
            <a:r>
              <a:rPr sz="1800" spc="-10" dirty="0">
                <a:latin typeface="Calibri"/>
                <a:cs typeface="Calibri"/>
              </a:rPr>
              <a:t>catheter (center) </a:t>
            </a:r>
            <a:r>
              <a:rPr sz="1800" dirty="0">
                <a:latin typeface="Calibri"/>
                <a:cs typeface="Calibri"/>
              </a:rPr>
              <a:t>and  </a:t>
            </a:r>
            <a:r>
              <a:rPr sz="1800" spc="-5" dirty="0">
                <a:latin typeface="Calibri"/>
                <a:cs typeface="Calibri"/>
              </a:rPr>
              <a:t>Mullins sheath/dilator </a:t>
            </a:r>
            <a:r>
              <a:rPr sz="1800" spc="-15" dirty="0">
                <a:latin typeface="Calibri"/>
                <a:cs typeface="Calibri"/>
              </a:rPr>
              <a:t>system</a:t>
            </a:r>
            <a:r>
              <a:rPr sz="1800" spc="15" dirty="0">
                <a:latin typeface="Calibri"/>
                <a:cs typeface="Calibri"/>
              </a:rPr>
              <a:t> </a:t>
            </a:r>
            <a:r>
              <a:rPr sz="1800" spc="-5" dirty="0">
                <a:latin typeface="Calibri"/>
                <a:cs typeface="Calibri"/>
              </a:rPr>
              <a:t>(right)</a:t>
            </a:r>
            <a:endParaRPr sz="1800">
              <a:latin typeface="Calibri"/>
              <a:cs typeface="Calibri"/>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0" y="304800"/>
            <a:ext cx="8610600" cy="6019800"/>
            <a:chOff x="304800" y="304800"/>
            <a:chExt cx="8610600" cy="6019800"/>
          </a:xfrm>
        </p:grpSpPr>
        <p:sp>
          <p:nvSpPr>
            <p:cNvPr id="3" name="object 3"/>
            <p:cNvSpPr/>
            <p:nvPr/>
          </p:nvSpPr>
          <p:spPr>
            <a:xfrm>
              <a:off x="304800" y="304800"/>
              <a:ext cx="4572000" cy="6019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24400" y="304800"/>
              <a:ext cx="4191000" cy="60198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263397"/>
            <a:ext cx="8555990" cy="5733415"/>
          </a:xfrm>
          <a:prstGeom prst="rect">
            <a:avLst/>
          </a:prstGeom>
        </p:spPr>
        <p:txBody>
          <a:bodyPr vert="horz" wrap="square" lIns="0" tIns="67945" rIns="0" bIns="0" rtlCol="0">
            <a:spAutoFit/>
          </a:bodyPr>
          <a:lstStyle/>
          <a:p>
            <a:pPr marL="355600" marR="5080" indent="-342900">
              <a:lnSpc>
                <a:spcPts val="3460"/>
              </a:lnSpc>
              <a:spcBef>
                <a:spcPts val="535"/>
              </a:spcBef>
              <a:buFont typeface="Arial"/>
              <a:buChar char="•"/>
              <a:tabLst>
                <a:tab pos="354965" algn="l"/>
                <a:tab pos="355600" algn="l"/>
              </a:tabLst>
            </a:pPr>
            <a:r>
              <a:rPr sz="3200" spc="-5" dirty="0">
                <a:latin typeface="Calibri"/>
                <a:cs typeface="Calibri"/>
              </a:rPr>
              <a:t>The previously </a:t>
            </a:r>
            <a:r>
              <a:rPr sz="3200" spc="-10" dirty="0">
                <a:latin typeface="Calibri"/>
                <a:cs typeface="Calibri"/>
              </a:rPr>
              <a:t>prepared, </a:t>
            </a:r>
            <a:r>
              <a:rPr sz="3200" spc="-20" dirty="0">
                <a:latin typeface="Calibri"/>
                <a:cs typeface="Calibri"/>
              </a:rPr>
              <a:t>tested, </a:t>
            </a:r>
            <a:r>
              <a:rPr sz="3200" dirty="0">
                <a:latin typeface="Calibri"/>
                <a:cs typeface="Calibri"/>
              </a:rPr>
              <a:t>and </a:t>
            </a:r>
            <a:r>
              <a:rPr sz="3200" spc="-5" dirty="0">
                <a:latin typeface="Calibri"/>
                <a:cs typeface="Calibri"/>
              </a:rPr>
              <a:t>now  </a:t>
            </a:r>
            <a:r>
              <a:rPr sz="3200" spc="-10" dirty="0">
                <a:latin typeface="Calibri"/>
                <a:cs typeface="Calibri"/>
              </a:rPr>
              <a:t>slenderized </a:t>
            </a:r>
            <a:r>
              <a:rPr sz="3200" dirty="0">
                <a:latin typeface="Calibri"/>
                <a:cs typeface="Calibri"/>
              </a:rPr>
              <a:t>Inoue </a:t>
            </a:r>
            <a:r>
              <a:rPr sz="3200" spc="-5" dirty="0">
                <a:latin typeface="Calibri"/>
                <a:cs typeface="Calibri"/>
              </a:rPr>
              <a:t>balloon </a:t>
            </a:r>
            <a:r>
              <a:rPr sz="3200" dirty="0">
                <a:latin typeface="Calibri"/>
                <a:cs typeface="Calibri"/>
              </a:rPr>
              <a:t>is then </a:t>
            </a:r>
            <a:r>
              <a:rPr sz="3200" spc="-10" dirty="0">
                <a:latin typeface="Calibri"/>
                <a:cs typeface="Calibri"/>
              </a:rPr>
              <a:t>introduced over  </a:t>
            </a:r>
            <a:r>
              <a:rPr sz="3200" dirty="0">
                <a:latin typeface="Calibri"/>
                <a:cs typeface="Calibri"/>
              </a:rPr>
              <a:t>the </a:t>
            </a:r>
            <a:r>
              <a:rPr sz="3200" spc="-10" dirty="0">
                <a:latin typeface="Calibri"/>
                <a:cs typeface="Calibri"/>
              </a:rPr>
              <a:t>guidewire </a:t>
            </a:r>
            <a:r>
              <a:rPr sz="3200" spc="-20" dirty="0">
                <a:latin typeface="Calibri"/>
                <a:cs typeface="Calibri"/>
              </a:rPr>
              <a:t>into </a:t>
            </a:r>
            <a:r>
              <a:rPr sz="3200" dirty="0">
                <a:latin typeface="Calibri"/>
                <a:cs typeface="Calibri"/>
              </a:rPr>
              <a:t>the</a:t>
            </a:r>
            <a:r>
              <a:rPr sz="3200" spc="30" dirty="0">
                <a:latin typeface="Calibri"/>
                <a:cs typeface="Calibri"/>
              </a:rPr>
              <a:t> </a:t>
            </a:r>
            <a:r>
              <a:rPr sz="3200" dirty="0">
                <a:latin typeface="Calibri"/>
                <a:cs typeface="Calibri"/>
              </a:rPr>
              <a:t>LA.</a:t>
            </a:r>
            <a:endParaRPr sz="3200">
              <a:latin typeface="Calibri"/>
              <a:cs typeface="Calibri"/>
            </a:endParaRPr>
          </a:p>
          <a:p>
            <a:pPr>
              <a:lnSpc>
                <a:spcPct val="100000"/>
              </a:lnSpc>
              <a:spcBef>
                <a:spcPts val="50"/>
              </a:spcBef>
              <a:buFont typeface="Arial"/>
              <a:buChar char="•"/>
            </a:pPr>
            <a:endParaRPr sz="4000">
              <a:latin typeface="Calibri"/>
              <a:cs typeface="Calibri"/>
            </a:endParaRPr>
          </a:p>
          <a:p>
            <a:pPr marL="355600" marR="311785" indent="-342900">
              <a:lnSpc>
                <a:spcPct val="90000"/>
              </a:lnSpc>
              <a:buFont typeface="Arial"/>
              <a:buChar char="•"/>
              <a:tabLst>
                <a:tab pos="446405" algn="l"/>
                <a:tab pos="447040" algn="l"/>
              </a:tabLst>
            </a:pPr>
            <a:r>
              <a:rPr dirty="0"/>
              <a:t>	</a:t>
            </a:r>
            <a:r>
              <a:rPr sz="3200" spc="-10" dirty="0">
                <a:latin typeface="Calibri"/>
                <a:cs typeface="Calibri"/>
              </a:rPr>
              <a:t>After </a:t>
            </a:r>
            <a:r>
              <a:rPr sz="3200" dirty="0">
                <a:latin typeface="Calibri"/>
                <a:cs typeface="Calibri"/>
              </a:rPr>
              <a:t>the </a:t>
            </a:r>
            <a:r>
              <a:rPr sz="3200" spc="-10" dirty="0">
                <a:latin typeface="Calibri"/>
                <a:cs typeface="Calibri"/>
              </a:rPr>
              <a:t>slenderized </a:t>
            </a:r>
            <a:r>
              <a:rPr sz="3200" spc="-5" dirty="0">
                <a:latin typeface="Calibri"/>
                <a:cs typeface="Calibri"/>
              </a:rPr>
              <a:t>balloon has </a:t>
            </a:r>
            <a:r>
              <a:rPr sz="3200" dirty="0">
                <a:latin typeface="Calibri"/>
                <a:cs typeface="Calibri"/>
              </a:rPr>
              <a:t>been  </a:t>
            </a:r>
            <a:r>
              <a:rPr sz="3200" spc="-5" dirty="0">
                <a:latin typeface="Calibri"/>
                <a:cs typeface="Calibri"/>
              </a:rPr>
              <a:t>positioned within </a:t>
            </a:r>
            <a:r>
              <a:rPr sz="3200" dirty="0">
                <a:latin typeface="Calibri"/>
                <a:cs typeface="Calibri"/>
              </a:rPr>
              <a:t>the LA, the </a:t>
            </a:r>
            <a:r>
              <a:rPr sz="3200" spc="-15" dirty="0">
                <a:latin typeface="Calibri"/>
                <a:cs typeface="Calibri"/>
              </a:rPr>
              <a:t>stretching </a:t>
            </a:r>
            <a:r>
              <a:rPr sz="3200" dirty="0">
                <a:latin typeface="Calibri"/>
                <a:cs typeface="Calibri"/>
              </a:rPr>
              <a:t>tube is  </a:t>
            </a:r>
            <a:r>
              <a:rPr sz="3200" spc="-10" dirty="0">
                <a:latin typeface="Calibri"/>
                <a:cs typeface="Calibri"/>
              </a:rPr>
              <a:t>removed, </a:t>
            </a:r>
            <a:r>
              <a:rPr sz="3200" dirty="0">
                <a:latin typeface="Calibri"/>
                <a:cs typeface="Calibri"/>
              </a:rPr>
              <a:t>and a </a:t>
            </a:r>
            <a:r>
              <a:rPr sz="3200" spc="-5" dirty="0">
                <a:latin typeface="Calibri"/>
                <a:cs typeface="Calibri"/>
              </a:rPr>
              <a:t>preshaped </a:t>
            </a:r>
            <a:r>
              <a:rPr sz="3200" spc="-120" dirty="0">
                <a:latin typeface="Calibri"/>
                <a:cs typeface="Calibri"/>
              </a:rPr>
              <a:t>J•stylet </a:t>
            </a:r>
            <a:r>
              <a:rPr sz="3200" dirty="0">
                <a:latin typeface="Calibri"/>
                <a:cs typeface="Calibri"/>
              </a:rPr>
              <a:t>is </a:t>
            </a:r>
            <a:r>
              <a:rPr sz="3200" spc="-10" dirty="0">
                <a:latin typeface="Calibri"/>
                <a:cs typeface="Calibri"/>
              </a:rPr>
              <a:t>introduced  </a:t>
            </a:r>
            <a:r>
              <a:rPr sz="3200" spc="-20" dirty="0">
                <a:latin typeface="Calibri"/>
                <a:cs typeface="Calibri"/>
              </a:rPr>
              <a:t>into </a:t>
            </a:r>
            <a:r>
              <a:rPr sz="3200" dirty="0">
                <a:latin typeface="Calibri"/>
                <a:cs typeface="Calibri"/>
              </a:rPr>
              <a:t>the Inoue</a:t>
            </a:r>
            <a:r>
              <a:rPr sz="3200" spc="30" dirty="0">
                <a:latin typeface="Calibri"/>
                <a:cs typeface="Calibri"/>
              </a:rPr>
              <a:t> </a:t>
            </a:r>
            <a:r>
              <a:rPr sz="3200" spc="-5" dirty="0">
                <a:latin typeface="Calibri"/>
                <a:cs typeface="Calibri"/>
              </a:rPr>
              <a:t>balloon.</a:t>
            </a:r>
            <a:endParaRPr sz="3200">
              <a:latin typeface="Calibri"/>
              <a:cs typeface="Calibri"/>
            </a:endParaRPr>
          </a:p>
          <a:p>
            <a:pPr>
              <a:lnSpc>
                <a:spcPct val="100000"/>
              </a:lnSpc>
              <a:spcBef>
                <a:spcPts val="50"/>
              </a:spcBef>
              <a:buFont typeface="Arial"/>
              <a:buChar char="•"/>
            </a:pPr>
            <a:endParaRPr sz="4050">
              <a:latin typeface="Calibri"/>
              <a:cs typeface="Calibri"/>
            </a:endParaRPr>
          </a:p>
          <a:p>
            <a:pPr marL="355600" marR="53340" indent="-342900">
              <a:lnSpc>
                <a:spcPct val="90000"/>
              </a:lnSpc>
              <a:buFont typeface="Arial"/>
              <a:buChar char="•"/>
              <a:tabLst>
                <a:tab pos="354965" algn="l"/>
                <a:tab pos="355600" algn="l"/>
              </a:tabLst>
            </a:pPr>
            <a:r>
              <a:rPr sz="3200" spc="-5" dirty="0">
                <a:latin typeface="Calibri"/>
                <a:cs typeface="Calibri"/>
              </a:rPr>
              <a:t>The </a:t>
            </a:r>
            <a:r>
              <a:rPr sz="3200" spc="-20" dirty="0">
                <a:latin typeface="Calibri"/>
                <a:cs typeface="Calibri"/>
              </a:rPr>
              <a:t>distal </a:t>
            </a:r>
            <a:r>
              <a:rPr sz="3200" spc="-5" dirty="0">
                <a:latin typeface="Calibri"/>
                <a:cs typeface="Calibri"/>
              </a:rPr>
              <a:t>portion </a:t>
            </a:r>
            <a:r>
              <a:rPr sz="3200" dirty="0">
                <a:latin typeface="Calibri"/>
                <a:cs typeface="Calibri"/>
              </a:rPr>
              <a:t>of </a:t>
            </a:r>
            <a:r>
              <a:rPr sz="3200" spc="-10" dirty="0">
                <a:latin typeface="Calibri"/>
                <a:cs typeface="Calibri"/>
              </a:rPr>
              <a:t>the </a:t>
            </a:r>
            <a:r>
              <a:rPr sz="3200" spc="-5" dirty="0">
                <a:latin typeface="Calibri"/>
                <a:cs typeface="Calibri"/>
              </a:rPr>
              <a:t>balloon </a:t>
            </a:r>
            <a:r>
              <a:rPr sz="3200" dirty="0">
                <a:latin typeface="Calibri"/>
                <a:cs typeface="Calibri"/>
              </a:rPr>
              <a:t>is </a:t>
            </a:r>
            <a:r>
              <a:rPr sz="3200" spc="-15" dirty="0">
                <a:latin typeface="Calibri"/>
                <a:cs typeface="Calibri"/>
              </a:rPr>
              <a:t>inflated  </a:t>
            </a:r>
            <a:r>
              <a:rPr sz="3200" spc="-10" dirty="0">
                <a:latin typeface="Calibri"/>
                <a:cs typeface="Calibri"/>
              </a:rPr>
              <a:t>slightly </a:t>
            </a:r>
            <a:r>
              <a:rPr sz="3200" spc="-25" dirty="0">
                <a:latin typeface="Calibri"/>
                <a:cs typeface="Calibri"/>
              </a:rPr>
              <a:t>to </a:t>
            </a:r>
            <a:r>
              <a:rPr sz="3200" dirty="0">
                <a:latin typeface="Calibri"/>
                <a:cs typeface="Calibri"/>
              </a:rPr>
              <a:t>aid in </a:t>
            </a:r>
            <a:r>
              <a:rPr sz="3200" spc="-10" dirty="0">
                <a:latin typeface="Calibri"/>
                <a:cs typeface="Calibri"/>
              </a:rPr>
              <a:t>crossing </a:t>
            </a:r>
            <a:r>
              <a:rPr sz="3200" spc="-5" dirty="0">
                <a:latin typeface="Calibri"/>
                <a:cs typeface="Calibri"/>
              </a:rPr>
              <a:t>the </a:t>
            </a:r>
            <a:r>
              <a:rPr sz="3200" spc="-15" dirty="0">
                <a:latin typeface="Calibri"/>
                <a:cs typeface="Calibri"/>
              </a:rPr>
              <a:t>valve </a:t>
            </a:r>
            <a:r>
              <a:rPr sz="3200" dirty="0">
                <a:latin typeface="Calibri"/>
                <a:cs typeface="Calibri"/>
              </a:rPr>
              <a:t>and </a:t>
            </a:r>
            <a:r>
              <a:rPr sz="3200" spc="-25" dirty="0">
                <a:latin typeface="Calibri"/>
                <a:cs typeface="Calibri"/>
              </a:rPr>
              <a:t>to </a:t>
            </a:r>
            <a:r>
              <a:rPr sz="3200" spc="-20" dirty="0">
                <a:latin typeface="Calibri"/>
                <a:cs typeface="Calibri"/>
              </a:rPr>
              <a:t>prevent  intra </a:t>
            </a:r>
            <a:r>
              <a:rPr sz="3200" spc="-10" dirty="0">
                <a:latin typeface="Calibri"/>
                <a:cs typeface="Calibri"/>
              </a:rPr>
              <a:t>chordal</a:t>
            </a:r>
            <a:r>
              <a:rPr sz="3200" spc="30" dirty="0">
                <a:latin typeface="Calibri"/>
                <a:cs typeface="Calibri"/>
              </a:rPr>
              <a:t> </a:t>
            </a:r>
            <a:r>
              <a:rPr sz="3200" spc="-10" dirty="0">
                <a:latin typeface="Calibri"/>
                <a:cs typeface="Calibri"/>
              </a:rPr>
              <a:t>passage</a:t>
            </a:r>
            <a:endParaRPr sz="3200">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0"/>
            <a:ext cx="5840095" cy="696595"/>
          </a:xfrm>
          <a:prstGeom prst="rect">
            <a:avLst/>
          </a:prstGeom>
        </p:spPr>
        <p:txBody>
          <a:bodyPr vert="horz" wrap="square" lIns="0" tIns="13335" rIns="0" bIns="0" rtlCol="0">
            <a:spAutoFit/>
          </a:bodyPr>
          <a:lstStyle/>
          <a:p>
            <a:pPr marL="12700">
              <a:lnSpc>
                <a:spcPct val="100000"/>
              </a:lnSpc>
              <a:spcBef>
                <a:spcPts val="105"/>
              </a:spcBef>
            </a:pPr>
            <a:r>
              <a:rPr sz="4400" spc="-55" dirty="0">
                <a:solidFill>
                  <a:srgbClr val="11478A"/>
                </a:solidFill>
              </a:rPr>
              <a:t>NATURAL </a:t>
            </a:r>
            <a:r>
              <a:rPr sz="4400" spc="-35" dirty="0">
                <a:solidFill>
                  <a:srgbClr val="11478A"/>
                </a:solidFill>
              </a:rPr>
              <a:t>HISTORY </a:t>
            </a:r>
            <a:r>
              <a:rPr sz="4400" spc="-5" dirty="0">
                <a:solidFill>
                  <a:srgbClr val="11478A"/>
                </a:solidFill>
              </a:rPr>
              <a:t>OF</a:t>
            </a:r>
            <a:r>
              <a:rPr sz="4400" spc="55" dirty="0">
                <a:solidFill>
                  <a:srgbClr val="11478A"/>
                </a:solidFill>
              </a:rPr>
              <a:t> </a:t>
            </a:r>
            <a:r>
              <a:rPr sz="4400" dirty="0">
                <a:solidFill>
                  <a:srgbClr val="11478A"/>
                </a:solidFill>
              </a:rPr>
              <a:t>MS</a:t>
            </a:r>
            <a:endParaRPr sz="4400" dirty="0"/>
          </a:p>
        </p:txBody>
      </p:sp>
      <p:sp>
        <p:nvSpPr>
          <p:cNvPr id="3" name="object 3"/>
          <p:cNvSpPr txBox="1"/>
          <p:nvPr/>
        </p:nvSpPr>
        <p:spPr>
          <a:xfrm>
            <a:off x="383540" y="1202182"/>
            <a:ext cx="8267700" cy="5025094"/>
          </a:xfrm>
          <a:prstGeom prst="rect">
            <a:avLst/>
          </a:prstGeom>
        </p:spPr>
        <p:txBody>
          <a:bodyPr vert="horz" wrap="square" lIns="0" tIns="53975" rIns="0" bIns="0" rtlCol="0">
            <a:spAutoFit/>
          </a:bodyPr>
          <a:lstStyle/>
          <a:p>
            <a:pPr marL="355600" marR="653415" indent="-342900">
              <a:lnSpc>
                <a:spcPts val="2590"/>
              </a:lnSpc>
              <a:spcBef>
                <a:spcPts val="425"/>
              </a:spcBef>
              <a:buFont typeface="Arial"/>
              <a:buChar char="•"/>
              <a:tabLst>
                <a:tab pos="354965" algn="l"/>
                <a:tab pos="355600" algn="l"/>
              </a:tabLst>
            </a:pPr>
            <a:r>
              <a:rPr sz="2400" b="0" dirty="0">
                <a:latin typeface="Bookman Old Style"/>
                <a:cs typeface="Bookman Old Style"/>
              </a:rPr>
              <a:t>In India, critical MS may be found in children as  </a:t>
            </a:r>
            <a:r>
              <a:rPr sz="2400" b="0" spc="-5" dirty="0">
                <a:latin typeface="Bookman Old Style"/>
                <a:cs typeface="Bookman Old Style"/>
              </a:rPr>
              <a:t>young as </a:t>
            </a:r>
            <a:r>
              <a:rPr sz="2400" b="0" dirty="0">
                <a:latin typeface="Bookman Old Style"/>
                <a:cs typeface="Bookman Old Style"/>
              </a:rPr>
              <a:t>6 to </a:t>
            </a:r>
            <a:r>
              <a:rPr sz="2400" b="0" spc="-5" dirty="0">
                <a:latin typeface="Bookman Old Style"/>
                <a:cs typeface="Bookman Old Style"/>
              </a:rPr>
              <a:t>12 years old. </a:t>
            </a:r>
            <a:r>
              <a:rPr sz="2400" b="0" dirty="0">
                <a:latin typeface="Bookman Old Style"/>
                <a:cs typeface="Bookman Old Style"/>
              </a:rPr>
              <a:t>( UP </a:t>
            </a:r>
            <a:r>
              <a:rPr sz="2400" b="0" spc="-5" dirty="0">
                <a:latin typeface="Bookman Old Style"/>
                <a:cs typeface="Bookman Old Style"/>
              </a:rPr>
              <a:t>TO</a:t>
            </a:r>
            <a:r>
              <a:rPr sz="2400" b="0" spc="20" dirty="0">
                <a:latin typeface="Bookman Old Style"/>
                <a:cs typeface="Bookman Old Style"/>
              </a:rPr>
              <a:t> </a:t>
            </a:r>
            <a:r>
              <a:rPr sz="2400" b="0" spc="-5" dirty="0">
                <a:latin typeface="Bookman Old Style"/>
                <a:cs typeface="Bookman Old Style"/>
              </a:rPr>
              <a:t>20%)</a:t>
            </a:r>
            <a:endParaRPr sz="2400" dirty="0">
              <a:latin typeface="Bookman Old Style"/>
              <a:cs typeface="Bookman Old Style"/>
            </a:endParaRPr>
          </a:p>
          <a:p>
            <a:pPr>
              <a:lnSpc>
                <a:spcPct val="100000"/>
              </a:lnSpc>
              <a:spcBef>
                <a:spcPts val="55"/>
              </a:spcBef>
              <a:buFont typeface="Arial"/>
              <a:buChar char="•"/>
            </a:pPr>
            <a:endParaRPr sz="3150" dirty="0">
              <a:latin typeface="Bookman Old Style"/>
              <a:cs typeface="Bookman Old Style"/>
            </a:endParaRPr>
          </a:p>
          <a:p>
            <a:pPr marL="355600" marR="591185" indent="-342900">
              <a:lnSpc>
                <a:spcPts val="2590"/>
              </a:lnSpc>
              <a:buFont typeface="Arial"/>
              <a:buChar char="•"/>
              <a:tabLst>
                <a:tab pos="354965" algn="l"/>
                <a:tab pos="355600" algn="l"/>
              </a:tabLst>
            </a:pPr>
            <a:r>
              <a:rPr sz="2400" b="0" dirty="0">
                <a:latin typeface="Bookman Old Style"/>
                <a:cs typeface="Bookman Old Style"/>
              </a:rPr>
              <a:t>In the asymptomatic or minimally symptomatic  patient, survival is greater than 80% at 10</a:t>
            </a:r>
            <a:r>
              <a:rPr sz="2400" b="0" spc="-114" dirty="0">
                <a:latin typeface="Bookman Old Style"/>
                <a:cs typeface="Bookman Old Style"/>
              </a:rPr>
              <a:t> </a:t>
            </a:r>
            <a:r>
              <a:rPr sz="2400" b="0" dirty="0">
                <a:latin typeface="Bookman Old Style"/>
                <a:cs typeface="Bookman Old Style"/>
              </a:rPr>
              <a:t>years,</a:t>
            </a:r>
            <a:endParaRPr sz="2400" dirty="0">
              <a:latin typeface="Bookman Old Style"/>
              <a:cs typeface="Bookman Old Style"/>
            </a:endParaRPr>
          </a:p>
          <a:p>
            <a:pPr>
              <a:lnSpc>
                <a:spcPct val="100000"/>
              </a:lnSpc>
              <a:spcBef>
                <a:spcPts val="15"/>
              </a:spcBef>
              <a:buFont typeface="Arial"/>
              <a:buChar char="•"/>
            </a:pPr>
            <a:endParaRPr sz="2900" dirty="0">
              <a:latin typeface="Bookman Old Style"/>
              <a:cs typeface="Bookman Old Style"/>
            </a:endParaRPr>
          </a:p>
          <a:p>
            <a:pPr marL="453390" indent="-441325">
              <a:lnSpc>
                <a:spcPct val="100000"/>
              </a:lnSpc>
              <a:spcBef>
                <a:spcPts val="5"/>
              </a:spcBef>
              <a:buFont typeface="Arial"/>
              <a:buChar char="•"/>
              <a:tabLst>
                <a:tab pos="452755" algn="l"/>
                <a:tab pos="454025" algn="l"/>
              </a:tabLst>
            </a:pPr>
            <a:r>
              <a:rPr sz="2400" b="0" spc="-5" dirty="0">
                <a:latin typeface="Bookman Old Style"/>
                <a:cs typeface="Bookman Old Style"/>
              </a:rPr>
              <a:t>60% of patients having no progression of</a:t>
            </a:r>
            <a:r>
              <a:rPr sz="2400" b="0" spc="-50" dirty="0">
                <a:latin typeface="Bookman Old Style"/>
                <a:cs typeface="Bookman Old Style"/>
              </a:rPr>
              <a:t> </a:t>
            </a:r>
            <a:r>
              <a:rPr sz="2400" b="0" dirty="0">
                <a:latin typeface="Bookman Old Style"/>
                <a:cs typeface="Bookman Old Style"/>
              </a:rPr>
              <a:t>symptoms.</a:t>
            </a:r>
            <a:endParaRPr sz="2400" dirty="0">
              <a:latin typeface="Bookman Old Style"/>
              <a:cs typeface="Bookman Old Style"/>
            </a:endParaRPr>
          </a:p>
          <a:p>
            <a:pPr>
              <a:lnSpc>
                <a:spcPct val="100000"/>
              </a:lnSpc>
              <a:spcBef>
                <a:spcPts val="25"/>
              </a:spcBef>
              <a:buFont typeface="Arial"/>
              <a:buChar char="•"/>
            </a:pPr>
            <a:endParaRPr sz="3200" dirty="0">
              <a:latin typeface="Bookman Old Style"/>
              <a:cs typeface="Bookman Old Style"/>
            </a:endParaRPr>
          </a:p>
          <a:p>
            <a:pPr marL="355600" marR="110489" indent="-342900">
              <a:lnSpc>
                <a:spcPts val="2590"/>
              </a:lnSpc>
              <a:buFont typeface="Arial"/>
              <a:buChar char="•"/>
              <a:tabLst>
                <a:tab pos="354965" algn="l"/>
                <a:tab pos="355600" algn="l"/>
              </a:tabLst>
            </a:pPr>
            <a:r>
              <a:rPr sz="2400" b="0" dirty="0">
                <a:latin typeface="Bookman Old Style"/>
                <a:cs typeface="Bookman Old Style"/>
              </a:rPr>
              <a:t>Once </a:t>
            </a:r>
            <a:r>
              <a:rPr sz="2400" b="0" spc="-5" dirty="0">
                <a:latin typeface="Bookman Old Style"/>
                <a:cs typeface="Bookman Old Style"/>
              </a:rPr>
              <a:t>significant </a:t>
            </a:r>
            <a:r>
              <a:rPr sz="2400" b="0" dirty="0">
                <a:latin typeface="Bookman Old Style"/>
                <a:cs typeface="Bookman Old Style"/>
              </a:rPr>
              <a:t>limiting </a:t>
            </a:r>
            <a:r>
              <a:rPr sz="2400" b="0" spc="-5" dirty="0">
                <a:latin typeface="Bookman Old Style"/>
                <a:cs typeface="Bookman Old Style"/>
              </a:rPr>
              <a:t>symptoms occur, </a:t>
            </a:r>
            <a:r>
              <a:rPr sz="2400" b="0" dirty="0">
                <a:latin typeface="Bookman Old Style"/>
                <a:cs typeface="Bookman Old Style"/>
              </a:rPr>
              <a:t>there is a  </a:t>
            </a:r>
            <a:r>
              <a:rPr sz="2400" b="0" dirty="0" smtClean="0">
                <a:latin typeface="Bookman Old Style"/>
                <a:cs typeface="Bookman Old Style"/>
              </a:rPr>
              <a:t>0</a:t>
            </a:r>
            <a:r>
              <a:rPr sz="2400" b="0" dirty="0">
                <a:latin typeface="Bookman Old Style"/>
                <a:cs typeface="Bookman Old Style"/>
              </a:rPr>
              <a:t>% to 15% </a:t>
            </a:r>
            <a:r>
              <a:rPr sz="2400" b="0" spc="-10" dirty="0">
                <a:latin typeface="Bookman Old Style"/>
                <a:cs typeface="Bookman Old Style"/>
              </a:rPr>
              <a:t>10-year </a:t>
            </a:r>
            <a:r>
              <a:rPr sz="2400" b="0" spc="-5" dirty="0">
                <a:latin typeface="Bookman Old Style"/>
                <a:cs typeface="Bookman Old Style"/>
              </a:rPr>
              <a:t>survival</a:t>
            </a:r>
            <a:r>
              <a:rPr sz="2400" b="0" spc="-20" dirty="0">
                <a:latin typeface="Bookman Old Style"/>
                <a:cs typeface="Bookman Old Style"/>
              </a:rPr>
              <a:t> </a:t>
            </a:r>
            <a:r>
              <a:rPr sz="2400" b="0" dirty="0">
                <a:latin typeface="Bookman Old Style"/>
                <a:cs typeface="Bookman Old Style"/>
              </a:rPr>
              <a:t>rate</a:t>
            </a:r>
            <a:endParaRPr sz="2400" dirty="0">
              <a:latin typeface="Bookman Old Style"/>
              <a:cs typeface="Bookman Old Style"/>
            </a:endParaRPr>
          </a:p>
          <a:p>
            <a:pPr>
              <a:lnSpc>
                <a:spcPct val="100000"/>
              </a:lnSpc>
              <a:spcBef>
                <a:spcPts val="55"/>
              </a:spcBef>
              <a:buFont typeface="Arial"/>
              <a:buChar char="•"/>
            </a:pPr>
            <a:endParaRPr sz="3150" dirty="0">
              <a:latin typeface="Bookman Old Style"/>
              <a:cs typeface="Bookman Old Style"/>
            </a:endParaRPr>
          </a:p>
          <a:p>
            <a:pPr marL="355600" marR="111760" indent="-342900">
              <a:lnSpc>
                <a:spcPts val="2590"/>
              </a:lnSpc>
              <a:buFont typeface="Arial"/>
              <a:buChar char="•"/>
              <a:tabLst>
                <a:tab pos="354965" algn="l"/>
                <a:tab pos="355600" algn="l"/>
              </a:tabLst>
            </a:pPr>
            <a:r>
              <a:rPr sz="2400" b="0" dirty="0">
                <a:latin typeface="Bookman Old Style"/>
                <a:cs typeface="Bookman Old Style"/>
              </a:rPr>
              <a:t>Once there is severe </a:t>
            </a:r>
            <a:r>
              <a:rPr sz="2400" b="0" spc="-5" dirty="0">
                <a:latin typeface="Bookman Old Style"/>
                <a:cs typeface="Bookman Old Style"/>
              </a:rPr>
              <a:t>pulmonary hypertension, </a:t>
            </a:r>
            <a:r>
              <a:rPr sz="2400" b="0" dirty="0">
                <a:latin typeface="Bookman Old Style"/>
                <a:cs typeface="Bookman Old Style"/>
              </a:rPr>
              <a:t>mean  survival drops to less than 3</a:t>
            </a:r>
            <a:r>
              <a:rPr sz="2400" b="0" spc="-5" dirty="0">
                <a:latin typeface="Bookman Old Style"/>
                <a:cs typeface="Bookman Old Style"/>
              </a:rPr>
              <a:t> </a:t>
            </a:r>
            <a:r>
              <a:rPr sz="2400" b="0" dirty="0">
                <a:latin typeface="Bookman Old Style"/>
                <a:cs typeface="Bookman Old Style"/>
              </a:rPr>
              <a:t>years.</a:t>
            </a:r>
            <a:endParaRPr sz="2400" dirty="0">
              <a:latin typeface="Bookman Old Style"/>
              <a:cs typeface="Bookman Old Style"/>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8160384" cy="3636645"/>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 pos="2633980" algn="l"/>
              </a:tabLst>
            </a:pPr>
            <a:r>
              <a:rPr sz="3200" dirty="0">
                <a:latin typeface="Calibri"/>
                <a:cs typeface="Calibri"/>
              </a:rPr>
              <a:t>AP ,</a:t>
            </a:r>
            <a:r>
              <a:rPr sz="3200" spc="-5" dirty="0">
                <a:latin typeface="Calibri"/>
                <a:cs typeface="Calibri"/>
              </a:rPr>
              <a:t> </a:t>
            </a:r>
            <a:r>
              <a:rPr sz="3200" spc="-15" dirty="0">
                <a:latin typeface="Calibri"/>
                <a:cs typeface="Calibri"/>
              </a:rPr>
              <a:t>RAO</a:t>
            </a:r>
            <a:r>
              <a:rPr sz="3200" dirty="0">
                <a:latin typeface="Calibri"/>
                <a:cs typeface="Calibri"/>
              </a:rPr>
              <a:t> 30°	and </a:t>
            </a:r>
            <a:r>
              <a:rPr sz="3200" spc="-20" dirty="0">
                <a:latin typeface="Calibri"/>
                <a:cs typeface="Calibri"/>
              </a:rPr>
              <a:t>lateral </a:t>
            </a:r>
            <a:r>
              <a:rPr sz="3200" spc="-10" dirty="0">
                <a:latin typeface="Calibri"/>
                <a:cs typeface="Calibri"/>
              </a:rPr>
              <a:t>views </a:t>
            </a:r>
            <a:r>
              <a:rPr sz="3200" spc="-15" dirty="0">
                <a:latin typeface="Calibri"/>
                <a:cs typeface="Calibri"/>
              </a:rPr>
              <a:t>are utilized </a:t>
            </a:r>
            <a:r>
              <a:rPr sz="3200" spc="-5" dirty="0">
                <a:latin typeface="Calibri"/>
                <a:cs typeface="Calibri"/>
              </a:rPr>
              <a:t>with  </a:t>
            </a:r>
            <a:r>
              <a:rPr sz="3200" spc="-15" dirty="0">
                <a:latin typeface="Calibri"/>
                <a:cs typeface="Calibri"/>
              </a:rPr>
              <a:t>fluoroscopy </a:t>
            </a:r>
            <a:r>
              <a:rPr sz="3200" spc="-30" dirty="0">
                <a:latin typeface="Calibri"/>
                <a:cs typeface="Calibri"/>
              </a:rPr>
              <a:t>for </a:t>
            </a:r>
            <a:r>
              <a:rPr sz="3200" spc="-15" dirty="0">
                <a:latin typeface="Calibri"/>
                <a:cs typeface="Calibri"/>
              </a:rPr>
              <a:t>transseptal</a:t>
            </a:r>
            <a:r>
              <a:rPr sz="3200" spc="65" dirty="0">
                <a:latin typeface="Calibri"/>
                <a:cs typeface="Calibri"/>
              </a:rPr>
              <a:t> </a:t>
            </a:r>
            <a:r>
              <a:rPr sz="3200" spc="-10" dirty="0">
                <a:latin typeface="Calibri"/>
                <a:cs typeface="Calibri"/>
              </a:rPr>
              <a:t>puncture.</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610235" indent="-343535">
              <a:lnSpc>
                <a:spcPct val="100000"/>
              </a:lnSpc>
              <a:buFont typeface="Arial"/>
              <a:buChar char="•"/>
              <a:tabLst>
                <a:tab pos="355600" algn="l"/>
                <a:tab pos="356235" algn="l"/>
              </a:tabLst>
            </a:pPr>
            <a:r>
              <a:rPr sz="3200" spc="-5" dirty="0">
                <a:latin typeface="Calibri"/>
                <a:cs typeface="Calibri"/>
              </a:rPr>
              <a:t>Some </a:t>
            </a:r>
            <a:r>
              <a:rPr sz="3200" spc="-10" dirty="0">
                <a:latin typeface="Calibri"/>
                <a:cs typeface="Calibri"/>
              </a:rPr>
              <a:t>anatomical </a:t>
            </a:r>
            <a:r>
              <a:rPr sz="3200" spc="-5" dirty="0">
                <a:latin typeface="Calibri"/>
                <a:cs typeface="Calibri"/>
              </a:rPr>
              <a:t>changes </a:t>
            </a:r>
            <a:r>
              <a:rPr sz="3200" dirty="0">
                <a:latin typeface="Calibri"/>
                <a:cs typeface="Calibri"/>
              </a:rPr>
              <a:t>in the </a:t>
            </a:r>
            <a:r>
              <a:rPr sz="3200" spc="-5" dirty="0">
                <a:latin typeface="Calibri"/>
                <a:cs typeface="Calibri"/>
              </a:rPr>
              <a:t>position of  PFO </a:t>
            </a:r>
            <a:r>
              <a:rPr sz="3200" spc="-20" dirty="0">
                <a:latin typeface="Calibri"/>
                <a:cs typeface="Calibri"/>
              </a:rPr>
              <a:t>may </a:t>
            </a:r>
            <a:r>
              <a:rPr sz="3200" dirty="0">
                <a:latin typeface="Calibri"/>
                <a:cs typeface="Calibri"/>
              </a:rPr>
              <a:t>occur </a:t>
            </a:r>
            <a:r>
              <a:rPr sz="3200" spc="-5" dirty="0">
                <a:latin typeface="Calibri"/>
                <a:cs typeface="Calibri"/>
              </a:rPr>
              <a:t>due </a:t>
            </a:r>
            <a:r>
              <a:rPr sz="3200" spc="-20" dirty="0">
                <a:latin typeface="Calibri"/>
                <a:cs typeface="Calibri"/>
              </a:rPr>
              <a:t>to </a:t>
            </a:r>
            <a:r>
              <a:rPr sz="3200" spc="-5" dirty="0">
                <a:latin typeface="Calibri"/>
                <a:cs typeface="Calibri"/>
              </a:rPr>
              <a:t>hemodynamic  consequences of </a:t>
            </a:r>
            <a:r>
              <a:rPr sz="3200" spc="-15" dirty="0">
                <a:latin typeface="Calibri"/>
                <a:cs typeface="Calibri"/>
              </a:rPr>
              <a:t>mitral </a:t>
            </a:r>
            <a:r>
              <a:rPr sz="3200" dirty="0">
                <a:latin typeface="Calibri"/>
                <a:cs typeface="Calibri"/>
              </a:rPr>
              <a:t>and </a:t>
            </a:r>
            <a:r>
              <a:rPr sz="3200" spc="-5" dirty="0">
                <a:latin typeface="Calibri"/>
                <a:cs typeface="Calibri"/>
              </a:rPr>
              <a:t>aortic </a:t>
            </a:r>
            <a:r>
              <a:rPr sz="3200" spc="-15" dirty="0">
                <a:latin typeface="Calibri"/>
                <a:cs typeface="Calibri"/>
              </a:rPr>
              <a:t>valve  </a:t>
            </a:r>
            <a:r>
              <a:rPr sz="3200" spc="-5" dirty="0">
                <a:latin typeface="Calibri"/>
                <a:cs typeface="Calibri"/>
              </a:rPr>
              <a:t>diseases.</a:t>
            </a:r>
            <a:endParaRPr sz="3200">
              <a:latin typeface="Calibri"/>
              <a:cs typeface="Calibri"/>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1524000"/>
            <a:ext cx="8768080" cy="4724400"/>
            <a:chOff x="381000" y="1524000"/>
            <a:chExt cx="8768080" cy="4724400"/>
          </a:xfrm>
        </p:grpSpPr>
        <p:sp>
          <p:nvSpPr>
            <p:cNvPr id="3" name="object 3"/>
            <p:cNvSpPr/>
            <p:nvPr/>
          </p:nvSpPr>
          <p:spPr>
            <a:xfrm>
              <a:off x="381000" y="1524000"/>
              <a:ext cx="4009644" cy="4724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62400" y="1600200"/>
              <a:ext cx="5181600" cy="4526280"/>
            </a:xfrm>
            <a:custGeom>
              <a:avLst/>
              <a:gdLst/>
              <a:ahLst/>
              <a:cxnLst/>
              <a:rect l="l" t="t" r="r" b="b"/>
              <a:pathLst>
                <a:path w="5181600" h="4526280">
                  <a:moveTo>
                    <a:pt x="0" y="4526280"/>
                  </a:moveTo>
                  <a:lnTo>
                    <a:pt x="5181600" y="4526280"/>
                  </a:lnTo>
                  <a:lnTo>
                    <a:pt x="5181600" y="0"/>
                  </a:lnTo>
                  <a:lnTo>
                    <a:pt x="0" y="0"/>
                  </a:lnTo>
                  <a:lnTo>
                    <a:pt x="0" y="4526280"/>
                  </a:lnTo>
                  <a:close/>
                </a:path>
              </a:pathLst>
            </a:custGeom>
            <a:ln w="9144">
              <a:solidFill>
                <a:srgbClr val="4F81BC"/>
              </a:solidFill>
            </a:ln>
          </p:spPr>
          <p:txBody>
            <a:bodyPr wrap="square" lIns="0" tIns="0" rIns="0" bIns="0" rtlCol="0"/>
            <a:lstStyle/>
            <a:p>
              <a:endParaRPr/>
            </a:p>
          </p:txBody>
        </p:sp>
      </p:grpSp>
      <p:sp>
        <p:nvSpPr>
          <p:cNvPr id="5" name="object 5"/>
          <p:cNvSpPr txBox="1"/>
          <p:nvPr/>
        </p:nvSpPr>
        <p:spPr>
          <a:xfrm>
            <a:off x="4177665" y="1600200"/>
            <a:ext cx="4966335" cy="3915410"/>
          </a:xfrm>
          <a:prstGeom prst="rect">
            <a:avLst/>
          </a:prstGeom>
        </p:spPr>
        <p:txBody>
          <a:bodyPr vert="horz" wrap="square" lIns="0" tIns="12065" rIns="0" bIns="0" rtlCol="0">
            <a:spAutoFit/>
          </a:bodyPr>
          <a:lstStyle/>
          <a:p>
            <a:pPr marL="355600" indent="-343535">
              <a:lnSpc>
                <a:spcPts val="2375"/>
              </a:lnSpc>
              <a:spcBef>
                <a:spcPts val="95"/>
              </a:spcBef>
              <a:buFont typeface="Arial"/>
              <a:buChar char="•"/>
              <a:tabLst>
                <a:tab pos="355600" algn="l"/>
                <a:tab pos="356235" algn="l"/>
              </a:tabLst>
            </a:pPr>
            <a:r>
              <a:rPr sz="2200" spc="-5" dirty="0">
                <a:latin typeface="Calibri"/>
                <a:cs typeface="Calibri"/>
              </a:rPr>
              <a:t>As </a:t>
            </a:r>
            <a:r>
              <a:rPr sz="2200" spc="-10" dirty="0">
                <a:latin typeface="Calibri"/>
                <a:cs typeface="Calibri"/>
              </a:rPr>
              <a:t>viewed </a:t>
            </a:r>
            <a:r>
              <a:rPr sz="2200" spc="-15" dirty="0">
                <a:latin typeface="Calibri"/>
                <a:cs typeface="Calibri"/>
              </a:rPr>
              <a:t>from </a:t>
            </a:r>
            <a:r>
              <a:rPr sz="2200" spc="-5" dirty="0">
                <a:latin typeface="Calibri"/>
                <a:cs typeface="Calibri"/>
              </a:rPr>
              <a:t>the </a:t>
            </a:r>
            <a:r>
              <a:rPr sz="2200" spc="-25" dirty="0">
                <a:latin typeface="Calibri"/>
                <a:cs typeface="Calibri"/>
              </a:rPr>
              <a:t>feet </a:t>
            </a:r>
            <a:r>
              <a:rPr sz="2200" spc="-5" dirty="0">
                <a:latin typeface="Calibri"/>
                <a:cs typeface="Calibri"/>
              </a:rPr>
              <a:t>with the</a:t>
            </a:r>
            <a:r>
              <a:rPr sz="2200" spc="120" dirty="0">
                <a:latin typeface="Calibri"/>
                <a:cs typeface="Calibri"/>
              </a:rPr>
              <a:t> </a:t>
            </a:r>
            <a:r>
              <a:rPr sz="2200" spc="-15" dirty="0">
                <a:latin typeface="Calibri"/>
                <a:cs typeface="Calibri"/>
              </a:rPr>
              <a:t>patient</a:t>
            </a:r>
            <a:endParaRPr sz="2200" dirty="0">
              <a:latin typeface="Calibri"/>
              <a:cs typeface="Calibri"/>
            </a:endParaRPr>
          </a:p>
          <a:p>
            <a:pPr marL="355600">
              <a:lnSpc>
                <a:spcPts val="2115"/>
              </a:lnSpc>
            </a:pPr>
            <a:r>
              <a:rPr sz="2200" spc="-5" dirty="0">
                <a:latin typeface="Calibri"/>
                <a:cs typeface="Calibri"/>
              </a:rPr>
              <a:t>lying supine, the plane </a:t>
            </a:r>
            <a:r>
              <a:rPr sz="2200" dirty="0">
                <a:latin typeface="Calibri"/>
                <a:cs typeface="Calibri"/>
              </a:rPr>
              <a:t>of </a:t>
            </a:r>
            <a:r>
              <a:rPr sz="2200" spc="-10" dirty="0">
                <a:latin typeface="Calibri"/>
                <a:cs typeface="Calibri"/>
              </a:rPr>
              <a:t>the</a:t>
            </a:r>
            <a:r>
              <a:rPr sz="2200" spc="10" dirty="0">
                <a:latin typeface="Calibri"/>
                <a:cs typeface="Calibri"/>
              </a:rPr>
              <a:t> </a:t>
            </a:r>
            <a:r>
              <a:rPr sz="2200" spc="-5" dirty="0">
                <a:latin typeface="Calibri"/>
                <a:cs typeface="Calibri"/>
              </a:rPr>
              <a:t>atrial</a:t>
            </a:r>
            <a:endParaRPr sz="2200" dirty="0">
              <a:latin typeface="Calibri"/>
              <a:cs typeface="Calibri"/>
            </a:endParaRPr>
          </a:p>
          <a:p>
            <a:pPr marL="355600">
              <a:lnSpc>
                <a:spcPts val="2380"/>
              </a:lnSpc>
            </a:pPr>
            <a:r>
              <a:rPr sz="2200" spc="-10" dirty="0">
                <a:latin typeface="Calibri"/>
                <a:cs typeface="Calibri"/>
              </a:rPr>
              <a:t>septum </a:t>
            </a:r>
            <a:r>
              <a:rPr sz="2200" spc="-5" dirty="0">
                <a:latin typeface="Calibri"/>
                <a:cs typeface="Calibri"/>
              </a:rPr>
              <a:t>runs </a:t>
            </a:r>
            <a:r>
              <a:rPr sz="2200" spc="-15" dirty="0">
                <a:latin typeface="Calibri"/>
                <a:cs typeface="Calibri"/>
              </a:rPr>
              <a:t>from </a:t>
            </a:r>
            <a:r>
              <a:rPr sz="2200" spc="-5" dirty="0">
                <a:latin typeface="Calibri"/>
                <a:cs typeface="Calibri"/>
              </a:rPr>
              <a:t>1 </a:t>
            </a:r>
            <a:r>
              <a:rPr sz="2200" spc="-25" dirty="0">
                <a:latin typeface="Calibri"/>
                <a:cs typeface="Calibri"/>
              </a:rPr>
              <a:t>o’clock </a:t>
            </a:r>
            <a:r>
              <a:rPr sz="2200" spc="-20" dirty="0">
                <a:latin typeface="Calibri"/>
                <a:cs typeface="Calibri"/>
              </a:rPr>
              <a:t>to </a:t>
            </a:r>
            <a:r>
              <a:rPr sz="2200" spc="-5" dirty="0">
                <a:latin typeface="Calibri"/>
                <a:cs typeface="Calibri"/>
              </a:rPr>
              <a:t>7</a:t>
            </a:r>
            <a:r>
              <a:rPr sz="2200" spc="85" dirty="0">
                <a:latin typeface="Calibri"/>
                <a:cs typeface="Calibri"/>
              </a:rPr>
              <a:t> </a:t>
            </a:r>
            <a:r>
              <a:rPr sz="2200" spc="-25" dirty="0">
                <a:latin typeface="Calibri"/>
                <a:cs typeface="Calibri"/>
              </a:rPr>
              <a:t>o’clock.</a:t>
            </a:r>
            <a:endParaRPr sz="2200" dirty="0">
              <a:latin typeface="Calibri"/>
              <a:cs typeface="Calibri"/>
            </a:endParaRPr>
          </a:p>
          <a:p>
            <a:pPr>
              <a:lnSpc>
                <a:spcPct val="100000"/>
              </a:lnSpc>
              <a:spcBef>
                <a:spcPts val="55"/>
              </a:spcBef>
            </a:pPr>
            <a:endParaRPr sz="2550" dirty="0">
              <a:latin typeface="Calibri"/>
              <a:cs typeface="Calibri"/>
            </a:endParaRPr>
          </a:p>
          <a:p>
            <a:pPr marL="355600" marR="144780" indent="-343535">
              <a:lnSpc>
                <a:spcPct val="80000"/>
              </a:lnSpc>
              <a:buFont typeface="Arial"/>
              <a:buChar char="•"/>
              <a:tabLst>
                <a:tab pos="419734" algn="l"/>
                <a:tab pos="420370" algn="l"/>
              </a:tabLst>
            </a:pPr>
            <a:r>
              <a:rPr dirty="0"/>
              <a:t>	</a:t>
            </a:r>
            <a:r>
              <a:rPr sz="2200" spc="-10" dirty="0">
                <a:latin typeface="Calibri"/>
                <a:cs typeface="Calibri"/>
              </a:rPr>
              <a:t>The </a:t>
            </a:r>
            <a:r>
              <a:rPr sz="2200" spc="-15" dirty="0">
                <a:latin typeface="Calibri"/>
                <a:cs typeface="Calibri"/>
              </a:rPr>
              <a:t>fossa </a:t>
            </a:r>
            <a:r>
              <a:rPr sz="2200" spc="-10" dirty="0">
                <a:latin typeface="Calibri"/>
                <a:cs typeface="Calibri"/>
              </a:rPr>
              <a:t>ovalis </a:t>
            </a:r>
            <a:r>
              <a:rPr sz="2200" spc="-5" dirty="0">
                <a:latin typeface="Calibri"/>
                <a:cs typeface="Calibri"/>
              </a:rPr>
              <a:t>is </a:t>
            </a:r>
            <a:r>
              <a:rPr sz="2200" spc="-10" dirty="0">
                <a:latin typeface="Calibri"/>
                <a:cs typeface="Calibri"/>
              </a:rPr>
              <a:t>posterior </a:t>
            </a:r>
            <a:r>
              <a:rPr sz="2200" spc="-5" dirty="0">
                <a:latin typeface="Calibri"/>
                <a:cs typeface="Calibri"/>
              </a:rPr>
              <a:t>and </a:t>
            </a:r>
            <a:r>
              <a:rPr sz="2200" spc="-10" dirty="0">
                <a:latin typeface="Calibri"/>
                <a:cs typeface="Calibri"/>
              </a:rPr>
              <a:t>caudal  </a:t>
            </a:r>
            <a:r>
              <a:rPr sz="2200" spc="-20" dirty="0">
                <a:latin typeface="Calibri"/>
                <a:cs typeface="Calibri"/>
              </a:rPr>
              <a:t>to </a:t>
            </a:r>
            <a:r>
              <a:rPr sz="2200" spc="-5" dirty="0">
                <a:latin typeface="Calibri"/>
                <a:cs typeface="Calibri"/>
              </a:rPr>
              <a:t>the </a:t>
            </a:r>
            <a:r>
              <a:rPr sz="2200" dirty="0">
                <a:latin typeface="Calibri"/>
                <a:cs typeface="Calibri"/>
              </a:rPr>
              <a:t>aortic </a:t>
            </a:r>
            <a:r>
              <a:rPr sz="2200" spc="-10" dirty="0">
                <a:latin typeface="Calibri"/>
                <a:cs typeface="Calibri"/>
              </a:rPr>
              <a:t>root, anterior </a:t>
            </a:r>
            <a:r>
              <a:rPr sz="2200" spc="-20" dirty="0">
                <a:latin typeface="Calibri"/>
                <a:cs typeface="Calibri"/>
              </a:rPr>
              <a:t>to </a:t>
            </a:r>
            <a:r>
              <a:rPr sz="2200" spc="-5" dirty="0">
                <a:latin typeface="Calibri"/>
                <a:cs typeface="Calibri"/>
              </a:rPr>
              <a:t>the </a:t>
            </a:r>
            <a:r>
              <a:rPr sz="2200" spc="-10" dirty="0">
                <a:latin typeface="Calibri"/>
                <a:cs typeface="Calibri"/>
              </a:rPr>
              <a:t>free  wall </a:t>
            </a:r>
            <a:r>
              <a:rPr sz="2200" spc="-5" dirty="0">
                <a:latin typeface="Calibri"/>
                <a:cs typeface="Calibri"/>
              </a:rPr>
              <a:t>of the RA, superior and </a:t>
            </a:r>
            <a:r>
              <a:rPr sz="2200" spc="-10" dirty="0">
                <a:latin typeface="Calibri"/>
                <a:cs typeface="Calibri"/>
              </a:rPr>
              <a:t>posteriorly  </a:t>
            </a:r>
            <a:r>
              <a:rPr sz="2200" spc="-20" dirty="0">
                <a:latin typeface="Calibri"/>
                <a:cs typeface="Calibri"/>
              </a:rPr>
              <a:t>to </a:t>
            </a:r>
            <a:r>
              <a:rPr sz="2200" spc="-5" dirty="0">
                <a:latin typeface="Calibri"/>
                <a:cs typeface="Calibri"/>
              </a:rPr>
              <a:t>the </a:t>
            </a:r>
            <a:r>
              <a:rPr sz="2200" spc="-10" dirty="0">
                <a:latin typeface="Calibri"/>
                <a:cs typeface="Calibri"/>
              </a:rPr>
              <a:t>ostium </a:t>
            </a:r>
            <a:r>
              <a:rPr sz="2200" dirty="0">
                <a:latin typeface="Calibri"/>
                <a:cs typeface="Calibri"/>
              </a:rPr>
              <a:t>of </a:t>
            </a:r>
            <a:r>
              <a:rPr sz="2200" spc="-5" dirty="0">
                <a:latin typeface="Calibri"/>
                <a:cs typeface="Calibri"/>
              </a:rPr>
              <a:t>the CS, and </a:t>
            </a:r>
            <a:r>
              <a:rPr sz="2200" spc="-10" dirty="0">
                <a:latin typeface="Calibri"/>
                <a:cs typeface="Calibri"/>
              </a:rPr>
              <a:t>well  posterior </a:t>
            </a:r>
            <a:r>
              <a:rPr sz="2200" spc="-5" dirty="0">
                <a:latin typeface="Calibri"/>
                <a:cs typeface="Calibri"/>
              </a:rPr>
              <a:t>of the </a:t>
            </a:r>
            <a:r>
              <a:rPr sz="2200" spc="-90" dirty="0">
                <a:latin typeface="Calibri"/>
                <a:cs typeface="Calibri"/>
              </a:rPr>
              <a:t>TA </a:t>
            </a:r>
            <a:r>
              <a:rPr sz="2200" spc="-5" dirty="0">
                <a:latin typeface="Calibri"/>
                <a:cs typeface="Calibri"/>
              </a:rPr>
              <a:t>and the</a:t>
            </a:r>
            <a:r>
              <a:rPr sz="2200" spc="114" dirty="0">
                <a:latin typeface="Calibri"/>
                <a:cs typeface="Calibri"/>
              </a:rPr>
              <a:t> </a:t>
            </a:r>
            <a:r>
              <a:rPr sz="2200" spc="-5" dirty="0">
                <a:latin typeface="Calibri"/>
                <a:cs typeface="Calibri"/>
              </a:rPr>
              <a:t>RAA.</a:t>
            </a:r>
            <a:endParaRPr sz="2200" dirty="0">
              <a:latin typeface="Calibri"/>
              <a:cs typeface="Calibri"/>
            </a:endParaRPr>
          </a:p>
          <a:p>
            <a:pPr>
              <a:lnSpc>
                <a:spcPct val="100000"/>
              </a:lnSpc>
              <a:buFont typeface="Arial"/>
              <a:buChar char="•"/>
            </a:pPr>
            <a:endParaRPr sz="2200" dirty="0">
              <a:latin typeface="Calibri"/>
              <a:cs typeface="Calibri"/>
            </a:endParaRPr>
          </a:p>
          <a:p>
            <a:pPr>
              <a:lnSpc>
                <a:spcPct val="100000"/>
              </a:lnSpc>
              <a:spcBef>
                <a:spcPts val="55"/>
              </a:spcBef>
              <a:buFont typeface="Arial"/>
              <a:buChar char="•"/>
            </a:pPr>
            <a:endParaRPr sz="2500" dirty="0">
              <a:latin typeface="Calibri"/>
              <a:cs typeface="Calibri"/>
            </a:endParaRPr>
          </a:p>
          <a:p>
            <a:pPr marL="355600" marR="50165" indent="-343535">
              <a:lnSpc>
                <a:spcPts val="2110"/>
              </a:lnSpc>
              <a:buFont typeface="Arial"/>
              <a:buChar char="•"/>
              <a:tabLst>
                <a:tab pos="355600" algn="l"/>
                <a:tab pos="356235" algn="l"/>
              </a:tabLst>
            </a:pPr>
            <a:r>
              <a:rPr sz="2200" spc="-5" dirty="0">
                <a:latin typeface="Calibri"/>
                <a:cs typeface="Calibri"/>
              </a:rPr>
              <a:t>It is </a:t>
            </a:r>
            <a:r>
              <a:rPr sz="2200" spc="-15" dirty="0">
                <a:latin typeface="Calibri"/>
                <a:cs typeface="Calibri"/>
              </a:rPr>
              <a:t>approximately </a:t>
            </a:r>
            <a:r>
              <a:rPr sz="2200" spc="-5" dirty="0">
                <a:latin typeface="Calibri"/>
                <a:cs typeface="Calibri"/>
              </a:rPr>
              <a:t>2 cm in </a:t>
            </a:r>
            <a:r>
              <a:rPr sz="2200" spc="-10" dirty="0">
                <a:latin typeface="Calibri"/>
                <a:cs typeface="Calibri"/>
              </a:rPr>
              <a:t>diameter </a:t>
            </a:r>
            <a:r>
              <a:rPr sz="2200" spc="-5" dirty="0">
                <a:latin typeface="Calibri"/>
                <a:cs typeface="Calibri"/>
              </a:rPr>
              <a:t>and  is </a:t>
            </a:r>
            <a:r>
              <a:rPr sz="2200" spc="-10" dirty="0">
                <a:latin typeface="Calibri"/>
                <a:cs typeface="Calibri"/>
              </a:rPr>
              <a:t>bounded </a:t>
            </a:r>
            <a:r>
              <a:rPr sz="2200" spc="-5" dirty="0">
                <a:latin typeface="Calibri"/>
                <a:cs typeface="Calibri"/>
              </a:rPr>
              <a:t>superiorly </a:t>
            </a:r>
            <a:r>
              <a:rPr sz="2200" spc="-10" dirty="0">
                <a:latin typeface="Calibri"/>
                <a:cs typeface="Calibri"/>
              </a:rPr>
              <a:t>by </a:t>
            </a:r>
            <a:r>
              <a:rPr sz="2200" spc="-5" dirty="0">
                <a:latin typeface="Calibri"/>
                <a:cs typeface="Calibri"/>
              </a:rPr>
              <a:t>the</a:t>
            </a:r>
            <a:r>
              <a:rPr sz="2200" spc="30" dirty="0">
                <a:latin typeface="Calibri"/>
                <a:cs typeface="Calibri"/>
              </a:rPr>
              <a:t> </a:t>
            </a:r>
            <a:r>
              <a:rPr sz="2200" spc="-5" dirty="0">
                <a:latin typeface="Calibri"/>
                <a:cs typeface="Calibri"/>
              </a:rPr>
              <a:t>limbus</a:t>
            </a:r>
            <a:endParaRPr sz="2200" dirty="0">
              <a:latin typeface="Calibri"/>
              <a:cs typeface="Calibri"/>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5440" y="1537157"/>
            <a:ext cx="8246109" cy="5212080"/>
          </a:xfrm>
          <a:prstGeom prst="rect">
            <a:avLst/>
          </a:prstGeom>
        </p:spPr>
        <p:txBody>
          <a:bodyPr vert="horz" wrap="square" lIns="0" tIns="95250" rIns="0" bIns="0" rtlCol="0">
            <a:spAutoFit/>
          </a:bodyPr>
          <a:lstStyle/>
          <a:p>
            <a:pPr marL="393700" marR="17780" indent="-342900">
              <a:lnSpc>
                <a:spcPct val="80000"/>
              </a:lnSpc>
              <a:spcBef>
                <a:spcPts val="750"/>
              </a:spcBef>
              <a:buFont typeface="Arial"/>
              <a:buChar char="•"/>
              <a:tabLst>
                <a:tab pos="471170" algn="l"/>
                <a:tab pos="471805" algn="l"/>
              </a:tabLst>
            </a:pPr>
            <a:r>
              <a:rPr dirty="0"/>
              <a:t>	</a:t>
            </a:r>
            <a:r>
              <a:rPr sz="2700" dirty="0">
                <a:latin typeface="Calibri"/>
                <a:cs typeface="Calibri"/>
              </a:rPr>
              <a:t>In MV </a:t>
            </a:r>
            <a:r>
              <a:rPr sz="2700" spc="-5" dirty="0">
                <a:latin typeface="Calibri"/>
                <a:cs typeface="Calibri"/>
              </a:rPr>
              <a:t>disease, </a:t>
            </a:r>
            <a:r>
              <a:rPr sz="2700" spc="-20" dirty="0">
                <a:latin typeface="Calibri"/>
                <a:cs typeface="Calibri"/>
              </a:rPr>
              <a:t>rather </a:t>
            </a:r>
            <a:r>
              <a:rPr sz="2700" dirty="0">
                <a:latin typeface="Calibri"/>
                <a:cs typeface="Calibri"/>
              </a:rPr>
              <a:t>than lying </a:t>
            </a:r>
            <a:r>
              <a:rPr sz="2700" spc="-10" dirty="0">
                <a:latin typeface="Calibri"/>
                <a:cs typeface="Calibri"/>
              </a:rPr>
              <a:t>at </a:t>
            </a:r>
            <a:r>
              <a:rPr sz="2700" spc="-5" dirty="0">
                <a:latin typeface="Calibri"/>
                <a:cs typeface="Calibri"/>
              </a:rPr>
              <a:t>the junction of</a:t>
            </a:r>
            <a:r>
              <a:rPr sz="2700" spc="-120" dirty="0">
                <a:latin typeface="Calibri"/>
                <a:cs typeface="Calibri"/>
              </a:rPr>
              <a:t> </a:t>
            </a:r>
            <a:r>
              <a:rPr sz="2700" spc="-5" dirty="0">
                <a:latin typeface="Calibri"/>
                <a:cs typeface="Calibri"/>
              </a:rPr>
              <a:t>lower  </a:t>
            </a:r>
            <a:r>
              <a:rPr sz="2700" dirty="0">
                <a:latin typeface="Calibri"/>
                <a:cs typeface="Calibri"/>
              </a:rPr>
              <a:t>and </a:t>
            </a:r>
            <a:r>
              <a:rPr sz="2700" spc="-5" dirty="0">
                <a:latin typeface="Calibri"/>
                <a:cs typeface="Calibri"/>
              </a:rPr>
              <a:t>middle </a:t>
            </a:r>
            <a:r>
              <a:rPr sz="2700" spc="-15" dirty="0">
                <a:latin typeface="Calibri"/>
                <a:cs typeface="Calibri"/>
              </a:rPr>
              <a:t>third </a:t>
            </a:r>
            <a:r>
              <a:rPr sz="2700" dirty="0">
                <a:latin typeface="Calibri"/>
                <a:cs typeface="Calibri"/>
              </a:rPr>
              <a:t>of IAS the </a:t>
            </a:r>
            <a:r>
              <a:rPr sz="2700" spc="-20" dirty="0">
                <a:latin typeface="Calibri"/>
                <a:cs typeface="Calibri"/>
              </a:rPr>
              <a:t>FO </a:t>
            </a:r>
            <a:r>
              <a:rPr sz="2700" spc="-5" dirty="0">
                <a:latin typeface="Calibri"/>
                <a:cs typeface="Calibri"/>
              </a:rPr>
              <a:t>tends </a:t>
            </a:r>
            <a:r>
              <a:rPr sz="2700" spc="-15" dirty="0">
                <a:latin typeface="Calibri"/>
                <a:cs typeface="Calibri"/>
              </a:rPr>
              <a:t>to </a:t>
            </a:r>
            <a:r>
              <a:rPr sz="2700" dirty="0">
                <a:latin typeface="Calibri"/>
                <a:cs typeface="Calibri"/>
              </a:rPr>
              <a:t>lie </a:t>
            </a:r>
            <a:r>
              <a:rPr sz="2700" spc="-45" dirty="0">
                <a:latin typeface="Calibri"/>
                <a:cs typeface="Calibri"/>
              </a:rPr>
              <a:t>lower, </a:t>
            </a:r>
            <a:r>
              <a:rPr sz="2700" dirty="0">
                <a:latin typeface="Calibri"/>
                <a:cs typeface="Calibri"/>
              </a:rPr>
              <a:t>and in  </a:t>
            </a:r>
            <a:r>
              <a:rPr sz="2700" spc="-15" dirty="0">
                <a:latin typeface="Calibri"/>
                <a:cs typeface="Calibri"/>
              </a:rPr>
              <a:t>severe </a:t>
            </a:r>
            <a:r>
              <a:rPr sz="2700" spc="-5" dirty="0">
                <a:latin typeface="Calibri"/>
                <a:cs typeface="Calibri"/>
              </a:rPr>
              <a:t>disease </a:t>
            </a:r>
            <a:r>
              <a:rPr sz="2700" dirty="0">
                <a:latin typeface="Calibri"/>
                <a:cs typeface="Calibri"/>
              </a:rPr>
              <a:t>the </a:t>
            </a:r>
            <a:r>
              <a:rPr sz="2700" spc="-5" dirty="0">
                <a:latin typeface="Calibri"/>
                <a:cs typeface="Calibri"/>
              </a:rPr>
              <a:t>limbic ledge </a:t>
            </a:r>
            <a:r>
              <a:rPr sz="2700" dirty="0">
                <a:latin typeface="Calibri"/>
                <a:cs typeface="Calibri"/>
              </a:rPr>
              <a:t>is </a:t>
            </a:r>
            <a:r>
              <a:rPr sz="2700" spc="-15" dirty="0">
                <a:latin typeface="Calibri"/>
                <a:cs typeface="Calibri"/>
              </a:rPr>
              <a:t>found </a:t>
            </a:r>
            <a:r>
              <a:rPr sz="2700" dirty="0">
                <a:latin typeface="Calibri"/>
                <a:cs typeface="Calibri"/>
              </a:rPr>
              <a:t>in the </a:t>
            </a:r>
            <a:r>
              <a:rPr sz="2700" spc="-5" dirty="0">
                <a:latin typeface="Calibri"/>
                <a:cs typeface="Calibri"/>
              </a:rPr>
              <a:t>lower  </a:t>
            </a:r>
            <a:r>
              <a:rPr sz="2700" spc="-10" dirty="0">
                <a:latin typeface="Calibri"/>
                <a:cs typeface="Calibri"/>
              </a:rPr>
              <a:t>third.</a:t>
            </a:r>
            <a:endParaRPr sz="2700" dirty="0">
              <a:latin typeface="Calibri"/>
              <a:cs typeface="Calibri"/>
            </a:endParaRPr>
          </a:p>
          <a:p>
            <a:pPr>
              <a:lnSpc>
                <a:spcPct val="100000"/>
              </a:lnSpc>
              <a:spcBef>
                <a:spcPts val="45"/>
              </a:spcBef>
              <a:buFont typeface="Arial"/>
              <a:buChar char="•"/>
            </a:pPr>
            <a:endParaRPr sz="3150" dirty="0">
              <a:latin typeface="Calibri"/>
              <a:cs typeface="Calibri"/>
            </a:endParaRPr>
          </a:p>
          <a:p>
            <a:pPr marL="393700" marR="603250" indent="-342900">
              <a:lnSpc>
                <a:spcPct val="80000"/>
              </a:lnSpc>
              <a:buFont typeface="Arial"/>
              <a:buChar char="•"/>
              <a:tabLst>
                <a:tab pos="471170" algn="l"/>
                <a:tab pos="471805" algn="l"/>
              </a:tabLst>
            </a:pPr>
            <a:r>
              <a:rPr dirty="0"/>
              <a:t>	</a:t>
            </a:r>
            <a:r>
              <a:rPr sz="2700" dirty="0">
                <a:latin typeface="Calibri"/>
                <a:cs typeface="Calibri"/>
              </a:rPr>
              <a:t>It means </a:t>
            </a:r>
            <a:r>
              <a:rPr sz="2700" spc="-15" dirty="0">
                <a:latin typeface="Calibri"/>
                <a:cs typeface="Calibri"/>
              </a:rPr>
              <a:t>that </a:t>
            </a:r>
            <a:r>
              <a:rPr sz="2700" spc="-10" dirty="0">
                <a:latin typeface="Calibri"/>
                <a:cs typeface="Calibri"/>
              </a:rPr>
              <a:t>there </a:t>
            </a:r>
            <a:r>
              <a:rPr sz="2700" dirty="0">
                <a:latin typeface="Calibri"/>
                <a:cs typeface="Calibri"/>
              </a:rPr>
              <a:t>is </a:t>
            </a:r>
            <a:r>
              <a:rPr sz="2700" spc="-10" dirty="0">
                <a:latin typeface="Calibri"/>
                <a:cs typeface="Calibri"/>
              </a:rPr>
              <a:t>inferior displacement </a:t>
            </a:r>
            <a:r>
              <a:rPr sz="2700" spc="-5" dirty="0">
                <a:latin typeface="Calibri"/>
                <a:cs typeface="Calibri"/>
              </a:rPr>
              <a:t>of </a:t>
            </a:r>
            <a:r>
              <a:rPr sz="2700" spc="-15" dirty="0">
                <a:latin typeface="Calibri"/>
                <a:cs typeface="Calibri"/>
              </a:rPr>
              <a:t>FO </a:t>
            </a:r>
            <a:r>
              <a:rPr sz="2700" dirty="0">
                <a:latin typeface="Calibri"/>
                <a:cs typeface="Calibri"/>
              </a:rPr>
              <a:t>in  </a:t>
            </a:r>
            <a:r>
              <a:rPr sz="2700" spc="-10" dirty="0">
                <a:latin typeface="Calibri"/>
                <a:cs typeface="Calibri"/>
              </a:rPr>
              <a:t>presence </a:t>
            </a:r>
            <a:r>
              <a:rPr sz="2700" spc="-5" dirty="0">
                <a:latin typeface="Calibri"/>
                <a:cs typeface="Calibri"/>
              </a:rPr>
              <a:t>of</a:t>
            </a:r>
            <a:r>
              <a:rPr sz="2700" spc="-20" dirty="0">
                <a:latin typeface="Calibri"/>
                <a:cs typeface="Calibri"/>
              </a:rPr>
              <a:t> </a:t>
            </a:r>
            <a:r>
              <a:rPr sz="2700" dirty="0">
                <a:latin typeface="Calibri"/>
                <a:cs typeface="Calibri"/>
              </a:rPr>
              <a:t>MS.</a:t>
            </a:r>
          </a:p>
          <a:p>
            <a:pPr>
              <a:lnSpc>
                <a:spcPct val="100000"/>
              </a:lnSpc>
              <a:spcBef>
                <a:spcPts val="20"/>
              </a:spcBef>
              <a:buFont typeface="Arial"/>
              <a:buChar char="•"/>
            </a:pPr>
            <a:endParaRPr sz="3150" dirty="0">
              <a:latin typeface="Calibri"/>
              <a:cs typeface="Calibri"/>
            </a:endParaRPr>
          </a:p>
          <a:p>
            <a:pPr marL="393700" marR="117475" indent="-342900">
              <a:lnSpc>
                <a:spcPts val="2590"/>
              </a:lnSpc>
              <a:buFont typeface="Arial"/>
              <a:buChar char="•"/>
              <a:tabLst>
                <a:tab pos="471170" algn="l"/>
                <a:tab pos="471805" algn="l"/>
              </a:tabLst>
            </a:pPr>
            <a:r>
              <a:rPr dirty="0"/>
              <a:t>	</a:t>
            </a:r>
            <a:r>
              <a:rPr sz="2700" dirty="0">
                <a:latin typeface="Calibri"/>
                <a:cs typeface="Calibri"/>
              </a:rPr>
              <a:t>IAS </a:t>
            </a:r>
            <a:r>
              <a:rPr sz="2700" spc="-10" dirty="0">
                <a:latin typeface="Calibri"/>
                <a:cs typeface="Calibri"/>
              </a:rPr>
              <a:t>becomes more </a:t>
            </a:r>
            <a:r>
              <a:rPr sz="2700" spc="-15" dirty="0">
                <a:latin typeface="Calibri"/>
                <a:cs typeface="Calibri"/>
              </a:rPr>
              <a:t>horizontal </a:t>
            </a:r>
            <a:r>
              <a:rPr sz="2700" dirty="0">
                <a:latin typeface="Calibri"/>
                <a:cs typeface="Calibri"/>
              </a:rPr>
              <a:t>and </a:t>
            </a:r>
            <a:r>
              <a:rPr sz="2700" spc="-5" dirty="0">
                <a:latin typeface="Calibri"/>
                <a:cs typeface="Calibri"/>
              </a:rPr>
              <a:t>tends </a:t>
            </a:r>
            <a:r>
              <a:rPr sz="2700" spc="-15" dirty="0">
                <a:latin typeface="Calibri"/>
                <a:cs typeface="Calibri"/>
              </a:rPr>
              <a:t>to </a:t>
            </a:r>
            <a:r>
              <a:rPr sz="2700" spc="-5" dirty="0">
                <a:latin typeface="Calibri"/>
                <a:cs typeface="Calibri"/>
              </a:rPr>
              <a:t>bow </a:t>
            </a:r>
            <a:r>
              <a:rPr sz="2700" spc="-15" dirty="0">
                <a:latin typeface="Calibri"/>
                <a:cs typeface="Calibri"/>
              </a:rPr>
              <a:t>into</a:t>
            </a:r>
            <a:r>
              <a:rPr sz="2700" spc="-120" dirty="0">
                <a:latin typeface="Calibri"/>
                <a:cs typeface="Calibri"/>
              </a:rPr>
              <a:t> </a:t>
            </a:r>
            <a:r>
              <a:rPr sz="2700" spc="-10" dirty="0">
                <a:latin typeface="Calibri"/>
                <a:cs typeface="Calibri"/>
              </a:rPr>
              <a:t>RA  </a:t>
            </a:r>
            <a:r>
              <a:rPr sz="2700" dirty="0">
                <a:latin typeface="Calibri"/>
                <a:cs typeface="Calibri"/>
              </a:rPr>
              <a:t>as LA </a:t>
            </a:r>
            <a:r>
              <a:rPr sz="2700" spc="-10" dirty="0">
                <a:latin typeface="Calibri"/>
                <a:cs typeface="Calibri"/>
              </a:rPr>
              <a:t>pressure</a:t>
            </a:r>
            <a:r>
              <a:rPr sz="2700" spc="-30" dirty="0">
                <a:latin typeface="Calibri"/>
                <a:cs typeface="Calibri"/>
              </a:rPr>
              <a:t> </a:t>
            </a:r>
            <a:r>
              <a:rPr sz="2700" dirty="0">
                <a:latin typeface="Calibri"/>
                <a:cs typeface="Calibri"/>
              </a:rPr>
              <a:t>rises.</a:t>
            </a:r>
          </a:p>
          <a:p>
            <a:pPr>
              <a:lnSpc>
                <a:spcPct val="100000"/>
              </a:lnSpc>
              <a:spcBef>
                <a:spcPts val="10"/>
              </a:spcBef>
              <a:buFont typeface="Arial"/>
              <a:buChar char="•"/>
            </a:pPr>
            <a:endParaRPr sz="3200" dirty="0">
              <a:latin typeface="Calibri"/>
              <a:cs typeface="Calibri"/>
            </a:endParaRPr>
          </a:p>
          <a:p>
            <a:pPr marL="393700" marR="470534" indent="-342900" algn="just">
              <a:lnSpc>
                <a:spcPct val="80000"/>
              </a:lnSpc>
              <a:buFont typeface="Arial"/>
              <a:buChar char="•"/>
              <a:tabLst>
                <a:tab pos="471805" algn="l"/>
              </a:tabLst>
            </a:pPr>
            <a:r>
              <a:rPr dirty="0"/>
              <a:t>	</a:t>
            </a:r>
            <a:r>
              <a:rPr sz="2700" spc="-5" dirty="0">
                <a:latin typeface="Calibri"/>
                <a:cs typeface="Calibri"/>
              </a:rPr>
              <a:t>The </a:t>
            </a:r>
            <a:r>
              <a:rPr sz="2700" spc="-15" dirty="0">
                <a:latin typeface="Calibri"/>
                <a:cs typeface="Calibri"/>
              </a:rPr>
              <a:t>septal </a:t>
            </a:r>
            <a:r>
              <a:rPr sz="2700" spc="-10" dirty="0">
                <a:latin typeface="Calibri"/>
                <a:cs typeface="Calibri"/>
              </a:rPr>
              <a:t>bulge by </a:t>
            </a:r>
            <a:r>
              <a:rPr sz="2700" spc="-5" dirty="0">
                <a:latin typeface="Calibri"/>
                <a:cs typeface="Calibri"/>
              </a:rPr>
              <a:t>displacing </a:t>
            </a:r>
            <a:r>
              <a:rPr sz="2700" dirty="0">
                <a:latin typeface="Calibri"/>
                <a:cs typeface="Calibri"/>
              </a:rPr>
              <a:t>the </a:t>
            </a:r>
            <a:r>
              <a:rPr sz="2700" spc="-20" dirty="0">
                <a:latin typeface="Calibri"/>
                <a:cs typeface="Calibri"/>
              </a:rPr>
              <a:t>FO </a:t>
            </a:r>
            <a:r>
              <a:rPr sz="2700" dirty="0">
                <a:latin typeface="Calibri"/>
                <a:cs typeface="Calibri"/>
              </a:rPr>
              <a:t>and </a:t>
            </a:r>
            <a:r>
              <a:rPr sz="2700" spc="-20" dirty="0">
                <a:latin typeface="Calibri"/>
                <a:cs typeface="Calibri"/>
              </a:rPr>
              <a:t>gutters </a:t>
            </a:r>
            <a:r>
              <a:rPr sz="2700" spc="-10" dirty="0">
                <a:latin typeface="Calibri"/>
                <a:cs typeface="Calibri"/>
              </a:rPr>
              <a:t>by  interfering </a:t>
            </a:r>
            <a:r>
              <a:rPr sz="2700" spc="-5" dirty="0">
                <a:latin typeface="Calibri"/>
                <a:cs typeface="Calibri"/>
              </a:rPr>
              <a:t>the </a:t>
            </a:r>
            <a:r>
              <a:rPr sz="2700" dirty="0">
                <a:latin typeface="Calibri"/>
                <a:cs typeface="Calibri"/>
              </a:rPr>
              <a:t>mobility of </a:t>
            </a:r>
            <a:r>
              <a:rPr sz="2700" spc="-10" dirty="0">
                <a:latin typeface="Calibri"/>
                <a:cs typeface="Calibri"/>
              </a:rPr>
              <a:t>puncture set </a:t>
            </a:r>
            <a:r>
              <a:rPr sz="2700" dirty="0">
                <a:latin typeface="Calibri"/>
                <a:cs typeface="Calibri"/>
              </a:rPr>
              <a:t>in RA </a:t>
            </a:r>
            <a:r>
              <a:rPr sz="2700" spc="-10" dirty="0">
                <a:latin typeface="Calibri"/>
                <a:cs typeface="Calibri"/>
              </a:rPr>
              <a:t>present  </a:t>
            </a:r>
            <a:r>
              <a:rPr sz="2700" spc="-5" dirty="0">
                <a:latin typeface="Calibri"/>
                <a:cs typeface="Calibri"/>
              </a:rPr>
              <a:t>di</a:t>
            </a:r>
            <a:r>
              <a:rPr sz="2700" spc="-15" dirty="0">
                <a:latin typeface="Calibri"/>
                <a:cs typeface="Calibri"/>
              </a:rPr>
              <a:t>f</a:t>
            </a:r>
            <a:r>
              <a:rPr sz="2700" spc="-5" dirty="0">
                <a:latin typeface="Calibri"/>
                <a:cs typeface="Calibri"/>
              </a:rPr>
              <a:t>f</a:t>
            </a:r>
            <a:r>
              <a:rPr sz="2700" spc="10" dirty="0">
                <a:latin typeface="Calibri"/>
                <a:cs typeface="Calibri"/>
              </a:rPr>
              <a:t>i</a:t>
            </a:r>
            <a:r>
              <a:rPr sz="2700" dirty="0">
                <a:latin typeface="Calibri"/>
                <a:cs typeface="Calibri"/>
              </a:rPr>
              <a:t>culty in</a:t>
            </a:r>
            <a:r>
              <a:rPr sz="2700" spc="10" dirty="0">
                <a:latin typeface="Calibri"/>
                <a:cs typeface="Calibri"/>
              </a:rPr>
              <a:t> </a:t>
            </a:r>
            <a:r>
              <a:rPr sz="2700" spc="-5" dirty="0">
                <a:latin typeface="Calibri"/>
                <a:cs typeface="Calibri"/>
              </a:rPr>
              <a:t>p</a:t>
            </a:r>
            <a:r>
              <a:rPr sz="2700" spc="-55" dirty="0">
                <a:latin typeface="Calibri"/>
                <a:cs typeface="Calibri"/>
              </a:rPr>
              <a:t>r</a:t>
            </a:r>
            <a:r>
              <a:rPr sz="2700" spc="-5" dirty="0">
                <a:latin typeface="Calibri"/>
                <a:cs typeface="Calibri"/>
              </a:rPr>
              <a:t>o</a:t>
            </a:r>
            <a:r>
              <a:rPr sz="2700" dirty="0">
                <a:latin typeface="Calibri"/>
                <a:cs typeface="Calibri"/>
              </a:rPr>
              <a:t>bing</a:t>
            </a:r>
            <a:r>
              <a:rPr sz="2700" spc="5" dirty="0">
                <a:latin typeface="Calibri"/>
                <a:cs typeface="Calibri"/>
              </a:rPr>
              <a:t> </a:t>
            </a:r>
            <a:r>
              <a:rPr sz="2700" spc="-15" dirty="0" err="1" smtClean="0">
                <a:latin typeface="Calibri"/>
                <a:cs typeface="Calibri"/>
              </a:rPr>
              <a:t>t</a:t>
            </a:r>
            <a:r>
              <a:rPr sz="2700" spc="-5" dirty="0" err="1" smtClean="0">
                <a:latin typeface="Calibri"/>
                <a:cs typeface="Calibri"/>
              </a:rPr>
              <a:t>h</a:t>
            </a:r>
            <a:r>
              <a:rPr sz="2700" spc="-1145" dirty="0" err="1" smtClean="0">
                <a:latin typeface="Calibri"/>
                <a:cs typeface="Calibri"/>
              </a:rPr>
              <a:t>e</a:t>
            </a:r>
            <a:r>
              <a:rPr sz="1800" spc="7" baseline="27777" dirty="0" err="1" smtClean="0">
                <a:solidFill>
                  <a:srgbClr val="888888"/>
                </a:solidFill>
                <a:latin typeface="Calibri"/>
                <a:cs typeface="Calibri"/>
              </a:rPr>
              <a:t>P</a:t>
            </a:r>
            <a:r>
              <a:rPr sz="1800" baseline="27777" dirty="0" err="1" smtClean="0">
                <a:solidFill>
                  <a:srgbClr val="888888"/>
                </a:solidFill>
                <a:latin typeface="Calibri"/>
                <a:cs typeface="Calibri"/>
              </a:rPr>
              <a:t>B</a:t>
            </a:r>
            <a:r>
              <a:rPr sz="1800" spc="-832" baseline="27777" dirty="0" err="1" smtClean="0">
                <a:solidFill>
                  <a:srgbClr val="888888"/>
                </a:solidFill>
                <a:latin typeface="Calibri"/>
                <a:cs typeface="Calibri"/>
              </a:rPr>
              <a:t>M</a:t>
            </a:r>
            <a:r>
              <a:rPr sz="2700" spc="-685" dirty="0" err="1" smtClean="0">
                <a:latin typeface="Calibri"/>
                <a:cs typeface="Calibri"/>
              </a:rPr>
              <a:t>F</a:t>
            </a:r>
            <a:r>
              <a:rPr sz="1800" spc="-37" baseline="27777" dirty="0" err="1" smtClean="0">
                <a:solidFill>
                  <a:srgbClr val="888888"/>
                </a:solidFill>
                <a:latin typeface="Calibri"/>
                <a:cs typeface="Calibri"/>
              </a:rPr>
              <a:t>V</a:t>
            </a:r>
            <a:r>
              <a:rPr sz="2700" spc="-1500" dirty="0" err="1" smtClean="0">
                <a:latin typeface="Calibri"/>
                <a:cs typeface="Calibri"/>
              </a:rPr>
              <a:t>O</a:t>
            </a:r>
            <a:r>
              <a:rPr sz="1800" baseline="27777" dirty="0" err="1" smtClean="0">
                <a:solidFill>
                  <a:srgbClr val="888888"/>
                </a:solidFill>
                <a:latin typeface="Calibri"/>
                <a:cs typeface="Calibri"/>
              </a:rPr>
              <a:t>TI</a:t>
            </a:r>
            <a:r>
              <a:rPr sz="1800" spc="-75" baseline="27777" dirty="0" err="1" smtClean="0">
                <a:solidFill>
                  <a:srgbClr val="888888"/>
                </a:solidFill>
                <a:latin typeface="Calibri"/>
                <a:cs typeface="Calibri"/>
              </a:rPr>
              <a:t>P</a:t>
            </a:r>
            <a:r>
              <a:rPr sz="2700" spc="-640" dirty="0" err="1" smtClean="0">
                <a:latin typeface="Calibri"/>
                <a:cs typeface="Calibri"/>
              </a:rPr>
              <a:t>.</a:t>
            </a:r>
            <a:r>
              <a:rPr sz="1800" baseline="27777" dirty="0" err="1" smtClean="0">
                <a:solidFill>
                  <a:srgbClr val="888888"/>
                </a:solidFill>
                <a:latin typeface="Calibri"/>
                <a:cs typeface="Calibri"/>
              </a:rPr>
              <a:t>S</a:t>
            </a:r>
            <a:r>
              <a:rPr sz="1800" spc="7" baseline="27777" dirty="0" smtClean="0">
                <a:solidFill>
                  <a:srgbClr val="888888"/>
                </a:solidFill>
                <a:latin typeface="Calibri"/>
                <a:cs typeface="Calibri"/>
              </a:rPr>
              <a:t> </a:t>
            </a:r>
            <a:endParaRPr sz="1800" baseline="27777" dirty="0">
              <a:latin typeface="Calibri"/>
              <a:cs typeface="Calibri"/>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70685"/>
            <a:ext cx="7992109" cy="4100829"/>
          </a:xfrm>
          <a:prstGeom prst="rect">
            <a:avLst/>
          </a:prstGeom>
        </p:spPr>
        <p:txBody>
          <a:bodyPr vert="horz" wrap="square" lIns="0" tIns="53975" rIns="0" bIns="0" rtlCol="0">
            <a:spAutoFit/>
          </a:bodyPr>
          <a:lstStyle/>
          <a:p>
            <a:pPr marL="355600" marR="5080" indent="-343535">
              <a:lnSpc>
                <a:spcPct val="90000"/>
              </a:lnSpc>
              <a:spcBef>
                <a:spcPts val="425"/>
              </a:spcBef>
              <a:buFont typeface="Arial"/>
              <a:buChar char="•"/>
              <a:tabLst>
                <a:tab pos="355600" algn="l"/>
                <a:tab pos="356235" algn="l"/>
              </a:tabLst>
            </a:pPr>
            <a:r>
              <a:rPr sz="2700" dirty="0">
                <a:latin typeface="Calibri"/>
                <a:cs typeface="Calibri"/>
              </a:rPr>
              <a:t>In this </a:t>
            </a:r>
            <a:r>
              <a:rPr sz="2700" spc="-5" dirty="0">
                <a:latin typeface="Calibri"/>
                <a:cs typeface="Calibri"/>
              </a:rPr>
              <a:t>situation </a:t>
            </a:r>
            <a:r>
              <a:rPr sz="2700" spc="-10" dirty="0">
                <a:latin typeface="Calibri"/>
                <a:cs typeface="Calibri"/>
              </a:rPr>
              <a:t>gentle anterior </a:t>
            </a:r>
            <a:r>
              <a:rPr sz="2700" dirty="0">
                <a:latin typeface="Calibri"/>
                <a:cs typeface="Calibri"/>
              </a:rPr>
              <a:t>and </a:t>
            </a:r>
            <a:r>
              <a:rPr sz="2700" spc="-10" dirty="0">
                <a:latin typeface="Calibri"/>
                <a:cs typeface="Calibri"/>
              </a:rPr>
              <a:t>posterior </a:t>
            </a:r>
            <a:r>
              <a:rPr sz="2700" spc="-20" dirty="0">
                <a:latin typeface="Calibri"/>
                <a:cs typeface="Calibri"/>
              </a:rPr>
              <a:t>rotatory  </a:t>
            </a:r>
            <a:r>
              <a:rPr sz="2700" spc="-10" dirty="0">
                <a:latin typeface="Calibri"/>
                <a:cs typeface="Calibri"/>
              </a:rPr>
              <a:t>movements </a:t>
            </a:r>
            <a:r>
              <a:rPr sz="2700" spc="-15" dirty="0">
                <a:latin typeface="Calibri"/>
                <a:cs typeface="Calibri"/>
              </a:rPr>
              <a:t>are </a:t>
            </a:r>
            <a:r>
              <a:rPr sz="2700" spc="-5" dirty="0">
                <a:latin typeface="Calibri"/>
                <a:cs typeface="Calibri"/>
              </a:rPr>
              <a:t>given </a:t>
            </a:r>
            <a:r>
              <a:rPr sz="2700" spc="-15" dirty="0">
                <a:latin typeface="Calibri"/>
                <a:cs typeface="Calibri"/>
              </a:rPr>
              <a:t>to </a:t>
            </a:r>
            <a:r>
              <a:rPr sz="2700" spc="-10" dirty="0">
                <a:latin typeface="Calibri"/>
                <a:cs typeface="Calibri"/>
              </a:rPr>
              <a:t>the </a:t>
            </a:r>
            <a:r>
              <a:rPr sz="2700" spc="-15" dirty="0">
                <a:latin typeface="Calibri"/>
                <a:cs typeface="Calibri"/>
              </a:rPr>
              <a:t>trans septal introducer </a:t>
            </a:r>
            <a:r>
              <a:rPr sz="2700" spc="-10" dirty="0">
                <a:latin typeface="Calibri"/>
                <a:cs typeface="Calibri"/>
              </a:rPr>
              <a:t>set  </a:t>
            </a:r>
            <a:r>
              <a:rPr sz="2700" spc="-5" dirty="0">
                <a:latin typeface="Calibri"/>
                <a:cs typeface="Calibri"/>
              </a:rPr>
              <a:t>during </a:t>
            </a:r>
            <a:r>
              <a:rPr sz="2700" dirty="0">
                <a:latin typeface="Calibri"/>
                <a:cs typeface="Calibri"/>
              </a:rPr>
              <a:t>its </a:t>
            </a:r>
            <a:r>
              <a:rPr sz="2700" spc="-15" dirty="0">
                <a:latin typeface="Calibri"/>
                <a:cs typeface="Calibri"/>
              </a:rPr>
              <a:t>withdrawal </a:t>
            </a:r>
            <a:r>
              <a:rPr sz="2700" spc="-20" dirty="0">
                <a:latin typeface="Calibri"/>
                <a:cs typeface="Calibri"/>
              </a:rPr>
              <a:t>from SVC </a:t>
            </a:r>
            <a:r>
              <a:rPr sz="2700" spc="-15" dirty="0">
                <a:latin typeface="Calibri"/>
                <a:cs typeface="Calibri"/>
              </a:rPr>
              <a:t>to</a:t>
            </a:r>
            <a:r>
              <a:rPr sz="2700" spc="50" dirty="0">
                <a:latin typeface="Calibri"/>
                <a:cs typeface="Calibri"/>
              </a:rPr>
              <a:t> </a:t>
            </a:r>
            <a:r>
              <a:rPr sz="2700" dirty="0">
                <a:latin typeface="Calibri"/>
                <a:cs typeface="Calibri"/>
              </a:rPr>
              <a:t>RA.</a:t>
            </a:r>
            <a:endParaRPr sz="2700">
              <a:latin typeface="Calibri"/>
              <a:cs typeface="Calibri"/>
            </a:endParaRPr>
          </a:p>
          <a:p>
            <a:pPr>
              <a:lnSpc>
                <a:spcPct val="100000"/>
              </a:lnSpc>
              <a:buFont typeface="Arial"/>
              <a:buChar char="•"/>
            </a:pPr>
            <a:endParaRPr sz="3450">
              <a:latin typeface="Calibri"/>
              <a:cs typeface="Calibri"/>
            </a:endParaRPr>
          </a:p>
          <a:p>
            <a:pPr marL="355600" marR="387350" indent="-343535">
              <a:lnSpc>
                <a:spcPct val="90000"/>
              </a:lnSpc>
              <a:buFont typeface="Arial"/>
              <a:buChar char="•"/>
              <a:tabLst>
                <a:tab pos="433070" algn="l"/>
                <a:tab pos="433705" algn="l"/>
              </a:tabLst>
            </a:pPr>
            <a:r>
              <a:rPr dirty="0"/>
              <a:t>	</a:t>
            </a:r>
            <a:r>
              <a:rPr sz="2700" spc="-5" dirty="0">
                <a:latin typeface="Calibri"/>
                <a:cs typeface="Calibri"/>
              </a:rPr>
              <a:t>Another </a:t>
            </a:r>
            <a:r>
              <a:rPr sz="2700" spc="-10" dirty="0">
                <a:latin typeface="Calibri"/>
                <a:cs typeface="Calibri"/>
              </a:rPr>
              <a:t>difficulty </a:t>
            </a:r>
            <a:r>
              <a:rPr sz="2700" dirty="0">
                <a:latin typeface="Calibri"/>
                <a:cs typeface="Calibri"/>
              </a:rPr>
              <a:t>is the </a:t>
            </a:r>
            <a:r>
              <a:rPr sz="2700" spc="5" dirty="0">
                <a:latin typeface="Calibri"/>
                <a:cs typeface="Calibri"/>
              </a:rPr>
              <a:t>“jumping” </a:t>
            </a:r>
            <a:r>
              <a:rPr sz="2700" spc="-5" dirty="0">
                <a:latin typeface="Calibri"/>
                <a:cs typeface="Calibri"/>
              </a:rPr>
              <a:t>of </a:t>
            </a:r>
            <a:r>
              <a:rPr sz="2700" spc="-15" dirty="0">
                <a:latin typeface="Calibri"/>
                <a:cs typeface="Calibri"/>
              </a:rPr>
              <a:t>transseptal  introducer </a:t>
            </a:r>
            <a:r>
              <a:rPr sz="2700" spc="-10" dirty="0">
                <a:latin typeface="Calibri"/>
                <a:cs typeface="Calibri"/>
              </a:rPr>
              <a:t>set </a:t>
            </a:r>
            <a:r>
              <a:rPr sz="2700" spc="-5" dirty="0">
                <a:latin typeface="Calibri"/>
                <a:cs typeface="Calibri"/>
              </a:rPr>
              <a:t>out of </a:t>
            </a:r>
            <a:r>
              <a:rPr sz="2700" dirty="0">
                <a:latin typeface="Calibri"/>
                <a:cs typeface="Calibri"/>
              </a:rPr>
              <a:t>the </a:t>
            </a:r>
            <a:r>
              <a:rPr sz="2700" spc="-15" dirty="0">
                <a:latin typeface="Calibri"/>
                <a:cs typeface="Calibri"/>
              </a:rPr>
              <a:t>gutter </a:t>
            </a:r>
            <a:r>
              <a:rPr sz="2700" dirty="0">
                <a:latin typeface="Calibri"/>
                <a:cs typeface="Calibri"/>
              </a:rPr>
              <a:t>and </a:t>
            </a:r>
            <a:r>
              <a:rPr sz="2700" spc="-15" dirty="0">
                <a:latin typeface="Calibri"/>
                <a:cs typeface="Calibri"/>
              </a:rPr>
              <a:t>onto </a:t>
            </a:r>
            <a:r>
              <a:rPr sz="2700" spc="-10" dirty="0">
                <a:latin typeface="Calibri"/>
                <a:cs typeface="Calibri"/>
              </a:rPr>
              <a:t>the </a:t>
            </a:r>
            <a:r>
              <a:rPr sz="2700" spc="-15" dirty="0">
                <a:latin typeface="Calibri"/>
                <a:cs typeface="Calibri"/>
              </a:rPr>
              <a:t>central  </a:t>
            </a:r>
            <a:r>
              <a:rPr sz="2700" spc="-5" dirty="0">
                <a:latin typeface="Calibri"/>
                <a:cs typeface="Calibri"/>
              </a:rPr>
              <a:t>septum.</a:t>
            </a:r>
            <a:endParaRPr sz="2700">
              <a:latin typeface="Calibri"/>
              <a:cs typeface="Calibri"/>
            </a:endParaRPr>
          </a:p>
          <a:p>
            <a:pPr>
              <a:lnSpc>
                <a:spcPct val="100000"/>
              </a:lnSpc>
              <a:spcBef>
                <a:spcPts val="45"/>
              </a:spcBef>
              <a:buFont typeface="Arial"/>
              <a:buChar char="•"/>
            </a:pPr>
            <a:endParaRPr sz="3450">
              <a:latin typeface="Calibri"/>
              <a:cs typeface="Calibri"/>
            </a:endParaRPr>
          </a:p>
          <a:p>
            <a:pPr marL="355600" marR="316865" indent="-343535">
              <a:lnSpc>
                <a:spcPts val="2920"/>
              </a:lnSpc>
              <a:buFont typeface="Arial"/>
              <a:buChar char="•"/>
              <a:tabLst>
                <a:tab pos="355600" algn="l"/>
                <a:tab pos="356235" algn="l"/>
              </a:tabLst>
            </a:pPr>
            <a:r>
              <a:rPr sz="2700" dirty="0">
                <a:latin typeface="Calibri"/>
                <a:cs typeface="Calibri"/>
              </a:rPr>
              <a:t>A </a:t>
            </a:r>
            <a:r>
              <a:rPr sz="2700" spc="-10" dirty="0">
                <a:latin typeface="Calibri"/>
                <a:cs typeface="Calibri"/>
              </a:rPr>
              <a:t>reinitiated descent </a:t>
            </a:r>
            <a:r>
              <a:rPr sz="2700" spc="-15" dirty="0">
                <a:latin typeface="Calibri"/>
                <a:cs typeface="Calibri"/>
              </a:rPr>
              <a:t>from </a:t>
            </a:r>
            <a:r>
              <a:rPr sz="2700" spc="-20" dirty="0">
                <a:latin typeface="Calibri"/>
                <a:cs typeface="Calibri"/>
              </a:rPr>
              <a:t>SVC </a:t>
            </a:r>
            <a:r>
              <a:rPr sz="2700" dirty="0">
                <a:latin typeface="Calibri"/>
                <a:cs typeface="Calibri"/>
              </a:rPr>
              <a:t>in </a:t>
            </a:r>
            <a:r>
              <a:rPr sz="2700" spc="-114" dirty="0">
                <a:latin typeface="Calibri"/>
                <a:cs typeface="Calibri"/>
              </a:rPr>
              <a:t>AP, </a:t>
            </a:r>
            <a:r>
              <a:rPr sz="2700" spc="-15" dirty="0">
                <a:latin typeface="Calibri"/>
                <a:cs typeface="Calibri"/>
              </a:rPr>
              <a:t>RAO </a:t>
            </a:r>
            <a:r>
              <a:rPr sz="2700" dirty="0">
                <a:latin typeface="Calibri"/>
                <a:cs typeface="Calibri"/>
              </a:rPr>
              <a:t>and </a:t>
            </a:r>
            <a:r>
              <a:rPr sz="2700" spc="-20" dirty="0">
                <a:latin typeface="Calibri"/>
                <a:cs typeface="Calibri"/>
              </a:rPr>
              <a:t>lateral  </a:t>
            </a:r>
            <a:r>
              <a:rPr sz="2700" spc="-10" dirty="0">
                <a:latin typeface="Calibri"/>
                <a:cs typeface="Calibri"/>
              </a:rPr>
              <a:t>views </a:t>
            </a:r>
            <a:r>
              <a:rPr sz="2700" dirty="0">
                <a:latin typeface="Calibri"/>
                <a:cs typeface="Calibri"/>
              </a:rPr>
              <a:t>is </a:t>
            </a:r>
            <a:r>
              <a:rPr sz="2700" spc="-5" dirty="0">
                <a:latin typeface="Calibri"/>
                <a:cs typeface="Calibri"/>
              </a:rPr>
              <a:t>sometimes </a:t>
            </a:r>
            <a:r>
              <a:rPr sz="2700" spc="-15" dirty="0">
                <a:latin typeface="Calibri"/>
                <a:cs typeface="Calibri"/>
              </a:rPr>
              <a:t>required to engage </a:t>
            </a:r>
            <a:r>
              <a:rPr sz="2700" dirty="0">
                <a:latin typeface="Calibri"/>
                <a:cs typeface="Calibri"/>
              </a:rPr>
              <a:t>the</a:t>
            </a:r>
            <a:r>
              <a:rPr sz="2700" spc="-40" dirty="0">
                <a:latin typeface="Calibri"/>
                <a:cs typeface="Calibri"/>
              </a:rPr>
              <a:t> </a:t>
            </a:r>
            <a:r>
              <a:rPr sz="2700" spc="-25" dirty="0">
                <a:latin typeface="Calibri"/>
                <a:cs typeface="Calibri"/>
              </a:rPr>
              <a:t>FO.</a:t>
            </a:r>
            <a:endParaRPr sz="2700">
              <a:latin typeface="Calibri"/>
              <a:cs typeface="Calibri"/>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54635"/>
            <a:ext cx="8603615" cy="5879465"/>
          </a:xfrm>
          <a:prstGeom prst="rect">
            <a:avLst/>
          </a:prstGeom>
        </p:spPr>
        <p:txBody>
          <a:bodyPr vert="horz" wrap="square" lIns="0" tIns="100965" rIns="0" bIns="0" rtlCol="0">
            <a:spAutoFit/>
          </a:bodyPr>
          <a:lstStyle/>
          <a:p>
            <a:pPr marL="355600" marR="313690" indent="-342900">
              <a:lnSpc>
                <a:spcPts val="2880"/>
              </a:lnSpc>
              <a:spcBef>
                <a:spcPts val="795"/>
              </a:spcBef>
              <a:buFont typeface="Arial"/>
              <a:buChar char="•"/>
              <a:tabLst>
                <a:tab pos="354965" algn="l"/>
                <a:tab pos="355600" algn="l"/>
              </a:tabLst>
            </a:pPr>
            <a:r>
              <a:rPr sz="3000" spc="-10" dirty="0">
                <a:latin typeface="Calibri"/>
                <a:cs typeface="Calibri"/>
              </a:rPr>
              <a:t>Reshaping </a:t>
            </a:r>
            <a:r>
              <a:rPr sz="3000" dirty="0">
                <a:latin typeface="Calibri"/>
                <a:cs typeface="Calibri"/>
              </a:rPr>
              <a:t>the </a:t>
            </a:r>
            <a:r>
              <a:rPr sz="3000" spc="-20" dirty="0">
                <a:latin typeface="Calibri"/>
                <a:cs typeface="Calibri"/>
              </a:rPr>
              <a:t>Brockenbrough </a:t>
            </a:r>
            <a:r>
              <a:rPr sz="3000" spc="-30" dirty="0">
                <a:latin typeface="Calibri"/>
                <a:cs typeface="Calibri"/>
              </a:rPr>
              <a:t>needle’s </a:t>
            </a:r>
            <a:r>
              <a:rPr sz="3000" spc="-5" dirty="0">
                <a:latin typeface="Calibri"/>
                <a:cs typeface="Calibri"/>
              </a:rPr>
              <a:t>curve </a:t>
            </a:r>
            <a:r>
              <a:rPr sz="3000" spc="-15" dirty="0">
                <a:latin typeface="Calibri"/>
                <a:cs typeface="Calibri"/>
              </a:rPr>
              <a:t>at </a:t>
            </a:r>
            <a:r>
              <a:rPr sz="3000" dirty="0">
                <a:latin typeface="Calibri"/>
                <a:cs typeface="Calibri"/>
              </a:rPr>
              <a:t>the  </a:t>
            </a:r>
            <a:r>
              <a:rPr sz="3000" spc="-10" dirty="0">
                <a:latin typeface="Calibri"/>
                <a:cs typeface="Calibri"/>
              </a:rPr>
              <a:t>last </a:t>
            </a:r>
            <a:r>
              <a:rPr sz="3000" spc="-35" dirty="0">
                <a:latin typeface="Calibri"/>
                <a:cs typeface="Calibri"/>
              </a:rPr>
              <a:t>few </a:t>
            </a:r>
            <a:r>
              <a:rPr sz="3000" spc="-15" dirty="0">
                <a:latin typeface="Calibri"/>
                <a:cs typeface="Calibri"/>
              </a:rPr>
              <a:t>centimeters </a:t>
            </a:r>
            <a:r>
              <a:rPr sz="3000" dirty="0">
                <a:latin typeface="Calibri"/>
                <a:cs typeface="Calibri"/>
              </a:rPr>
              <a:t>is also </a:t>
            </a:r>
            <a:r>
              <a:rPr sz="3000" spc="-5" dirty="0">
                <a:latin typeface="Calibri"/>
                <a:cs typeface="Calibri"/>
              </a:rPr>
              <a:t>sometimes</a:t>
            </a:r>
            <a:r>
              <a:rPr sz="3000" spc="-10" dirty="0">
                <a:latin typeface="Calibri"/>
                <a:cs typeface="Calibri"/>
              </a:rPr>
              <a:t> helpful</a:t>
            </a:r>
            <a:endParaRPr sz="3000">
              <a:latin typeface="Calibri"/>
              <a:cs typeface="Calibri"/>
            </a:endParaRPr>
          </a:p>
          <a:p>
            <a:pPr>
              <a:lnSpc>
                <a:spcPct val="100000"/>
              </a:lnSpc>
              <a:spcBef>
                <a:spcPts val="50"/>
              </a:spcBef>
              <a:buFont typeface="Arial"/>
              <a:buChar char="•"/>
            </a:pPr>
            <a:endParaRPr sz="3500">
              <a:latin typeface="Calibri"/>
              <a:cs typeface="Calibri"/>
            </a:endParaRPr>
          </a:p>
          <a:p>
            <a:pPr marL="355600" marR="5080" indent="-342900">
              <a:lnSpc>
                <a:spcPts val="2880"/>
              </a:lnSpc>
              <a:buFont typeface="Arial"/>
              <a:buChar char="•"/>
              <a:tabLst>
                <a:tab pos="354965" algn="l"/>
                <a:tab pos="355600" algn="l"/>
              </a:tabLst>
            </a:pPr>
            <a:r>
              <a:rPr sz="3000" dirty="0">
                <a:latin typeface="Calibri"/>
                <a:cs typeface="Calibri"/>
              </a:rPr>
              <a:t>Aortic </a:t>
            </a:r>
            <a:r>
              <a:rPr sz="3000" spc="-15" dirty="0">
                <a:latin typeface="Calibri"/>
                <a:cs typeface="Calibri"/>
              </a:rPr>
              <a:t>valve </a:t>
            </a:r>
            <a:r>
              <a:rPr sz="3000" spc="-5" dirty="0">
                <a:latin typeface="Calibri"/>
                <a:cs typeface="Calibri"/>
              </a:rPr>
              <a:t>diseases </a:t>
            </a:r>
            <a:r>
              <a:rPr sz="3000" spc="-10" dirty="0">
                <a:latin typeface="Calibri"/>
                <a:cs typeface="Calibri"/>
              </a:rPr>
              <a:t>because </a:t>
            </a:r>
            <a:r>
              <a:rPr sz="3000" spc="-5" dirty="0">
                <a:latin typeface="Calibri"/>
                <a:cs typeface="Calibri"/>
              </a:rPr>
              <a:t>of </a:t>
            </a:r>
            <a:r>
              <a:rPr sz="3000" spc="-15" dirty="0">
                <a:latin typeface="Calibri"/>
                <a:cs typeface="Calibri"/>
              </a:rPr>
              <a:t>dilated </a:t>
            </a:r>
            <a:r>
              <a:rPr sz="3000" dirty="0">
                <a:latin typeface="Calibri"/>
                <a:cs typeface="Calibri"/>
              </a:rPr>
              <a:t>and </a:t>
            </a:r>
            <a:r>
              <a:rPr sz="3000" spc="-15" dirty="0">
                <a:latin typeface="Calibri"/>
                <a:cs typeface="Calibri"/>
              </a:rPr>
              <a:t>unfolded  </a:t>
            </a:r>
            <a:r>
              <a:rPr sz="3000" spc="-10" dirty="0">
                <a:latin typeface="Calibri"/>
                <a:cs typeface="Calibri"/>
              </a:rPr>
              <a:t>aorta displace </a:t>
            </a:r>
            <a:r>
              <a:rPr sz="3000" dirty="0">
                <a:latin typeface="Calibri"/>
                <a:cs typeface="Calibri"/>
              </a:rPr>
              <a:t>the </a:t>
            </a:r>
            <a:r>
              <a:rPr sz="3000" spc="-15" dirty="0">
                <a:latin typeface="Calibri"/>
                <a:cs typeface="Calibri"/>
              </a:rPr>
              <a:t>FO </a:t>
            </a:r>
            <a:r>
              <a:rPr sz="3000" spc="-5" dirty="0">
                <a:latin typeface="Calibri"/>
                <a:cs typeface="Calibri"/>
              </a:rPr>
              <a:t>superiorly </a:t>
            </a:r>
            <a:r>
              <a:rPr sz="3000" dirty="0">
                <a:latin typeface="Calibri"/>
                <a:cs typeface="Calibri"/>
              </a:rPr>
              <a:t>and</a:t>
            </a:r>
            <a:r>
              <a:rPr sz="3000" spc="30" dirty="0">
                <a:latin typeface="Calibri"/>
                <a:cs typeface="Calibri"/>
              </a:rPr>
              <a:t> </a:t>
            </a:r>
            <a:r>
              <a:rPr sz="3000" spc="-30" dirty="0">
                <a:latin typeface="Calibri"/>
                <a:cs typeface="Calibri"/>
              </a:rPr>
              <a:t>anteriorly.</a:t>
            </a:r>
            <a:endParaRPr sz="3000">
              <a:latin typeface="Calibri"/>
              <a:cs typeface="Calibri"/>
            </a:endParaRPr>
          </a:p>
          <a:p>
            <a:pPr>
              <a:lnSpc>
                <a:spcPct val="100000"/>
              </a:lnSpc>
              <a:spcBef>
                <a:spcPts val="25"/>
              </a:spcBef>
              <a:buFont typeface="Arial"/>
              <a:buChar char="•"/>
            </a:pPr>
            <a:endParaRPr sz="2950">
              <a:latin typeface="Calibri"/>
              <a:cs typeface="Calibri"/>
            </a:endParaRPr>
          </a:p>
          <a:p>
            <a:pPr marL="355600" indent="-342900" algn="just">
              <a:lnSpc>
                <a:spcPct val="100000"/>
              </a:lnSpc>
              <a:buFont typeface="Arial"/>
              <a:buChar char="•"/>
              <a:tabLst>
                <a:tab pos="355600" algn="l"/>
              </a:tabLst>
            </a:pPr>
            <a:r>
              <a:rPr sz="3000" spc="-5" dirty="0">
                <a:latin typeface="Calibri"/>
                <a:cs typeface="Calibri"/>
              </a:rPr>
              <a:t>Hence </a:t>
            </a:r>
            <a:r>
              <a:rPr sz="3000" dirty="0">
                <a:latin typeface="Calibri"/>
                <a:cs typeface="Calibri"/>
              </a:rPr>
              <a:t>IAS is </a:t>
            </a:r>
            <a:r>
              <a:rPr sz="3000" spc="-10" dirty="0">
                <a:latin typeface="Calibri"/>
                <a:cs typeface="Calibri"/>
              </a:rPr>
              <a:t>more vertically</a:t>
            </a:r>
            <a:r>
              <a:rPr sz="3000" spc="-40" dirty="0">
                <a:latin typeface="Calibri"/>
                <a:cs typeface="Calibri"/>
              </a:rPr>
              <a:t> </a:t>
            </a:r>
            <a:r>
              <a:rPr sz="3000" spc="-15" dirty="0">
                <a:latin typeface="Calibri"/>
                <a:cs typeface="Calibri"/>
              </a:rPr>
              <a:t>oriented.</a:t>
            </a:r>
            <a:endParaRPr sz="3000">
              <a:latin typeface="Calibri"/>
              <a:cs typeface="Calibri"/>
            </a:endParaRPr>
          </a:p>
          <a:p>
            <a:pPr marL="355600" marR="78105" indent="-342900" algn="just">
              <a:lnSpc>
                <a:spcPts val="2880"/>
              </a:lnSpc>
              <a:spcBef>
                <a:spcPts val="700"/>
              </a:spcBef>
              <a:buFont typeface="Arial"/>
              <a:buChar char="•"/>
              <a:tabLst>
                <a:tab pos="355600" algn="l"/>
              </a:tabLst>
            </a:pPr>
            <a:r>
              <a:rPr sz="3000" dirty="0">
                <a:latin typeface="Calibri"/>
                <a:cs typeface="Calibri"/>
              </a:rPr>
              <a:t>A </a:t>
            </a:r>
            <a:r>
              <a:rPr sz="3000" spc="-5" dirty="0">
                <a:latin typeface="Calibri"/>
                <a:cs typeface="Calibri"/>
              </a:rPr>
              <a:t>peculiar </a:t>
            </a:r>
            <a:r>
              <a:rPr sz="3000" spc="-15" dirty="0">
                <a:latin typeface="Calibri"/>
                <a:cs typeface="Calibri"/>
              </a:rPr>
              <a:t>problem </a:t>
            </a:r>
            <a:r>
              <a:rPr sz="3000" dirty="0">
                <a:latin typeface="Calibri"/>
                <a:cs typeface="Calibri"/>
              </a:rPr>
              <a:t>in </a:t>
            </a:r>
            <a:r>
              <a:rPr sz="3000" spc="-5" dirty="0">
                <a:latin typeface="Calibri"/>
                <a:cs typeface="Calibri"/>
              </a:rPr>
              <a:t>this </a:t>
            </a:r>
            <a:r>
              <a:rPr sz="3000" spc="-10" dirty="0">
                <a:latin typeface="Calibri"/>
                <a:cs typeface="Calibri"/>
              </a:rPr>
              <a:t>condition </a:t>
            </a:r>
            <a:r>
              <a:rPr sz="3000" dirty="0">
                <a:latin typeface="Calibri"/>
                <a:cs typeface="Calibri"/>
              </a:rPr>
              <a:t>is </a:t>
            </a:r>
            <a:r>
              <a:rPr sz="3000" spc="-10" dirty="0">
                <a:latin typeface="Calibri"/>
                <a:cs typeface="Calibri"/>
              </a:rPr>
              <a:t>that </a:t>
            </a:r>
            <a:r>
              <a:rPr sz="3000" dirty="0">
                <a:latin typeface="Calibri"/>
                <a:cs typeface="Calibri"/>
              </a:rPr>
              <a:t>the </a:t>
            </a:r>
            <a:r>
              <a:rPr sz="3000" spc="-5" dirty="0">
                <a:latin typeface="Calibri"/>
                <a:cs typeface="Calibri"/>
              </a:rPr>
              <a:t>tip of  </a:t>
            </a:r>
            <a:r>
              <a:rPr sz="3000" dirty="0">
                <a:latin typeface="Calibri"/>
                <a:cs typeface="Calibri"/>
              </a:rPr>
              <a:t>the </a:t>
            </a:r>
            <a:r>
              <a:rPr sz="3000" spc="-15" dirty="0">
                <a:latin typeface="Calibri"/>
                <a:cs typeface="Calibri"/>
              </a:rPr>
              <a:t>introducer </a:t>
            </a:r>
            <a:r>
              <a:rPr sz="3000" spc="-10" dirty="0">
                <a:latin typeface="Calibri"/>
                <a:cs typeface="Calibri"/>
              </a:rPr>
              <a:t>set </a:t>
            </a:r>
            <a:r>
              <a:rPr sz="3000" spc="-5" dirty="0">
                <a:latin typeface="Calibri"/>
                <a:cs typeface="Calibri"/>
              </a:rPr>
              <a:t>passing </a:t>
            </a:r>
            <a:r>
              <a:rPr sz="3000" spc="-15" dirty="0">
                <a:latin typeface="Calibri"/>
                <a:cs typeface="Calibri"/>
              </a:rPr>
              <a:t>repeatedly from </a:t>
            </a:r>
            <a:r>
              <a:rPr sz="3000" dirty="0">
                <a:latin typeface="Calibri"/>
                <a:cs typeface="Calibri"/>
              </a:rPr>
              <a:t>the aortic  </a:t>
            </a:r>
            <a:r>
              <a:rPr sz="3000" spc="-15" dirty="0">
                <a:latin typeface="Calibri"/>
                <a:cs typeface="Calibri"/>
              </a:rPr>
              <a:t>septal </a:t>
            </a:r>
            <a:r>
              <a:rPr sz="3000" spc="-10" dirty="0">
                <a:latin typeface="Calibri"/>
                <a:cs typeface="Calibri"/>
              </a:rPr>
              <a:t>bulge </a:t>
            </a:r>
            <a:r>
              <a:rPr sz="3000" spc="-15" dirty="0">
                <a:latin typeface="Calibri"/>
                <a:cs typeface="Calibri"/>
              </a:rPr>
              <a:t>to </a:t>
            </a:r>
            <a:r>
              <a:rPr sz="3000" dirty="0">
                <a:latin typeface="Calibri"/>
                <a:cs typeface="Calibri"/>
              </a:rPr>
              <a:t>the </a:t>
            </a:r>
            <a:r>
              <a:rPr sz="3000" spc="-10" dirty="0">
                <a:latin typeface="Calibri"/>
                <a:cs typeface="Calibri"/>
              </a:rPr>
              <a:t>lower </a:t>
            </a:r>
            <a:r>
              <a:rPr sz="3000" spc="-5" dirty="0">
                <a:latin typeface="Calibri"/>
                <a:cs typeface="Calibri"/>
              </a:rPr>
              <a:t>septum, </a:t>
            </a:r>
            <a:r>
              <a:rPr sz="3000" spc="-10" dirty="0">
                <a:latin typeface="Calibri"/>
                <a:cs typeface="Calibri"/>
              </a:rPr>
              <a:t>not engaging</a:t>
            </a:r>
            <a:r>
              <a:rPr sz="3000" dirty="0">
                <a:latin typeface="Calibri"/>
                <a:cs typeface="Calibri"/>
              </a:rPr>
              <a:t> </a:t>
            </a:r>
            <a:r>
              <a:rPr sz="3000" spc="-25" dirty="0">
                <a:latin typeface="Calibri"/>
                <a:cs typeface="Calibri"/>
              </a:rPr>
              <a:t>FO.</a:t>
            </a:r>
            <a:endParaRPr sz="3000">
              <a:latin typeface="Calibri"/>
              <a:cs typeface="Calibri"/>
            </a:endParaRPr>
          </a:p>
          <a:p>
            <a:pPr>
              <a:lnSpc>
                <a:spcPct val="100000"/>
              </a:lnSpc>
              <a:spcBef>
                <a:spcPts val="15"/>
              </a:spcBef>
              <a:buFont typeface="Arial"/>
              <a:buChar char="•"/>
            </a:pPr>
            <a:endParaRPr sz="3550">
              <a:latin typeface="Calibri"/>
              <a:cs typeface="Calibri"/>
            </a:endParaRPr>
          </a:p>
          <a:p>
            <a:pPr marL="355600" marR="342900" indent="-342900">
              <a:lnSpc>
                <a:spcPct val="80000"/>
              </a:lnSpc>
              <a:buFont typeface="Arial"/>
              <a:buChar char="•"/>
              <a:tabLst>
                <a:tab pos="354965" algn="l"/>
                <a:tab pos="355600" algn="l"/>
              </a:tabLst>
            </a:pPr>
            <a:r>
              <a:rPr sz="3000" spc="-15" dirty="0">
                <a:latin typeface="Calibri"/>
                <a:cs typeface="Calibri"/>
              </a:rPr>
              <a:t>Here again </a:t>
            </a:r>
            <a:r>
              <a:rPr sz="3000" spc="-10" dirty="0">
                <a:latin typeface="Calibri"/>
                <a:cs typeface="Calibri"/>
              </a:rPr>
              <a:t>reshaping </a:t>
            </a:r>
            <a:r>
              <a:rPr sz="3000" dirty="0">
                <a:latin typeface="Calibri"/>
                <a:cs typeface="Calibri"/>
              </a:rPr>
              <a:t>the </a:t>
            </a:r>
            <a:r>
              <a:rPr sz="3000" spc="-20" dirty="0">
                <a:latin typeface="Calibri"/>
                <a:cs typeface="Calibri"/>
              </a:rPr>
              <a:t>Brockenbrough </a:t>
            </a:r>
            <a:r>
              <a:rPr sz="3000" spc="-5" dirty="0">
                <a:latin typeface="Calibri"/>
                <a:cs typeface="Calibri"/>
              </a:rPr>
              <a:t>needle by  </a:t>
            </a:r>
            <a:r>
              <a:rPr sz="3000" spc="-20" dirty="0">
                <a:latin typeface="Calibri"/>
                <a:cs typeface="Calibri"/>
              </a:rPr>
              <a:t>exaggerating </a:t>
            </a:r>
            <a:r>
              <a:rPr sz="3000" dirty="0">
                <a:latin typeface="Calibri"/>
                <a:cs typeface="Calibri"/>
              </a:rPr>
              <a:t>the </a:t>
            </a:r>
            <a:r>
              <a:rPr sz="3000" spc="-5" dirty="0">
                <a:latin typeface="Calibri"/>
                <a:cs typeface="Calibri"/>
              </a:rPr>
              <a:t>curve of </a:t>
            </a:r>
            <a:r>
              <a:rPr sz="3000" dirty="0">
                <a:latin typeface="Calibri"/>
                <a:cs typeface="Calibri"/>
              </a:rPr>
              <a:t>the </a:t>
            </a:r>
            <a:r>
              <a:rPr sz="3000" spc="-15" dirty="0">
                <a:latin typeface="Calibri"/>
                <a:cs typeface="Calibri"/>
              </a:rPr>
              <a:t>last </a:t>
            </a:r>
            <a:r>
              <a:rPr sz="3000" spc="-35" dirty="0">
                <a:latin typeface="Calibri"/>
                <a:cs typeface="Calibri"/>
              </a:rPr>
              <a:t>few </a:t>
            </a:r>
            <a:r>
              <a:rPr sz="3000" spc="-15" dirty="0">
                <a:latin typeface="Calibri"/>
                <a:cs typeface="Calibri"/>
              </a:rPr>
              <a:t>centimeters  </a:t>
            </a:r>
            <a:r>
              <a:rPr sz="3000" spc="-20" dirty="0">
                <a:latin typeface="Calibri"/>
                <a:cs typeface="Calibri"/>
              </a:rPr>
              <a:t>may </a:t>
            </a:r>
            <a:r>
              <a:rPr sz="3000" spc="-10" dirty="0">
                <a:latin typeface="Calibri"/>
                <a:cs typeface="Calibri"/>
              </a:rPr>
              <a:t>help to </a:t>
            </a:r>
            <a:r>
              <a:rPr sz="3000" spc="-15" dirty="0">
                <a:latin typeface="Calibri"/>
                <a:cs typeface="Calibri"/>
              </a:rPr>
              <a:t>engage </a:t>
            </a:r>
            <a:r>
              <a:rPr sz="3000" dirty="0">
                <a:latin typeface="Calibri"/>
                <a:cs typeface="Calibri"/>
              </a:rPr>
              <a:t>the</a:t>
            </a:r>
            <a:r>
              <a:rPr sz="3000" spc="-5" dirty="0">
                <a:latin typeface="Calibri"/>
                <a:cs typeface="Calibri"/>
              </a:rPr>
              <a:t> </a:t>
            </a:r>
            <a:r>
              <a:rPr sz="3000" spc="-15" dirty="0">
                <a:latin typeface="Calibri"/>
                <a:cs typeface="Calibri"/>
              </a:rPr>
              <a:t>FO</a:t>
            </a:r>
            <a:endParaRPr sz="3000">
              <a:latin typeface="Calibri"/>
              <a:cs typeface="Calibri"/>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2095626"/>
            <a:ext cx="8443595" cy="3782060"/>
          </a:xfrm>
          <a:prstGeom prst="rect">
            <a:avLst/>
          </a:prstGeom>
        </p:spPr>
        <p:txBody>
          <a:bodyPr vert="horz" wrap="square" lIns="0" tIns="61594" rIns="0" bIns="0" rtlCol="0">
            <a:spAutoFit/>
          </a:bodyPr>
          <a:lstStyle/>
          <a:p>
            <a:pPr marL="355600" marR="578485" indent="-342900">
              <a:lnSpc>
                <a:spcPct val="90000"/>
              </a:lnSpc>
              <a:spcBef>
                <a:spcPts val="484"/>
              </a:spcBef>
              <a:buFont typeface="Arial"/>
              <a:buChar char="•"/>
              <a:tabLst>
                <a:tab pos="354965" algn="l"/>
                <a:tab pos="355600" algn="l"/>
              </a:tabLst>
            </a:pPr>
            <a:r>
              <a:rPr sz="3200" dirty="0">
                <a:latin typeface="Calibri"/>
                <a:cs typeface="Calibri"/>
              </a:rPr>
              <a:t>In </a:t>
            </a:r>
            <a:r>
              <a:rPr sz="3200" spc="-5" dirty="0">
                <a:latin typeface="Calibri"/>
                <a:cs typeface="Calibri"/>
              </a:rPr>
              <a:t>case of massive </a:t>
            </a:r>
            <a:r>
              <a:rPr sz="3200" dirty="0">
                <a:latin typeface="Calibri"/>
                <a:cs typeface="Calibri"/>
              </a:rPr>
              <a:t>RA </a:t>
            </a:r>
            <a:r>
              <a:rPr sz="3200" spc="-10" dirty="0">
                <a:latin typeface="Calibri"/>
                <a:cs typeface="Calibri"/>
              </a:rPr>
              <a:t>enlargement, </a:t>
            </a:r>
            <a:r>
              <a:rPr sz="3200" dirty="0">
                <a:latin typeface="Calibri"/>
                <a:cs typeface="Calibri"/>
              </a:rPr>
              <a:t>the  </a:t>
            </a:r>
            <a:r>
              <a:rPr sz="3200" spc="-10" dirty="0">
                <a:latin typeface="Calibri"/>
                <a:cs typeface="Calibri"/>
              </a:rPr>
              <a:t>transseptal introducer set </a:t>
            </a:r>
            <a:r>
              <a:rPr sz="3200" spc="-25" dirty="0">
                <a:latin typeface="Calibri"/>
                <a:cs typeface="Calibri"/>
              </a:rPr>
              <a:t>may </a:t>
            </a:r>
            <a:r>
              <a:rPr sz="3200" dirty="0">
                <a:latin typeface="Calibri"/>
                <a:cs typeface="Calibri"/>
              </a:rPr>
              <a:t>not </a:t>
            </a:r>
            <a:r>
              <a:rPr sz="3200" spc="-5" dirty="0">
                <a:latin typeface="Calibri"/>
                <a:cs typeface="Calibri"/>
              </a:rPr>
              <a:t>descend  </a:t>
            </a:r>
            <a:r>
              <a:rPr sz="3200" spc="-15" dirty="0">
                <a:latin typeface="Calibri"/>
                <a:cs typeface="Calibri"/>
              </a:rPr>
              <a:t>against </a:t>
            </a:r>
            <a:r>
              <a:rPr sz="3200" dirty="0">
                <a:latin typeface="Calibri"/>
                <a:cs typeface="Calibri"/>
              </a:rPr>
              <a:t>the </a:t>
            </a:r>
            <a:r>
              <a:rPr sz="3200" spc="-10" dirty="0">
                <a:latin typeface="Calibri"/>
                <a:cs typeface="Calibri"/>
              </a:rPr>
              <a:t>aorta </a:t>
            </a:r>
            <a:r>
              <a:rPr sz="3200" dirty="0">
                <a:latin typeface="Calibri"/>
                <a:cs typeface="Calibri"/>
              </a:rPr>
              <a:t>and then </a:t>
            </a:r>
            <a:r>
              <a:rPr sz="3200" spc="-5" dirty="0">
                <a:latin typeface="Calibri"/>
                <a:cs typeface="Calibri"/>
              </a:rPr>
              <a:t>lower septum, but  </a:t>
            </a:r>
            <a:r>
              <a:rPr sz="3200" spc="-15" dirty="0">
                <a:latin typeface="Calibri"/>
                <a:cs typeface="Calibri"/>
              </a:rPr>
              <a:t>rather </a:t>
            </a:r>
            <a:r>
              <a:rPr sz="3200" dirty="0">
                <a:latin typeface="Calibri"/>
                <a:cs typeface="Calibri"/>
              </a:rPr>
              <a:t>lie </a:t>
            </a:r>
            <a:r>
              <a:rPr sz="3200" spc="-15" dirty="0">
                <a:latin typeface="Calibri"/>
                <a:cs typeface="Calibri"/>
              </a:rPr>
              <a:t>free </a:t>
            </a:r>
            <a:r>
              <a:rPr sz="3200" spc="-5" dirty="0">
                <a:latin typeface="Calibri"/>
                <a:cs typeface="Calibri"/>
              </a:rPr>
              <a:t>within </a:t>
            </a:r>
            <a:r>
              <a:rPr sz="3200" dirty="0">
                <a:latin typeface="Calibri"/>
                <a:cs typeface="Calibri"/>
              </a:rPr>
              <a:t>RA</a:t>
            </a:r>
            <a:r>
              <a:rPr sz="3200" spc="40" dirty="0">
                <a:latin typeface="Calibri"/>
                <a:cs typeface="Calibri"/>
              </a:rPr>
              <a:t> </a:t>
            </a:r>
            <a:r>
              <a:rPr sz="3200" spc="-40" dirty="0">
                <a:latin typeface="Calibri"/>
                <a:cs typeface="Calibri"/>
              </a:rPr>
              <a:t>cavity.</a:t>
            </a:r>
            <a:endParaRPr sz="3200">
              <a:latin typeface="Calibri"/>
              <a:cs typeface="Calibri"/>
            </a:endParaRPr>
          </a:p>
          <a:p>
            <a:pPr>
              <a:lnSpc>
                <a:spcPct val="100000"/>
              </a:lnSpc>
              <a:spcBef>
                <a:spcPts val="50"/>
              </a:spcBef>
              <a:buFont typeface="Arial"/>
              <a:buChar char="•"/>
            </a:pPr>
            <a:endParaRPr sz="4050">
              <a:latin typeface="Calibri"/>
              <a:cs typeface="Calibri"/>
            </a:endParaRPr>
          </a:p>
          <a:p>
            <a:pPr marL="355600" marR="5080" indent="-342900">
              <a:lnSpc>
                <a:spcPct val="90000"/>
              </a:lnSpc>
              <a:buFont typeface="Arial"/>
              <a:buChar char="•"/>
              <a:tabLst>
                <a:tab pos="447040" algn="l"/>
                <a:tab pos="447675" algn="l"/>
              </a:tabLst>
            </a:pPr>
            <a:r>
              <a:rPr dirty="0"/>
              <a:t>	</a:t>
            </a:r>
            <a:r>
              <a:rPr sz="3200" spc="-145" dirty="0">
                <a:latin typeface="Calibri"/>
                <a:cs typeface="Calibri"/>
              </a:rPr>
              <a:t>To </a:t>
            </a:r>
            <a:r>
              <a:rPr sz="3200" spc="-10" dirty="0">
                <a:latin typeface="Calibri"/>
                <a:cs typeface="Calibri"/>
              </a:rPr>
              <a:t>solve </a:t>
            </a:r>
            <a:r>
              <a:rPr sz="3200" spc="-5" dirty="0">
                <a:latin typeface="Calibri"/>
                <a:cs typeface="Calibri"/>
              </a:rPr>
              <a:t>this </a:t>
            </a:r>
            <a:r>
              <a:rPr sz="3200" spc="-10" dirty="0">
                <a:latin typeface="Calibri"/>
                <a:cs typeface="Calibri"/>
              </a:rPr>
              <a:t>problem </a:t>
            </a:r>
            <a:r>
              <a:rPr sz="3200" dirty="0">
                <a:latin typeface="Calibri"/>
                <a:cs typeface="Calibri"/>
              </a:rPr>
              <a:t>a </a:t>
            </a:r>
            <a:r>
              <a:rPr sz="3200" spc="-10" dirty="0">
                <a:latin typeface="Calibri"/>
                <a:cs typeface="Calibri"/>
              </a:rPr>
              <a:t>gentle </a:t>
            </a:r>
            <a:r>
              <a:rPr sz="3200" spc="-5" dirty="0">
                <a:latin typeface="Calibri"/>
                <a:cs typeface="Calibri"/>
              </a:rPr>
              <a:t>curve is shaped  </a:t>
            </a:r>
            <a:r>
              <a:rPr sz="3200" spc="-15" dirty="0">
                <a:latin typeface="Calibri"/>
                <a:cs typeface="Calibri"/>
              </a:rPr>
              <a:t>approximately </a:t>
            </a:r>
            <a:r>
              <a:rPr sz="3200" spc="-10" dirty="0">
                <a:latin typeface="Calibri"/>
                <a:cs typeface="Calibri"/>
              </a:rPr>
              <a:t>10–15 </a:t>
            </a:r>
            <a:r>
              <a:rPr sz="3200" dirty="0">
                <a:latin typeface="Calibri"/>
                <a:cs typeface="Calibri"/>
              </a:rPr>
              <a:t>cm </a:t>
            </a:r>
            <a:r>
              <a:rPr sz="3200" spc="-20" dirty="0">
                <a:latin typeface="Calibri"/>
                <a:cs typeface="Calibri"/>
              </a:rPr>
              <a:t>from </a:t>
            </a:r>
            <a:r>
              <a:rPr sz="3200" spc="-5" dirty="0">
                <a:latin typeface="Calibri"/>
                <a:cs typeface="Calibri"/>
              </a:rPr>
              <a:t>the needle tip </a:t>
            </a:r>
            <a:r>
              <a:rPr sz="3200" dirty="0">
                <a:latin typeface="Calibri"/>
                <a:cs typeface="Calibri"/>
              </a:rPr>
              <a:t>and  in the </a:t>
            </a:r>
            <a:r>
              <a:rPr sz="3200" spc="-5" dirty="0">
                <a:latin typeface="Calibri"/>
                <a:cs typeface="Calibri"/>
              </a:rPr>
              <a:t>same plane </a:t>
            </a:r>
            <a:r>
              <a:rPr sz="3200" dirty="0">
                <a:latin typeface="Calibri"/>
                <a:cs typeface="Calibri"/>
              </a:rPr>
              <a:t>as the </a:t>
            </a:r>
            <a:r>
              <a:rPr sz="3200" spc="-10" dirty="0">
                <a:latin typeface="Calibri"/>
                <a:cs typeface="Calibri"/>
              </a:rPr>
              <a:t>more </a:t>
            </a:r>
            <a:r>
              <a:rPr sz="3200" spc="-15" dirty="0">
                <a:latin typeface="Calibri"/>
                <a:cs typeface="Calibri"/>
              </a:rPr>
              <a:t>distal</a:t>
            </a:r>
            <a:r>
              <a:rPr sz="3200" spc="70" dirty="0">
                <a:latin typeface="Calibri"/>
                <a:cs typeface="Calibri"/>
              </a:rPr>
              <a:t> </a:t>
            </a:r>
            <a:r>
              <a:rPr sz="3200" dirty="0">
                <a:latin typeface="Calibri"/>
                <a:cs typeface="Calibri"/>
              </a:rPr>
              <a:t>curve.</a:t>
            </a:r>
            <a:endParaRPr sz="3200">
              <a:latin typeface="Calibri"/>
              <a:cs typeface="Calibri"/>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2193163"/>
            <a:ext cx="8163559" cy="3440429"/>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 pos="3412490" algn="l"/>
              </a:tabLst>
            </a:pPr>
            <a:r>
              <a:rPr sz="3200" dirty="0">
                <a:latin typeface="Calibri"/>
                <a:cs typeface="Calibri"/>
              </a:rPr>
              <a:t>It </a:t>
            </a:r>
            <a:r>
              <a:rPr sz="3200" spc="-5" dirty="0">
                <a:latin typeface="Calibri"/>
                <a:cs typeface="Calibri"/>
              </a:rPr>
              <a:t>should be </a:t>
            </a:r>
            <a:r>
              <a:rPr sz="3200" spc="-10" dirty="0">
                <a:latin typeface="Calibri"/>
                <a:cs typeface="Calibri"/>
              </a:rPr>
              <a:t>remembered that </a:t>
            </a:r>
            <a:r>
              <a:rPr sz="3200" spc="-15" dirty="0">
                <a:latin typeface="Calibri"/>
                <a:cs typeface="Calibri"/>
              </a:rPr>
              <a:t>inferior </a:t>
            </a:r>
            <a:r>
              <a:rPr sz="3200" spc="-5" dirty="0">
                <a:latin typeface="Calibri"/>
                <a:cs typeface="Calibri"/>
              </a:rPr>
              <a:t>limit of  IAS </a:t>
            </a:r>
            <a:r>
              <a:rPr sz="3200" dirty="0">
                <a:latin typeface="Calibri"/>
                <a:cs typeface="Calibri"/>
              </a:rPr>
              <a:t>is </a:t>
            </a:r>
            <a:r>
              <a:rPr sz="3200" spc="-15" dirty="0">
                <a:latin typeface="Calibri"/>
                <a:cs typeface="Calibri"/>
              </a:rPr>
              <a:t>best </a:t>
            </a:r>
            <a:r>
              <a:rPr sz="3200" spc="-5" dirty="0">
                <a:latin typeface="Calibri"/>
                <a:cs typeface="Calibri"/>
              </a:rPr>
              <a:t>seen </a:t>
            </a:r>
            <a:r>
              <a:rPr sz="3200" spc="-10" dirty="0">
                <a:latin typeface="Calibri"/>
                <a:cs typeface="Calibri"/>
              </a:rPr>
              <a:t>in </a:t>
            </a:r>
            <a:r>
              <a:rPr sz="3200" dirty="0">
                <a:latin typeface="Calibri"/>
                <a:cs typeface="Calibri"/>
              </a:rPr>
              <a:t>AP </a:t>
            </a:r>
            <a:r>
              <a:rPr sz="3200" spc="-5" dirty="0">
                <a:latin typeface="Calibri"/>
                <a:cs typeface="Calibri"/>
              </a:rPr>
              <a:t>view </a:t>
            </a:r>
            <a:r>
              <a:rPr sz="3200" spc="-10" dirty="0">
                <a:latin typeface="Calibri"/>
                <a:cs typeface="Calibri"/>
              </a:rPr>
              <a:t>where </a:t>
            </a:r>
            <a:r>
              <a:rPr sz="3200" dirty="0">
                <a:latin typeface="Calibri"/>
                <a:cs typeface="Calibri"/>
              </a:rPr>
              <a:t>the </a:t>
            </a:r>
            <a:r>
              <a:rPr sz="3200" spc="-10" dirty="0">
                <a:latin typeface="Calibri"/>
                <a:cs typeface="Calibri"/>
              </a:rPr>
              <a:t>margins  </a:t>
            </a:r>
            <a:r>
              <a:rPr sz="3200" dirty="0">
                <a:latin typeface="Calibri"/>
                <a:cs typeface="Calibri"/>
              </a:rPr>
              <a:t>of </a:t>
            </a:r>
            <a:r>
              <a:rPr sz="3200" spc="-5" dirty="0">
                <a:latin typeface="Calibri"/>
                <a:cs typeface="Calibri"/>
              </a:rPr>
              <a:t>LA </a:t>
            </a:r>
            <a:r>
              <a:rPr sz="3200" spc="-25" dirty="0">
                <a:latin typeface="Calibri"/>
                <a:cs typeface="Calibri"/>
              </a:rPr>
              <a:t>“double </a:t>
            </a:r>
            <a:r>
              <a:rPr sz="3200" spc="5" dirty="0">
                <a:latin typeface="Calibri"/>
                <a:cs typeface="Calibri"/>
              </a:rPr>
              <a:t>contour” </a:t>
            </a:r>
            <a:r>
              <a:rPr sz="3200" spc="-15" dirty="0">
                <a:latin typeface="Calibri"/>
                <a:cs typeface="Calibri"/>
              </a:rPr>
              <a:t>are </a:t>
            </a:r>
            <a:r>
              <a:rPr sz="3200" spc="-5" dirty="0">
                <a:latin typeface="Calibri"/>
                <a:cs typeface="Calibri"/>
              </a:rPr>
              <a:t>seen </a:t>
            </a:r>
            <a:r>
              <a:rPr sz="3200" dirty="0">
                <a:latin typeface="Calibri"/>
                <a:cs typeface="Calibri"/>
              </a:rPr>
              <a:t>and the </a:t>
            </a:r>
            <a:r>
              <a:rPr sz="3200" spc="-20" dirty="0">
                <a:latin typeface="Calibri"/>
                <a:cs typeface="Calibri"/>
              </a:rPr>
              <a:t>lateral  </a:t>
            </a:r>
            <a:r>
              <a:rPr sz="3200" spc="-10" dirty="0">
                <a:latin typeface="Calibri"/>
                <a:cs typeface="Calibri"/>
              </a:rPr>
              <a:t>fluoroscopic</a:t>
            </a:r>
            <a:r>
              <a:rPr sz="3200" spc="-5" dirty="0">
                <a:latin typeface="Calibri"/>
                <a:cs typeface="Calibri"/>
              </a:rPr>
              <a:t> view	</a:t>
            </a:r>
            <a:r>
              <a:rPr sz="3200" dirty="0">
                <a:latin typeface="Calibri"/>
                <a:cs typeface="Calibri"/>
              </a:rPr>
              <a:t>is the </a:t>
            </a:r>
            <a:r>
              <a:rPr sz="3200" spc="-15" dirty="0">
                <a:latin typeface="Calibri"/>
                <a:cs typeface="Calibri"/>
              </a:rPr>
              <a:t>best </a:t>
            </a:r>
            <a:r>
              <a:rPr sz="3200" spc="-30" dirty="0">
                <a:latin typeface="Calibri"/>
                <a:cs typeface="Calibri"/>
              </a:rPr>
              <a:t>for </a:t>
            </a:r>
            <a:r>
              <a:rPr sz="3200" spc="-10" dirty="0">
                <a:latin typeface="Calibri"/>
                <a:cs typeface="Calibri"/>
              </a:rPr>
              <a:t>degree </a:t>
            </a:r>
            <a:r>
              <a:rPr sz="3200" spc="-5" dirty="0">
                <a:latin typeface="Calibri"/>
                <a:cs typeface="Calibri"/>
              </a:rPr>
              <a:t>of  </a:t>
            </a:r>
            <a:r>
              <a:rPr sz="3200" spc="-10" dirty="0">
                <a:latin typeface="Calibri"/>
                <a:cs typeface="Calibri"/>
              </a:rPr>
              <a:t>posterior </a:t>
            </a:r>
            <a:r>
              <a:rPr sz="3200" spc="-5" dirty="0">
                <a:latin typeface="Calibri"/>
                <a:cs typeface="Calibri"/>
              </a:rPr>
              <a:t>positioning of the </a:t>
            </a:r>
            <a:r>
              <a:rPr sz="3200" spc="-20" dirty="0">
                <a:latin typeface="Calibri"/>
                <a:cs typeface="Calibri"/>
              </a:rPr>
              <a:t>catheters </a:t>
            </a:r>
            <a:r>
              <a:rPr sz="3200" spc="-5" dirty="0">
                <a:latin typeface="Calibri"/>
                <a:cs typeface="Calibri"/>
              </a:rPr>
              <a:t>and  angulation of </a:t>
            </a:r>
            <a:r>
              <a:rPr sz="3200" dirty="0">
                <a:latin typeface="Calibri"/>
                <a:cs typeface="Calibri"/>
              </a:rPr>
              <a:t>the </a:t>
            </a:r>
            <a:r>
              <a:rPr sz="3200" spc="-5" dirty="0">
                <a:latin typeface="Calibri"/>
                <a:cs typeface="Calibri"/>
              </a:rPr>
              <a:t>needle prior </a:t>
            </a:r>
            <a:r>
              <a:rPr sz="3200" spc="-20" dirty="0">
                <a:latin typeface="Calibri"/>
                <a:cs typeface="Calibri"/>
              </a:rPr>
              <a:t>to </a:t>
            </a:r>
            <a:r>
              <a:rPr sz="3200" spc="-5" dirty="0">
                <a:latin typeface="Calibri"/>
                <a:cs typeface="Calibri"/>
              </a:rPr>
              <a:t>its  advancement</a:t>
            </a:r>
            <a:endParaRPr sz="3200">
              <a:latin typeface="Calibri"/>
              <a:cs typeface="Calibri"/>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7713980" cy="3148330"/>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dirty="0">
                <a:latin typeface="Calibri"/>
                <a:cs typeface="Calibri"/>
              </a:rPr>
              <a:t>A </a:t>
            </a:r>
            <a:r>
              <a:rPr sz="3200" spc="-5" dirty="0">
                <a:latin typeface="Calibri"/>
                <a:cs typeface="Calibri"/>
              </a:rPr>
              <a:t>low </a:t>
            </a:r>
            <a:r>
              <a:rPr sz="3200" spc="-10" dirty="0">
                <a:latin typeface="Calibri"/>
                <a:cs typeface="Calibri"/>
              </a:rPr>
              <a:t>puncture </a:t>
            </a:r>
            <a:r>
              <a:rPr sz="3200" dirty="0">
                <a:latin typeface="Calibri"/>
                <a:cs typeface="Calibri"/>
              </a:rPr>
              <a:t>in the middle and </a:t>
            </a:r>
            <a:r>
              <a:rPr sz="3200" spc="-10" dirty="0">
                <a:latin typeface="Calibri"/>
                <a:cs typeface="Calibri"/>
              </a:rPr>
              <a:t>posterior  one-third </a:t>
            </a:r>
            <a:r>
              <a:rPr sz="3200" spc="-5" dirty="0">
                <a:latin typeface="Calibri"/>
                <a:cs typeface="Calibri"/>
              </a:rPr>
              <a:t>of the </a:t>
            </a:r>
            <a:r>
              <a:rPr sz="3200" dirty="0">
                <a:latin typeface="Calibri"/>
                <a:cs typeface="Calibri"/>
              </a:rPr>
              <a:t>IAS is </a:t>
            </a:r>
            <a:r>
              <a:rPr sz="3200" spc="-10" dirty="0">
                <a:latin typeface="Calibri"/>
                <a:cs typeface="Calibri"/>
              </a:rPr>
              <a:t>desired </a:t>
            </a:r>
            <a:r>
              <a:rPr sz="3200" spc="-30" dirty="0">
                <a:latin typeface="Calibri"/>
                <a:cs typeface="Calibri"/>
              </a:rPr>
              <a:t>for </a:t>
            </a:r>
            <a:r>
              <a:rPr sz="3200" dirty="0">
                <a:latin typeface="Calibri"/>
                <a:cs typeface="Calibri"/>
              </a:rPr>
              <a:t>the </a:t>
            </a:r>
            <a:r>
              <a:rPr sz="3200" spc="-5" dirty="0">
                <a:latin typeface="Calibri"/>
                <a:cs typeface="Calibri"/>
              </a:rPr>
              <a:t>double  balloon </a:t>
            </a:r>
            <a:r>
              <a:rPr sz="3200" spc="-15" dirty="0">
                <a:latin typeface="Calibri"/>
                <a:cs typeface="Calibri"/>
              </a:rPr>
              <a:t>mitral</a:t>
            </a:r>
            <a:r>
              <a:rPr sz="3200" spc="50" dirty="0">
                <a:latin typeface="Calibri"/>
                <a:cs typeface="Calibri"/>
              </a:rPr>
              <a:t> </a:t>
            </a:r>
            <a:r>
              <a:rPr sz="3200" spc="-25" dirty="0">
                <a:latin typeface="Calibri"/>
                <a:cs typeface="Calibri"/>
              </a:rPr>
              <a:t>valvuloplasty.</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150495" indent="-343535">
              <a:lnSpc>
                <a:spcPct val="100000"/>
              </a:lnSpc>
              <a:buFont typeface="Arial"/>
              <a:buChar char="•"/>
              <a:tabLst>
                <a:tab pos="355600" algn="l"/>
                <a:tab pos="356235" algn="l"/>
              </a:tabLst>
            </a:pPr>
            <a:r>
              <a:rPr sz="3200" dirty="0">
                <a:latin typeface="Calibri"/>
                <a:cs typeface="Calibri"/>
              </a:rPr>
              <a:t>A </a:t>
            </a:r>
            <a:r>
              <a:rPr sz="3200" spc="-10" dirty="0">
                <a:latin typeface="Calibri"/>
                <a:cs typeface="Calibri"/>
              </a:rPr>
              <a:t>posterior </a:t>
            </a:r>
            <a:r>
              <a:rPr sz="3200" spc="-5" dirty="0">
                <a:latin typeface="Calibri"/>
                <a:cs typeface="Calibri"/>
              </a:rPr>
              <a:t>but higher </a:t>
            </a:r>
            <a:r>
              <a:rPr sz="3200" spc="-10" dirty="0">
                <a:latin typeface="Calibri"/>
                <a:cs typeface="Calibri"/>
              </a:rPr>
              <a:t>puncture </a:t>
            </a:r>
            <a:r>
              <a:rPr sz="3200" dirty="0">
                <a:latin typeface="Calibri"/>
                <a:cs typeface="Calibri"/>
              </a:rPr>
              <a:t>is  </a:t>
            </a:r>
            <a:r>
              <a:rPr sz="3200" spc="-10" dirty="0">
                <a:latin typeface="Calibri"/>
                <a:cs typeface="Calibri"/>
              </a:rPr>
              <a:t>recommended </a:t>
            </a:r>
            <a:r>
              <a:rPr sz="3200" spc="-30" dirty="0">
                <a:latin typeface="Calibri"/>
                <a:cs typeface="Calibri"/>
              </a:rPr>
              <a:t>for </a:t>
            </a:r>
            <a:r>
              <a:rPr sz="3200" dirty="0">
                <a:latin typeface="Calibri"/>
                <a:cs typeface="Calibri"/>
              </a:rPr>
              <a:t>Inoue </a:t>
            </a:r>
            <a:r>
              <a:rPr sz="3200" spc="-5" dirty="0">
                <a:latin typeface="Calibri"/>
                <a:cs typeface="Calibri"/>
              </a:rPr>
              <a:t>balloon</a:t>
            </a:r>
            <a:r>
              <a:rPr sz="3200" spc="40" dirty="0">
                <a:latin typeface="Calibri"/>
                <a:cs typeface="Calibri"/>
              </a:rPr>
              <a:t> </a:t>
            </a:r>
            <a:r>
              <a:rPr sz="3200" spc="-10" dirty="0">
                <a:latin typeface="Calibri"/>
                <a:cs typeface="Calibri"/>
              </a:rPr>
              <a:t>technique.</a:t>
            </a:r>
            <a:endParaRPr sz="3200">
              <a:latin typeface="Calibri"/>
              <a:cs typeface="Calibri"/>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388365"/>
            <a:ext cx="8072755" cy="5489575"/>
          </a:xfrm>
          <a:prstGeom prst="rect">
            <a:avLst/>
          </a:prstGeom>
        </p:spPr>
        <p:txBody>
          <a:bodyPr vert="horz" wrap="square" lIns="0" tIns="13335" rIns="0" bIns="0" rtlCol="0">
            <a:spAutoFit/>
          </a:bodyPr>
          <a:lstStyle/>
          <a:p>
            <a:pPr marL="355600" marR="5080" indent="-343535" algn="just">
              <a:lnSpc>
                <a:spcPct val="100000"/>
              </a:lnSpc>
              <a:spcBef>
                <a:spcPts val="105"/>
              </a:spcBef>
            </a:pPr>
            <a:r>
              <a:rPr sz="3200" dirty="0">
                <a:latin typeface="Calibri"/>
                <a:cs typeface="Calibri"/>
              </a:rPr>
              <a:t>So </a:t>
            </a:r>
            <a:r>
              <a:rPr sz="3200" spc="-5" dirty="0">
                <a:latin typeface="Calibri"/>
                <a:cs typeface="Calibri"/>
              </a:rPr>
              <a:t>one should remember </a:t>
            </a:r>
            <a:r>
              <a:rPr sz="3200" spc="-15" dirty="0">
                <a:latin typeface="Calibri"/>
                <a:cs typeface="Calibri"/>
              </a:rPr>
              <a:t>following </a:t>
            </a:r>
            <a:r>
              <a:rPr sz="3200" dirty="0">
                <a:latin typeface="Calibri"/>
                <a:cs typeface="Calibri"/>
              </a:rPr>
              <a:t>things </a:t>
            </a:r>
            <a:r>
              <a:rPr sz="3200" spc="-5" dirty="0">
                <a:latin typeface="Calibri"/>
                <a:cs typeface="Calibri"/>
              </a:rPr>
              <a:t>which  </a:t>
            </a:r>
            <a:r>
              <a:rPr sz="3200" spc="-15" dirty="0">
                <a:latin typeface="Calibri"/>
                <a:cs typeface="Calibri"/>
              </a:rPr>
              <a:t>require</a:t>
            </a:r>
            <a:r>
              <a:rPr sz="3200" spc="690" dirty="0">
                <a:latin typeface="Calibri"/>
                <a:cs typeface="Calibri"/>
              </a:rPr>
              <a:t> </a:t>
            </a:r>
            <a:r>
              <a:rPr sz="3200" spc="-5" dirty="0">
                <a:latin typeface="Calibri"/>
                <a:cs typeface="Calibri"/>
              </a:rPr>
              <a:t>special </a:t>
            </a:r>
            <a:r>
              <a:rPr sz="3200" spc="-15" dirty="0">
                <a:latin typeface="Calibri"/>
                <a:cs typeface="Calibri"/>
              </a:rPr>
              <a:t>attention  </a:t>
            </a:r>
            <a:r>
              <a:rPr sz="3200" dirty="0">
                <a:latin typeface="Calibri"/>
                <a:cs typeface="Calibri"/>
              </a:rPr>
              <a:t>while </a:t>
            </a:r>
            <a:r>
              <a:rPr sz="3200" spc="-15" dirty="0">
                <a:latin typeface="Calibri"/>
                <a:cs typeface="Calibri"/>
              </a:rPr>
              <a:t>attempting  septal </a:t>
            </a:r>
            <a:r>
              <a:rPr sz="3200" spc="-10" dirty="0">
                <a:latin typeface="Calibri"/>
                <a:cs typeface="Calibri"/>
              </a:rPr>
              <a:t>puncture </a:t>
            </a:r>
            <a:r>
              <a:rPr sz="3200" spc="-5" dirty="0">
                <a:latin typeface="Calibri"/>
                <a:cs typeface="Calibri"/>
              </a:rPr>
              <a:t>during</a:t>
            </a:r>
            <a:r>
              <a:rPr sz="3200" spc="60" dirty="0">
                <a:latin typeface="Calibri"/>
                <a:cs typeface="Calibri"/>
              </a:rPr>
              <a:t> </a:t>
            </a:r>
            <a:r>
              <a:rPr sz="3200" dirty="0">
                <a:latin typeface="Calibri"/>
                <a:cs typeface="Calibri"/>
              </a:rPr>
              <a:t>PMV</a:t>
            </a:r>
            <a:endParaRPr sz="3200">
              <a:latin typeface="Calibri"/>
              <a:cs typeface="Calibri"/>
            </a:endParaRPr>
          </a:p>
          <a:p>
            <a:pPr marL="355600" indent="-343535" algn="just">
              <a:lnSpc>
                <a:spcPct val="100000"/>
              </a:lnSpc>
              <a:spcBef>
                <a:spcPts val="770"/>
              </a:spcBef>
              <a:buFont typeface="Arial"/>
              <a:buChar char="•"/>
              <a:tabLst>
                <a:tab pos="356235" algn="l"/>
              </a:tabLst>
            </a:pPr>
            <a:r>
              <a:rPr sz="3200" spc="-10" dirty="0">
                <a:latin typeface="Calibri"/>
                <a:cs typeface="Calibri"/>
              </a:rPr>
              <a:t>Isolated</a:t>
            </a:r>
            <a:r>
              <a:rPr sz="3200" spc="10" dirty="0">
                <a:latin typeface="Calibri"/>
                <a:cs typeface="Calibri"/>
              </a:rPr>
              <a:t> </a:t>
            </a:r>
            <a:r>
              <a:rPr sz="3200" dirty="0">
                <a:latin typeface="Calibri"/>
                <a:cs typeface="Calibri"/>
              </a:rPr>
              <a:t>MS</a:t>
            </a:r>
            <a:endParaRPr sz="3200">
              <a:latin typeface="Calibri"/>
              <a:cs typeface="Calibri"/>
            </a:endParaRPr>
          </a:p>
          <a:p>
            <a:pPr marL="355600" indent="-343535" algn="just">
              <a:lnSpc>
                <a:spcPct val="100000"/>
              </a:lnSpc>
              <a:spcBef>
                <a:spcPts val="765"/>
              </a:spcBef>
              <a:buFont typeface="Arial"/>
              <a:buChar char="•"/>
              <a:tabLst>
                <a:tab pos="356235" algn="l"/>
              </a:tabLst>
            </a:pPr>
            <a:r>
              <a:rPr sz="3200" spc="-15" dirty="0">
                <a:latin typeface="Calibri"/>
                <a:cs typeface="Calibri"/>
              </a:rPr>
              <a:t>Mitral </a:t>
            </a:r>
            <a:r>
              <a:rPr sz="3200" spc="-10" dirty="0">
                <a:latin typeface="Calibri"/>
                <a:cs typeface="Calibri"/>
              </a:rPr>
              <a:t>stenosis </a:t>
            </a:r>
            <a:r>
              <a:rPr sz="3200" dirty="0">
                <a:latin typeface="Calibri"/>
                <a:cs typeface="Calibri"/>
              </a:rPr>
              <a:t>with AS </a:t>
            </a:r>
            <a:r>
              <a:rPr sz="3200" spc="-15" dirty="0">
                <a:latin typeface="Calibri"/>
                <a:cs typeface="Calibri"/>
              </a:rPr>
              <a:t>and/or</a:t>
            </a:r>
            <a:r>
              <a:rPr sz="3200" spc="40" dirty="0">
                <a:latin typeface="Calibri"/>
                <a:cs typeface="Calibri"/>
              </a:rPr>
              <a:t> </a:t>
            </a:r>
            <a:r>
              <a:rPr sz="3200" dirty="0">
                <a:latin typeface="Calibri"/>
                <a:cs typeface="Calibri"/>
              </a:rPr>
              <a:t>AR</a:t>
            </a:r>
            <a:endParaRPr sz="3200">
              <a:latin typeface="Calibri"/>
              <a:cs typeface="Calibri"/>
            </a:endParaRPr>
          </a:p>
          <a:p>
            <a:pPr marL="355600" marR="788035" indent="-343535">
              <a:lnSpc>
                <a:spcPct val="100000"/>
              </a:lnSpc>
              <a:spcBef>
                <a:spcPts val="770"/>
              </a:spcBef>
              <a:buFont typeface="Arial"/>
              <a:buChar char="•"/>
              <a:tabLst>
                <a:tab pos="355600" algn="l"/>
                <a:tab pos="356235" algn="l"/>
              </a:tabLst>
            </a:pPr>
            <a:r>
              <a:rPr sz="3200" spc="-15" dirty="0">
                <a:latin typeface="Calibri"/>
                <a:cs typeface="Calibri"/>
              </a:rPr>
              <a:t>Mitral stenosis </a:t>
            </a:r>
            <a:r>
              <a:rPr sz="3200" spc="-5" dirty="0">
                <a:latin typeface="Calibri"/>
                <a:cs typeface="Calibri"/>
              </a:rPr>
              <a:t>with tricuspid </a:t>
            </a:r>
            <a:r>
              <a:rPr sz="3200" spc="-15" dirty="0">
                <a:latin typeface="Calibri"/>
                <a:cs typeface="Calibri"/>
              </a:rPr>
              <a:t>stenosis </a:t>
            </a:r>
            <a:r>
              <a:rPr sz="3200" spc="-5" dirty="0">
                <a:latin typeface="Calibri"/>
                <a:cs typeface="Calibri"/>
              </a:rPr>
              <a:t>(TS)  </a:t>
            </a:r>
            <a:r>
              <a:rPr sz="3200" spc="-10" dirty="0">
                <a:latin typeface="Calibri"/>
                <a:cs typeface="Calibri"/>
              </a:rPr>
              <a:t>and/or </a:t>
            </a:r>
            <a:r>
              <a:rPr sz="3200" spc="-5" dirty="0">
                <a:latin typeface="Calibri"/>
                <a:cs typeface="Calibri"/>
              </a:rPr>
              <a:t>TR or </a:t>
            </a:r>
            <a:r>
              <a:rPr sz="3200" spc="-10" dirty="0">
                <a:latin typeface="Calibri"/>
                <a:cs typeface="Calibri"/>
              </a:rPr>
              <a:t>huge </a:t>
            </a:r>
            <a:r>
              <a:rPr sz="3200" dirty="0">
                <a:latin typeface="Calibri"/>
                <a:cs typeface="Calibri"/>
              </a:rPr>
              <a:t>RA</a:t>
            </a:r>
            <a:r>
              <a:rPr sz="3200" spc="25" dirty="0">
                <a:latin typeface="Calibri"/>
                <a:cs typeface="Calibri"/>
              </a:rPr>
              <a:t> </a:t>
            </a:r>
            <a:r>
              <a:rPr sz="3200" spc="-10" dirty="0">
                <a:latin typeface="Calibri"/>
                <a:cs typeface="Calibri"/>
              </a:rPr>
              <a:t>dilation</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15" dirty="0">
                <a:latin typeface="Calibri"/>
                <a:cs typeface="Calibri"/>
              </a:rPr>
              <a:t>Kyphoscoliosis</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15" dirty="0">
                <a:latin typeface="Calibri"/>
                <a:cs typeface="Calibri"/>
              </a:rPr>
              <a:t>Interatrial </a:t>
            </a:r>
            <a:r>
              <a:rPr sz="3200" spc="-5" dirty="0">
                <a:latin typeface="Calibri"/>
                <a:cs typeface="Calibri"/>
              </a:rPr>
              <a:t>septum</a:t>
            </a:r>
            <a:r>
              <a:rPr sz="3200" spc="30" dirty="0">
                <a:latin typeface="Calibri"/>
                <a:cs typeface="Calibri"/>
              </a:rPr>
              <a:t> </a:t>
            </a:r>
            <a:r>
              <a:rPr sz="3200" spc="-5" dirty="0">
                <a:latin typeface="Calibri"/>
                <a:cs typeface="Calibri"/>
              </a:rPr>
              <a:t>aneurysm</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5" dirty="0">
                <a:latin typeface="Calibri"/>
                <a:cs typeface="Calibri"/>
              </a:rPr>
              <a:t>Thick </a:t>
            </a:r>
            <a:r>
              <a:rPr sz="3200" dirty="0">
                <a:latin typeface="Calibri"/>
                <a:cs typeface="Calibri"/>
              </a:rPr>
              <a:t>IAS </a:t>
            </a:r>
            <a:r>
              <a:rPr sz="3200" spc="5" dirty="0">
                <a:latin typeface="Calibri"/>
                <a:cs typeface="Calibri"/>
              </a:rPr>
              <a:t>(e.g. </a:t>
            </a:r>
            <a:r>
              <a:rPr sz="3200" spc="-20" dirty="0">
                <a:latin typeface="Calibri"/>
                <a:cs typeface="Calibri"/>
              </a:rPr>
              <a:t>postoperated </a:t>
            </a:r>
            <a:r>
              <a:rPr sz="3200" spc="-5" dirty="0">
                <a:latin typeface="Calibri"/>
                <a:cs typeface="Calibri"/>
              </a:rPr>
              <a:t>or</a:t>
            </a:r>
            <a:r>
              <a:rPr sz="3200" spc="20" dirty="0">
                <a:latin typeface="Calibri"/>
                <a:cs typeface="Calibri"/>
              </a:rPr>
              <a:t> </a:t>
            </a:r>
            <a:r>
              <a:rPr sz="3200" spc="-5" dirty="0">
                <a:latin typeface="Calibri"/>
                <a:cs typeface="Calibri"/>
              </a:rPr>
              <a:t>diseased)</a:t>
            </a:r>
            <a:endParaRPr sz="3200">
              <a:latin typeface="Calibri"/>
              <a:cs typeface="Calibri"/>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464565"/>
            <a:ext cx="8129270" cy="5489575"/>
          </a:xfrm>
          <a:prstGeom prst="rect">
            <a:avLst/>
          </a:prstGeom>
        </p:spPr>
        <p:txBody>
          <a:bodyPr vert="horz" wrap="square" lIns="0" tIns="13335" rIns="0" bIns="0" rtlCol="0">
            <a:spAutoFit/>
          </a:bodyPr>
          <a:lstStyle/>
          <a:p>
            <a:pPr marL="355600" marR="314325" indent="-343535">
              <a:lnSpc>
                <a:spcPct val="100000"/>
              </a:lnSpc>
              <a:spcBef>
                <a:spcPts val="105"/>
              </a:spcBef>
            </a:pPr>
            <a:r>
              <a:rPr sz="3200" spc="-10" dirty="0">
                <a:latin typeface="Calibri"/>
                <a:cs typeface="Calibri"/>
              </a:rPr>
              <a:t>Following </a:t>
            </a:r>
            <a:r>
              <a:rPr sz="3200" spc="-5" dirty="0">
                <a:latin typeface="Calibri"/>
                <a:cs typeface="Calibri"/>
              </a:rPr>
              <a:t>things either </a:t>
            </a:r>
            <a:r>
              <a:rPr sz="3200" dirty="0">
                <a:latin typeface="Calibri"/>
                <a:cs typeface="Calibri"/>
              </a:rPr>
              <a:t>alone </a:t>
            </a:r>
            <a:r>
              <a:rPr sz="3200" spc="-5" dirty="0">
                <a:latin typeface="Calibri"/>
                <a:cs typeface="Calibri"/>
              </a:rPr>
              <a:t>or in </a:t>
            </a:r>
            <a:r>
              <a:rPr sz="3200" spc="-10" dirty="0">
                <a:latin typeface="Calibri"/>
                <a:cs typeface="Calibri"/>
              </a:rPr>
              <a:t>combination  can </a:t>
            </a:r>
            <a:r>
              <a:rPr sz="3200" spc="-5" dirty="0">
                <a:latin typeface="Calibri"/>
                <a:cs typeface="Calibri"/>
              </a:rPr>
              <a:t>help during </a:t>
            </a:r>
            <a:r>
              <a:rPr sz="3200" spc="-10" dirty="0">
                <a:latin typeface="Calibri"/>
                <a:cs typeface="Calibri"/>
              </a:rPr>
              <a:t>difficult </a:t>
            </a:r>
            <a:r>
              <a:rPr sz="3200" spc="-15" dirty="0">
                <a:latin typeface="Calibri"/>
                <a:cs typeface="Calibri"/>
              </a:rPr>
              <a:t>transseptal</a:t>
            </a:r>
            <a:r>
              <a:rPr sz="3200" spc="120" dirty="0">
                <a:latin typeface="Calibri"/>
                <a:cs typeface="Calibri"/>
              </a:rPr>
              <a:t> </a:t>
            </a:r>
            <a:r>
              <a:rPr sz="3200" spc="-10" dirty="0">
                <a:latin typeface="Calibri"/>
                <a:cs typeface="Calibri"/>
              </a:rPr>
              <a:t>puncture</a:t>
            </a:r>
            <a:endParaRPr sz="3200">
              <a:latin typeface="Calibri"/>
              <a:cs typeface="Calibri"/>
            </a:endParaRPr>
          </a:p>
          <a:p>
            <a:pPr marL="355600" indent="-343535">
              <a:lnSpc>
                <a:spcPct val="100000"/>
              </a:lnSpc>
              <a:spcBef>
                <a:spcPts val="765"/>
              </a:spcBef>
              <a:buFont typeface="Arial"/>
              <a:buChar char="•"/>
              <a:tabLst>
                <a:tab pos="355600" algn="l"/>
                <a:tab pos="356235" algn="l"/>
              </a:tabLst>
            </a:pPr>
            <a:r>
              <a:rPr sz="3200" dirty="0">
                <a:latin typeface="Calibri"/>
                <a:cs typeface="Calibri"/>
              </a:rPr>
              <a:t>TTE/TEE</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dirty="0">
                <a:latin typeface="Calibri"/>
                <a:cs typeface="Calibri"/>
              </a:rPr>
              <a:t>Biplane</a:t>
            </a:r>
            <a:r>
              <a:rPr sz="3200" spc="10" dirty="0">
                <a:latin typeface="Calibri"/>
                <a:cs typeface="Calibri"/>
              </a:rPr>
              <a:t> </a:t>
            </a:r>
            <a:r>
              <a:rPr sz="3200" spc="-15" dirty="0">
                <a:latin typeface="Calibri"/>
                <a:cs typeface="Calibri"/>
              </a:rPr>
              <a:t>fluoroscopy</a:t>
            </a:r>
            <a:endParaRPr sz="3200">
              <a:latin typeface="Calibri"/>
              <a:cs typeface="Calibri"/>
            </a:endParaRPr>
          </a:p>
          <a:p>
            <a:pPr marL="355600" marR="678180" indent="-343535">
              <a:lnSpc>
                <a:spcPct val="100000"/>
              </a:lnSpc>
              <a:spcBef>
                <a:spcPts val="770"/>
              </a:spcBef>
              <a:buFont typeface="Arial"/>
              <a:buChar char="•"/>
              <a:tabLst>
                <a:tab pos="355600" algn="l"/>
                <a:tab pos="356235" algn="l"/>
              </a:tabLst>
            </a:pPr>
            <a:r>
              <a:rPr sz="3200" spc="-15" dirty="0">
                <a:latin typeface="Calibri"/>
                <a:cs typeface="Calibri"/>
              </a:rPr>
              <a:t>Pigtail </a:t>
            </a:r>
            <a:r>
              <a:rPr sz="3200" spc="-20" dirty="0">
                <a:latin typeface="Calibri"/>
                <a:cs typeface="Calibri"/>
              </a:rPr>
              <a:t>catheters </a:t>
            </a:r>
            <a:r>
              <a:rPr sz="3200" spc="-5" dirty="0">
                <a:latin typeface="Calibri"/>
                <a:cs typeface="Calibri"/>
              </a:rPr>
              <a:t>positioned </a:t>
            </a:r>
            <a:r>
              <a:rPr sz="3200" dirty="0">
                <a:latin typeface="Calibri"/>
                <a:cs typeface="Calibri"/>
              </a:rPr>
              <a:t>in </a:t>
            </a:r>
            <a:r>
              <a:rPr sz="3200" spc="-10" dirty="0">
                <a:latin typeface="Calibri"/>
                <a:cs typeface="Calibri"/>
              </a:rPr>
              <a:t>noncoronary  </a:t>
            </a:r>
            <a:r>
              <a:rPr sz="3200" dirty="0">
                <a:latin typeface="Calibri"/>
                <a:cs typeface="Calibri"/>
              </a:rPr>
              <a:t>aortic</a:t>
            </a:r>
            <a:r>
              <a:rPr sz="3200" spc="-15" dirty="0">
                <a:latin typeface="Calibri"/>
                <a:cs typeface="Calibri"/>
              </a:rPr>
              <a:t> </a:t>
            </a:r>
            <a:r>
              <a:rPr sz="3200" spc="-5" dirty="0">
                <a:latin typeface="Calibri"/>
                <a:cs typeface="Calibri"/>
              </a:rPr>
              <a:t>sinus</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10" dirty="0">
                <a:latin typeface="Calibri"/>
                <a:cs typeface="Calibri"/>
              </a:rPr>
              <a:t>Septal </a:t>
            </a:r>
            <a:r>
              <a:rPr sz="3200" spc="-5" dirty="0">
                <a:latin typeface="Calibri"/>
                <a:cs typeface="Calibri"/>
              </a:rPr>
              <a:t>injection </a:t>
            </a:r>
            <a:r>
              <a:rPr sz="3200" dirty="0">
                <a:latin typeface="Calibri"/>
                <a:cs typeface="Calibri"/>
              </a:rPr>
              <a:t>of </a:t>
            </a:r>
            <a:r>
              <a:rPr sz="3200" spc="-25" dirty="0">
                <a:latin typeface="Calibri"/>
                <a:cs typeface="Calibri"/>
              </a:rPr>
              <a:t>contrast</a:t>
            </a:r>
            <a:endParaRPr sz="3200">
              <a:latin typeface="Calibri"/>
              <a:cs typeface="Calibri"/>
            </a:endParaRPr>
          </a:p>
          <a:p>
            <a:pPr marL="355600" indent="-343535">
              <a:lnSpc>
                <a:spcPct val="100000"/>
              </a:lnSpc>
              <a:spcBef>
                <a:spcPts val="770"/>
              </a:spcBef>
              <a:buFont typeface="Arial"/>
              <a:buChar char="•"/>
              <a:tabLst>
                <a:tab pos="355600" algn="l"/>
                <a:tab pos="356235" algn="l"/>
              </a:tabLst>
            </a:pPr>
            <a:r>
              <a:rPr sz="3200" spc="-5" dirty="0">
                <a:latin typeface="Calibri"/>
                <a:cs typeface="Calibri"/>
              </a:rPr>
              <a:t>Single </a:t>
            </a:r>
            <a:r>
              <a:rPr sz="3200" spc="-15" dirty="0">
                <a:latin typeface="Calibri"/>
                <a:cs typeface="Calibri"/>
              </a:rPr>
              <a:t>and/or </a:t>
            </a:r>
            <a:r>
              <a:rPr sz="3200" spc="-5" dirty="0">
                <a:latin typeface="Calibri"/>
                <a:cs typeface="Calibri"/>
              </a:rPr>
              <a:t>biplane </a:t>
            </a:r>
            <a:r>
              <a:rPr sz="3200" dirty="0">
                <a:latin typeface="Calibri"/>
                <a:cs typeface="Calibri"/>
              </a:rPr>
              <a:t>RA</a:t>
            </a:r>
            <a:r>
              <a:rPr sz="3200" spc="35" dirty="0">
                <a:latin typeface="Calibri"/>
                <a:cs typeface="Calibri"/>
              </a:rPr>
              <a:t> </a:t>
            </a:r>
            <a:r>
              <a:rPr sz="3200" spc="-5" dirty="0">
                <a:latin typeface="Calibri"/>
                <a:cs typeface="Calibri"/>
              </a:rPr>
              <a:t>angiogram.</a:t>
            </a:r>
            <a:endParaRPr sz="3200">
              <a:latin typeface="Calibri"/>
              <a:cs typeface="Calibri"/>
            </a:endParaRPr>
          </a:p>
          <a:p>
            <a:pPr marL="355600" marR="5080" indent="-343535">
              <a:lnSpc>
                <a:spcPct val="100000"/>
              </a:lnSpc>
              <a:spcBef>
                <a:spcPts val="770"/>
              </a:spcBef>
              <a:buFont typeface="Arial"/>
              <a:buChar char="•"/>
              <a:tabLst>
                <a:tab pos="355600" algn="l"/>
                <a:tab pos="356235" algn="l"/>
              </a:tabLst>
            </a:pPr>
            <a:r>
              <a:rPr sz="3200" spc="-5" dirty="0">
                <a:latin typeface="Calibri"/>
                <a:cs typeface="Calibri"/>
              </a:rPr>
              <a:t>CT </a:t>
            </a:r>
            <a:r>
              <a:rPr sz="3200" spc="-10" dirty="0">
                <a:latin typeface="Calibri"/>
                <a:cs typeface="Calibri"/>
              </a:rPr>
              <a:t>scan </a:t>
            </a:r>
            <a:r>
              <a:rPr sz="3200" spc="-5" dirty="0">
                <a:latin typeface="Calibri"/>
                <a:cs typeface="Calibri"/>
              </a:rPr>
              <a:t>use has been described </a:t>
            </a:r>
            <a:r>
              <a:rPr sz="3200" dirty="0">
                <a:latin typeface="Calibri"/>
                <a:cs typeface="Calibri"/>
              </a:rPr>
              <a:t>in </a:t>
            </a:r>
            <a:r>
              <a:rPr sz="3200" spc="-25" dirty="0">
                <a:latin typeface="Calibri"/>
                <a:cs typeface="Calibri"/>
              </a:rPr>
              <a:t>rare </a:t>
            </a:r>
            <a:r>
              <a:rPr sz="3200" spc="-5" dirty="0">
                <a:latin typeface="Calibri"/>
                <a:cs typeface="Calibri"/>
              </a:rPr>
              <a:t>cases of  </a:t>
            </a:r>
            <a:r>
              <a:rPr sz="3200" spc="-10" dirty="0">
                <a:latin typeface="Calibri"/>
                <a:cs typeface="Calibri"/>
              </a:rPr>
              <a:t>lipomatous </a:t>
            </a:r>
            <a:r>
              <a:rPr sz="3200" spc="-20" dirty="0">
                <a:latin typeface="Calibri"/>
                <a:cs typeface="Calibri"/>
              </a:rPr>
              <a:t>hypertrophy </a:t>
            </a:r>
            <a:r>
              <a:rPr sz="3200" dirty="0">
                <a:latin typeface="Calibri"/>
                <a:cs typeface="Calibri"/>
              </a:rPr>
              <a:t>of</a:t>
            </a:r>
            <a:r>
              <a:rPr sz="3200" spc="50" dirty="0">
                <a:latin typeface="Calibri"/>
                <a:cs typeface="Calibri"/>
              </a:rPr>
              <a:t> </a:t>
            </a:r>
            <a:r>
              <a:rPr sz="3200" dirty="0">
                <a:latin typeface="Calibri"/>
                <a:cs typeface="Calibri"/>
              </a:rPr>
              <a:t>IAS.</a:t>
            </a:r>
            <a:endParaRPr sz="3200">
              <a:latin typeface="Calibri"/>
              <a:cs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1226565"/>
            <a:ext cx="8695055" cy="4709160"/>
          </a:xfrm>
          <a:prstGeom prst="rect">
            <a:avLst/>
          </a:prstGeom>
        </p:spPr>
        <p:txBody>
          <a:bodyPr vert="horz" wrap="square" lIns="0" tIns="13335" rIns="0" bIns="0" rtlCol="0">
            <a:spAutoFit/>
          </a:bodyPr>
          <a:lstStyle/>
          <a:p>
            <a:pPr marL="355600" marR="879475" indent="-342900">
              <a:lnSpc>
                <a:spcPct val="100000"/>
              </a:lnSpc>
              <a:spcBef>
                <a:spcPts val="105"/>
              </a:spcBef>
              <a:buFont typeface="Arial"/>
              <a:buChar char="•"/>
              <a:tabLst>
                <a:tab pos="354965" algn="l"/>
                <a:tab pos="355600" algn="l"/>
              </a:tabLst>
            </a:pPr>
            <a:r>
              <a:rPr sz="3200" spc="-15" dirty="0">
                <a:latin typeface="Calibri"/>
                <a:cs typeface="Calibri"/>
              </a:rPr>
              <a:t>Natural history </a:t>
            </a:r>
            <a:r>
              <a:rPr sz="3200" dirty="0">
                <a:latin typeface="Calibri"/>
                <a:cs typeface="Calibri"/>
              </a:rPr>
              <a:t>- </a:t>
            </a:r>
            <a:r>
              <a:rPr sz="3200" spc="-15" dirty="0">
                <a:latin typeface="Calibri"/>
                <a:cs typeface="Calibri"/>
              </a:rPr>
              <a:t>pre surgical </a:t>
            </a:r>
            <a:r>
              <a:rPr sz="3200" spc="-20" dirty="0">
                <a:latin typeface="Calibri"/>
                <a:cs typeface="Calibri"/>
              </a:rPr>
              <a:t>era </a:t>
            </a:r>
            <a:r>
              <a:rPr sz="3200" spc="-15" dirty="0">
                <a:latin typeface="Calibri"/>
                <a:cs typeface="Calibri"/>
              </a:rPr>
              <a:t>indicate </a:t>
            </a:r>
            <a:r>
              <a:rPr sz="3200" spc="-10" dirty="0">
                <a:latin typeface="Calibri"/>
                <a:cs typeface="Calibri"/>
              </a:rPr>
              <a:t>that  </a:t>
            </a:r>
            <a:r>
              <a:rPr sz="3200" spc="-15" dirty="0">
                <a:latin typeface="Calibri"/>
                <a:cs typeface="Calibri"/>
              </a:rPr>
              <a:t>symptomatic </a:t>
            </a:r>
            <a:r>
              <a:rPr sz="3200" spc="-10" dirty="0">
                <a:latin typeface="Calibri"/>
                <a:cs typeface="Calibri"/>
              </a:rPr>
              <a:t>patients </a:t>
            </a:r>
            <a:r>
              <a:rPr sz="3200" dirty="0">
                <a:latin typeface="Calibri"/>
                <a:cs typeface="Calibri"/>
              </a:rPr>
              <a:t>with MS </a:t>
            </a:r>
            <a:r>
              <a:rPr sz="3200" spc="-20" dirty="0">
                <a:latin typeface="Calibri"/>
                <a:cs typeface="Calibri"/>
              </a:rPr>
              <a:t>have </a:t>
            </a:r>
            <a:r>
              <a:rPr sz="3200" dirty="0">
                <a:latin typeface="Calibri"/>
                <a:cs typeface="Calibri"/>
              </a:rPr>
              <a:t>a poor  </a:t>
            </a:r>
            <a:r>
              <a:rPr sz="3200" spc="-5" dirty="0">
                <a:latin typeface="Calibri"/>
                <a:cs typeface="Calibri"/>
              </a:rPr>
              <a:t>outlook.</a:t>
            </a:r>
            <a:endParaRPr sz="3200">
              <a:latin typeface="Calibri"/>
              <a:cs typeface="Calibri"/>
            </a:endParaRPr>
          </a:p>
          <a:p>
            <a:pPr marL="447040" indent="-434340">
              <a:lnSpc>
                <a:spcPct val="100000"/>
              </a:lnSpc>
              <a:spcBef>
                <a:spcPts val="770"/>
              </a:spcBef>
              <a:buFont typeface="Arial"/>
              <a:buChar char="•"/>
              <a:tabLst>
                <a:tab pos="446405" algn="l"/>
                <a:tab pos="447040" algn="l"/>
                <a:tab pos="3943350" algn="l"/>
                <a:tab pos="7364730" algn="l"/>
              </a:tabLst>
            </a:pPr>
            <a:r>
              <a:rPr sz="3200" spc="-5" dirty="0">
                <a:latin typeface="Calibri"/>
                <a:cs typeface="Calibri"/>
              </a:rPr>
              <a:t>5-year</a:t>
            </a:r>
            <a:r>
              <a:rPr sz="3200" spc="-15" dirty="0">
                <a:latin typeface="Calibri"/>
                <a:cs typeface="Calibri"/>
              </a:rPr>
              <a:t> </a:t>
            </a:r>
            <a:r>
              <a:rPr sz="3200" spc="-5" dirty="0">
                <a:latin typeface="Calibri"/>
                <a:cs typeface="Calibri"/>
              </a:rPr>
              <a:t>survival</a:t>
            </a:r>
            <a:r>
              <a:rPr sz="3200" spc="15" dirty="0">
                <a:latin typeface="Calibri"/>
                <a:cs typeface="Calibri"/>
              </a:rPr>
              <a:t> </a:t>
            </a:r>
            <a:r>
              <a:rPr sz="3200" spc="-25" dirty="0">
                <a:latin typeface="Calibri"/>
                <a:cs typeface="Calibri"/>
              </a:rPr>
              <a:t>rates	</a:t>
            </a:r>
            <a:r>
              <a:rPr sz="3200" dirty="0">
                <a:latin typeface="Calibri"/>
                <a:cs typeface="Calibri"/>
              </a:rPr>
              <a:t>62% --- MS</a:t>
            </a:r>
            <a:r>
              <a:rPr sz="3200" spc="-10" dirty="0">
                <a:latin typeface="Calibri"/>
                <a:cs typeface="Calibri"/>
              </a:rPr>
              <a:t> </a:t>
            </a:r>
            <a:r>
              <a:rPr sz="3200" dirty="0">
                <a:latin typeface="Calibri"/>
                <a:cs typeface="Calibri"/>
              </a:rPr>
              <a:t>in</a:t>
            </a:r>
            <a:r>
              <a:rPr sz="3200" spc="5" dirty="0">
                <a:latin typeface="Calibri"/>
                <a:cs typeface="Calibri"/>
              </a:rPr>
              <a:t> </a:t>
            </a:r>
            <a:r>
              <a:rPr sz="3200" dirty="0">
                <a:latin typeface="Calibri"/>
                <a:cs typeface="Calibri"/>
              </a:rPr>
              <a:t>NYHA	</a:t>
            </a:r>
            <a:r>
              <a:rPr sz="3200" spc="-5" dirty="0">
                <a:latin typeface="Calibri"/>
                <a:cs typeface="Calibri"/>
              </a:rPr>
              <a:t>III</a:t>
            </a:r>
            <a:endParaRPr sz="3200">
              <a:latin typeface="Calibri"/>
              <a:cs typeface="Calibri"/>
            </a:endParaRPr>
          </a:p>
          <a:p>
            <a:pPr marL="4248785">
              <a:lnSpc>
                <a:spcPct val="100000"/>
              </a:lnSpc>
              <a:spcBef>
                <a:spcPts val="770"/>
              </a:spcBef>
            </a:pPr>
            <a:r>
              <a:rPr sz="3200" dirty="0">
                <a:latin typeface="Calibri"/>
                <a:cs typeface="Calibri"/>
              </a:rPr>
              <a:t>15% -- class</a:t>
            </a:r>
            <a:r>
              <a:rPr sz="3200" spc="-40" dirty="0">
                <a:latin typeface="Calibri"/>
                <a:cs typeface="Calibri"/>
              </a:rPr>
              <a:t> </a:t>
            </a:r>
            <a:r>
              <a:rPr sz="3200" spc="-110" dirty="0">
                <a:latin typeface="Calibri"/>
                <a:cs typeface="Calibri"/>
              </a:rPr>
              <a:t>IV.</a:t>
            </a:r>
            <a:endParaRPr sz="3200">
              <a:latin typeface="Calibri"/>
              <a:cs typeface="Calibri"/>
            </a:endParaRPr>
          </a:p>
          <a:p>
            <a:pPr marL="355600" marR="5080" indent="-342900">
              <a:lnSpc>
                <a:spcPct val="100000"/>
              </a:lnSpc>
              <a:spcBef>
                <a:spcPts val="765"/>
              </a:spcBef>
              <a:buFont typeface="Arial"/>
              <a:buChar char="•"/>
              <a:tabLst>
                <a:tab pos="446405" algn="l"/>
                <a:tab pos="447040" algn="l"/>
              </a:tabLst>
            </a:pPr>
            <a:r>
              <a:rPr dirty="0"/>
              <a:t>	</a:t>
            </a:r>
            <a:r>
              <a:rPr sz="3200" spc="-15" dirty="0">
                <a:latin typeface="Calibri"/>
                <a:cs typeface="Calibri"/>
              </a:rPr>
              <a:t>Data from </a:t>
            </a:r>
            <a:r>
              <a:rPr sz="3200" spc="-5" dirty="0">
                <a:latin typeface="Calibri"/>
                <a:cs typeface="Calibri"/>
              </a:rPr>
              <a:t>un </a:t>
            </a:r>
            <a:r>
              <a:rPr sz="3200" spc="-15" dirty="0">
                <a:latin typeface="Calibri"/>
                <a:cs typeface="Calibri"/>
              </a:rPr>
              <a:t>operated </a:t>
            </a:r>
            <a:r>
              <a:rPr sz="3200" spc="-10" dirty="0">
                <a:latin typeface="Calibri"/>
                <a:cs typeface="Calibri"/>
              </a:rPr>
              <a:t>patients </a:t>
            </a:r>
            <a:r>
              <a:rPr sz="3200" dirty="0">
                <a:latin typeface="Calibri"/>
                <a:cs typeface="Calibri"/>
              </a:rPr>
              <a:t>in the </a:t>
            </a:r>
            <a:r>
              <a:rPr sz="3200" spc="-10" dirty="0">
                <a:latin typeface="Calibri"/>
                <a:cs typeface="Calibri"/>
              </a:rPr>
              <a:t>surgical </a:t>
            </a:r>
            <a:r>
              <a:rPr sz="3200" spc="-20" dirty="0">
                <a:latin typeface="Calibri"/>
                <a:cs typeface="Calibri"/>
              </a:rPr>
              <a:t>era  </a:t>
            </a:r>
            <a:r>
              <a:rPr sz="3200" spc="-15" dirty="0">
                <a:latin typeface="Calibri"/>
                <a:cs typeface="Calibri"/>
              </a:rPr>
              <a:t>still </a:t>
            </a:r>
            <a:r>
              <a:rPr sz="3200" spc="-10" dirty="0">
                <a:latin typeface="Calibri"/>
                <a:cs typeface="Calibri"/>
              </a:rPr>
              <a:t>reported </a:t>
            </a:r>
            <a:r>
              <a:rPr sz="3200" dirty="0">
                <a:latin typeface="Calibri"/>
                <a:cs typeface="Calibri"/>
              </a:rPr>
              <a:t>a </a:t>
            </a:r>
            <a:r>
              <a:rPr sz="3200" spc="-10" dirty="0">
                <a:latin typeface="Calibri"/>
                <a:cs typeface="Calibri"/>
              </a:rPr>
              <a:t>5-year </a:t>
            </a:r>
            <a:r>
              <a:rPr sz="3200" spc="-5" dirty="0">
                <a:latin typeface="Calibri"/>
                <a:cs typeface="Calibri"/>
              </a:rPr>
              <a:t>survival </a:t>
            </a:r>
            <a:r>
              <a:rPr sz="3200" spc="-35" dirty="0">
                <a:latin typeface="Calibri"/>
                <a:cs typeface="Calibri"/>
              </a:rPr>
              <a:t>rate </a:t>
            </a:r>
            <a:r>
              <a:rPr sz="3200" dirty="0">
                <a:latin typeface="Calibri"/>
                <a:cs typeface="Calibri"/>
              </a:rPr>
              <a:t>of </a:t>
            </a:r>
            <a:r>
              <a:rPr sz="3200" spc="-5" dirty="0">
                <a:latin typeface="Calibri"/>
                <a:cs typeface="Calibri"/>
              </a:rPr>
              <a:t>only </a:t>
            </a:r>
            <a:r>
              <a:rPr sz="3200" dirty="0">
                <a:latin typeface="Calibri"/>
                <a:cs typeface="Calibri"/>
              </a:rPr>
              <a:t>44% in  </a:t>
            </a:r>
            <a:r>
              <a:rPr sz="3200" spc="-10" dirty="0">
                <a:latin typeface="Calibri"/>
                <a:cs typeface="Calibri"/>
              </a:rPr>
              <a:t>patients </a:t>
            </a:r>
            <a:r>
              <a:rPr sz="3200" dirty="0">
                <a:latin typeface="Calibri"/>
                <a:cs typeface="Calibri"/>
              </a:rPr>
              <a:t>with </a:t>
            </a:r>
            <a:r>
              <a:rPr sz="3200" spc="-15" dirty="0">
                <a:latin typeface="Calibri"/>
                <a:cs typeface="Calibri"/>
              </a:rPr>
              <a:t>symptomatic </a:t>
            </a:r>
            <a:r>
              <a:rPr sz="3200" dirty="0">
                <a:latin typeface="Calibri"/>
                <a:cs typeface="Calibri"/>
              </a:rPr>
              <a:t>MS who </a:t>
            </a:r>
            <a:r>
              <a:rPr sz="3200" spc="-15" dirty="0">
                <a:latin typeface="Calibri"/>
                <a:cs typeface="Calibri"/>
              </a:rPr>
              <a:t>refused  </a:t>
            </a:r>
            <a:r>
              <a:rPr sz="3200" spc="-20" dirty="0">
                <a:latin typeface="Calibri"/>
                <a:cs typeface="Calibri"/>
              </a:rPr>
              <a:t>valvotomy</a:t>
            </a:r>
            <a:endParaRPr sz="3200">
              <a:latin typeface="Calibri"/>
              <a:cs typeface="Calibri"/>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317703"/>
            <a:ext cx="8183880" cy="5212080"/>
          </a:xfrm>
          <a:prstGeom prst="rect">
            <a:avLst/>
          </a:prstGeom>
        </p:spPr>
        <p:txBody>
          <a:bodyPr vert="horz" wrap="square" lIns="0" tIns="92710" rIns="0" bIns="0" rtlCol="0">
            <a:spAutoFit/>
          </a:bodyPr>
          <a:lstStyle/>
          <a:p>
            <a:pPr marL="355600" marR="187325" indent="-343535">
              <a:lnSpc>
                <a:spcPts val="2590"/>
              </a:lnSpc>
              <a:spcBef>
                <a:spcPts val="730"/>
              </a:spcBef>
              <a:buFont typeface="Arial"/>
              <a:buChar char="•"/>
              <a:tabLst>
                <a:tab pos="355600" algn="l"/>
                <a:tab pos="356235" algn="l"/>
              </a:tabLst>
            </a:pPr>
            <a:r>
              <a:rPr sz="2700" spc="-5" dirty="0">
                <a:latin typeface="Calibri"/>
                <a:cs typeface="Calibri"/>
              </a:rPr>
              <a:t>One </a:t>
            </a:r>
            <a:r>
              <a:rPr sz="2700" spc="-10" dirty="0">
                <a:latin typeface="Calibri"/>
                <a:cs typeface="Calibri"/>
              </a:rPr>
              <a:t>important </a:t>
            </a:r>
            <a:r>
              <a:rPr sz="2700" spc="-5" dirty="0">
                <a:latin typeface="Calibri"/>
                <a:cs typeface="Calibri"/>
              </a:rPr>
              <a:t>thing </a:t>
            </a:r>
            <a:r>
              <a:rPr sz="2700" spc="-15" dirty="0">
                <a:latin typeface="Calibri"/>
                <a:cs typeface="Calibri"/>
              </a:rPr>
              <a:t>at </a:t>
            </a:r>
            <a:r>
              <a:rPr sz="2700" dirty="0">
                <a:latin typeface="Calibri"/>
                <a:cs typeface="Calibri"/>
              </a:rPr>
              <a:t>this </a:t>
            </a:r>
            <a:r>
              <a:rPr sz="2700" spc="-25" dirty="0">
                <a:latin typeface="Calibri"/>
                <a:cs typeface="Calibri"/>
              </a:rPr>
              <a:t>stage </a:t>
            </a:r>
            <a:r>
              <a:rPr sz="2700" dirty="0">
                <a:latin typeface="Calibri"/>
                <a:cs typeface="Calibri"/>
              </a:rPr>
              <a:t>is </a:t>
            </a:r>
            <a:r>
              <a:rPr sz="2700" spc="-10" dirty="0">
                <a:latin typeface="Calibri"/>
                <a:cs typeface="Calibri"/>
              </a:rPr>
              <a:t>complication </a:t>
            </a:r>
            <a:r>
              <a:rPr sz="2700" dirty="0">
                <a:latin typeface="Calibri"/>
                <a:cs typeface="Calibri"/>
              </a:rPr>
              <a:t>in the  </a:t>
            </a:r>
            <a:r>
              <a:rPr sz="2700" spc="-20" dirty="0">
                <a:latin typeface="Calibri"/>
                <a:cs typeface="Calibri"/>
              </a:rPr>
              <a:t>form </a:t>
            </a:r>
            <a:r>
              <a:rPr sz="2700" dirty="0">
                <a:latin typeface="Calibri"/>
                <a:cs typeface="Calibri"/>
              </a:rPr>
              <a:t>of </a:t>
            </a:r>
            <a:r>
              <a:rPr sz="2700" b="1" spc="-10" dirty="0">
                <a:latin typeface="Calibri"/>
                <a:cs typeface="Calibri"/>
              </a:rPr>
              <a:t>cardiac</a:t>
            </a:r>
            <a:r>
              <a:rPr sz="2700" b="1" spc="25" dirty="0">
                <a:latin typeface="Calibri"/>
                <a:cs typeface="Calibri"/>
              </a:rPr>
              <a:t> </a:t>
            </a:r>
            <a:r>
              <a:rPr sz="2700" b="1" spc="-15" dirty="0">
                <a:latin typeface="Calibri"/>
                <a:cs typeface="Calibri"/>
              </a:rPr>
              <a:t>perforation</a:t>
            </a:r>
            <a:endParaRPr sz="2700">
              <a:latin typeface="Calibri"/>
              <a:cs typeface="Calibri"/>
            </a:endParaRPr>
          </a:p>
          <a:p>
            <a:pPr marL="355600" marR="169545" indent="-343535">
              <a:lnSpc>
                <a:spcPct val="80000"/>
              </a:lnSpc>
              <a:spcBef>
                <a:spcPts val="675"/>
              </a:spcBef>
              <a:buFont typeface="Arial"/>
              <a:buChar char="•"/>
              <a:tabLst>
                <a:tab pos="355600" algn="l"/>
                <a:tab pos="356235" algn="l"/>
              </a:tabLst>
            </a:pPr>
            <a:r>
              <a:rPr sz="2700" spc="-5" dirty="0">
                <a:latin typeface="Calibri"/>
                <a:cs typeface="Calibri"/>
              </a:rPr>
              <a:t>Common </a:t>
            </a:r>
            <a:r>
              <a:rPr sz="2700" spc="-10" dirty="0">
                <a:latin typeface="Calibri"/>
                <a:cs typeface="Calibri"/>
              </a:rPr>
              <a:t>sites </a:t>
            </a:r>
            <a:r>
              <a:rPr sz="2700" spc="-5" dirty="0">
                <a:latin typeface="Calibri"/>
                <a:cs typeface="Calibri"/>
              </a:rPr>
              <a:t>of </a:t>
            </a:r>
            <a:r>
              <a:rPr sz="2700" spc="-15" dirty="0">
                <a:latin typeface="Calibri"/>
                <a:cs typeface="Calibri"/>
              </a:rPr>
              <a:t>cardiac </a:t>
            </a:r>
            <a:r>
              <a:rPr sz="2700" spc="-20" dirty="0">
                <a:latin typeface="Calibri"/>
                <a:cs typeface="Calibri"/>
              </a:rPr>
              <a:t>perforation </a:t>
            </a:r>
            <a:r>
              <a:rPr sz="2700" spc="-10" dirty="0">
                <a:latin typeface="Calibri"/>
                <a:cs typeface="Calibri"/>
              </a:rPr>
              <a:t>during </a:t>
            </a:r>
            <a:r>
              <a:rPr sz="2700" spc="-15" dirty="0">
                <a:latin typeface="Calibri"/>
                <a:cs typeface="Calibri"/>
              </a:rPr>
              <a:t>transseptal  catheterization</a:t>
            </a:r>
            <a:r>
              <a:rPr sz="2700" spc="-40" dirty="0">
                <a:latin typeface="Calibri"/>
                <a:cs typeface="Calibri"/>
              </a:rPr>
              <a:t> </a:t>
            </a:r>
            <a:r>
              <a:rPr sz="2700" spc="-15" dirty="0">
                <a:latin typeface="Calibri"/>
                <a:cs typeface="Calibri"/>
              </a:rPr>
              <a:t>are:</a:t>
            </a:r>
            <a:endParaRPr sz="2700">
              <a:latin typeface="Calibri"/>
              <a:cs typeface="Calibri"/>
            </a:endParaRPr>
          </a:p>
          <a:p>
            <a:pPr marL="355600" marR="950594" indent="-343535">
              <a:lnSpc>
                <a:spcPct val="80000"/>
              </a:lnSpc>
              <a:spcBef>
                <a:spcPts val="650"/>
              </a:spcBef>
              <a:buFont typeface="Arial"/>
              <a:buChar char="•"/>
              <a:tabLst>
                <a:tab pos="355600" algn="l"/>
                <a:tab pos="356235" algn="l"/>
              </a:tabLst>
            </a:pPr>
            <a:r>
              <a:rPr sz="2700" spc="-10" dirty="0">
                <a:latin typeface="Calibri"/>
                <a:cs typeface="Calibri"/>
              </a:rPr>
              <a:t>Coronary </a:t>
            </a:r>
            <a:r>
              <a:rPr sz="2700" spc="-5" dirty="0">
                <a:latin typeface="Calibri"/>
                <a:cs typeface="Calibri"/>
              </a:rPr>
              <a:t>sinus </a:t>
            </a:r>
            <a:r>
              <a:rPr sz="2700" dirty="0">
                <a:latin typeface="Calibri"/>
                <a:cs typeface="Calibri"/>
              </a:rPr>
              <a:t>- the </a:t>
            </a:r>
            <a:r>
              <a:rPr sz="2700" spc="-10" dirty="0">
                <a:latin typeface="Calibri"/>
                <a:cs typeface="Calibri"/>
              </a:rPr>
              <a:t>most common </a:t>
            </a:r>
            <a:r>
              <a:rPr sz="2700" spc="-15" dirty="0">
                <a:latin typeface="Calibri"/>
                <a:cs typeface="Calibri"/>
              </a:rPr>
              <a:t>site </a:t>
            </a:r>
            <a:r>
              <a:rPr sz="2700" spc="-5" dirty="0">
                <a:latin typeface="Calibri"/>
                <a:cs typeface="Calibri"/>
              </a:rPr>
              <a:t>of </a:t>
            </a:r>
            <a:r>
              <a:rPr sz="2700" spc="-15" dirty="0">
                <a:latin typeface="Calibri"/>
                <a:cs typeface="Calibri"/>
              </a:rPr>
              <a:t>cardiac  </a:t>
            </a:r>
            <a:r>
              <a:rPr sz="2700" spc="-20" dirty="0">
                <a:latin typeface="Calibri"/>
                <a:cs typeface="Calibri"/>
              </a:rPr>
              <a:t>perforation</a:t>
            </a:r>
            <a:r>
              <a:rPr sz="2700" spc="-25" dirty="0">
                <a:latin typeface="Calibri"/>
                <a:cs typeface="Calibri"/>
              </a:rPr>
              <a:t> </a:t>
            </a:r>
            <a:r>
              <a:rPr sz="2700" dirty="0">
                <a:latin typeface="Calibri"/>
                <a:cs typeface="Calibri"/>
              </a:rPr>
              <a:t>.</a:t>
            </a:r>
            <a:endParaRPr sz="2700">
              <a:latin typeface="Calibri"/>
              <a:cs typeface="Calibri"/>
            </a:endParaRPr>
          </a:p>
          <a:p>
            <a:pPr>
              <a:lnSpc>
                <a:spcPct val="100000"/>
              </a:lnSpc>
              <a:spcBef>
                <a:spcPts val="20"/>
              </a:spcBef>
              <a:buFont typeface="Arial"/>
              <a:buChar char="•"/>
            </a:pPr>
            <a:endParaRPr sz="3150">
              <a:latin typeface="Calibri"/>
              <a:cs typeface="Calibri"/>
            </a:endParaRPr>
          </a:p>
          <a:p>
            <a:pPr marL="355600" marR="82550" indent="-343535">
              <a:lnSpc>
                <a:spcPts val="2590"/>
              </a:lnSpc>
              <a:buFont typeface="Arial"/>
              <a:buChar char="•"/>
              <a:tabLst>
                <a:tab pos="355600" algn="l"/>
                <a:tab pos="356235" algn="l"/>
              </a:tabLst>
            </a:pPr>
            <a:r>
              <a:rPr sz="2700" i="1" spc="-5" dirty="0">
                <a:latin typeface="Calibri"/>
                <a:cs typeface="Calibri"/>
              </a:rPr>
              <a:t>Left atrium </a:t>
            </a:r>
            <a:r>
              <a:rPr sz="2700" i="1" spc="-10" dirty="0">
                <a:latin typeface="Calibri"/>
                <a:cs typeface="Calibri"/>
              </a:rPr>
              <a:t>perforation: </a:t>
            </a:r>
            <a:r>
              <a:rPr sz="2700" i="1" dirty="0">
                <a:latin typeface="Calibri"/>
                <a:cs typeface="Calibri"/>
              </a:rPr>
              <a:t>Sudden </a:t>
            </a:r>
            <a:r>
              <a:rPr sz="2700" i="1" spc="-5" dirty="0">
                <a:latin typeface="Calibri"/>
                <a:cs typeface="Calibri"/>
              </a:rPr>
              <a:t>jerk </a:t>
            </a:r>
            <a:r>
              <a:rPr sz="2700" i="1" dirty="0">
                <a:latin typeface="Calibri"/>
                <a:cs typeface="Calibri"/>
              </a:rPr>
              <a:t>and </a:t>
            </a:r>
            <a:r>
              <a:rPr sz="2700" i="1" spc="-5" dirty="0">
                <a:latin typeface="Calibri"/>
                <a:cs typeface="Calibri"/>
              </a:rPr>
              <a:t>jump of </a:t>
            </a:r>
            <a:r>
              <a:rPr sz="2700" i="1" dirty="0">
                <a:latin typeface="Calibri"/>
                <a:cs typeface="Calibri"/>
              </a:rPr>
              <a:t>the  </a:t>
            </a:r>
            <a:r>
              <a:rPr sz="2700" i="1" spc="-10" dirty="0">
                <a:latin typeface="Calibri"/>
                <a:cs typeface="Calibri"/>
              </a:rPr>
              <a:t>Brockenbrough </a:t>
            </a:r>
            <a:r>
              <a:rPr sz="2700" i="1" spc="-5" dirty="0">
                <a:latin typeface="Calibri"/>
                <a:cs typeface="Calibri"/>
              </a:rPr>
              <a:t>needle </a:t>
            </a:r>
            <a:r>
              <a:rPr sz="2700" i="1" spc="-10" dirty="0">
                <a:latin typeface="Calibri"/>
                <a:cs typeface="Calibri"/>
              </a:rPr>
              <a:t>after </a:t>
            </a:r>
            <a:r>
              <a:rPr sz="2700" i="1" dirty="0">
                <a:latin typeface="Calibri"/>
                <a:cs typeface="Calibri"/>
              </a:rPr>
              <a:t>puncturing the IAS </a:t>
            </a:r>
            <a:r>
              <a:rPr sz="2700" i="1" spc="-5" dirty="0">
                <a:latin typeface="Calibri"/>
                <a:cs typeface="Calibri"/>
              </a:rPr>
              <a:t>can </a:t>
            </a:r>
            <a:r>
              <a:rPr sz="2700" i="1" dirty="0">
                <a:latin typeface="Calibri"/>
                <a:cs typeface="Calibri"/>
              </a:rPr>
              <a:t>lead  </a:t>
            </a:r>
            <a:r>
              <a:rPr sz="2700" i="1" spc="-25" dirty="0">
                <a:latin typeface="Calibri"/>
                <a:cs typeface="Calibri"/>
              </a:rPr>
              <a:t>to </a:t>
            </a:r>
            <a:r>
              <a:rPr sz="2700" i="1" spc="-10" dirty="0">
                <a:latin typeface="Calibri"/>
                <a:cs typeface="Calibri"/>
              </a:rPr>
              <a:t>perforation </a:t>
            </a:r>
            <a:r>
              <a:rPr sz="2700" i="1" spc="-5" dirty="0">
                <a:latin typeface="Calibri"/>
                <a:cs typeface="Calibri"/>
              </a:rPr>
              <a:t>of LA </a:t>
            </a:r>
            <a:r>
              <a:rPr sz="2700" i="1" dirty="0">
                <a:latin typeface="Calibri"/>
                <a:cs typeface="Calibri"/>
              </a:rPr>
              <a:t>roof </a:t>
            </a:r>
            <a:r>
              <a:rPr sz="2700" i="1" spc="-5" dirty="0">
                <a:latin typeface="Calibri"/>
                <a:cs typeface="Calibri"/>
              </a:rPr>
              <a:t>or </a:t>
            </a:r>
            <a:r>
              <a:rPr sz="2700" i="1" spc="-10" dirty="0">
                <a:latin typeface="Calibri"/>
                <a:cs typeface="Calibri"/>
              </a:rPr>
              <a:t>posterior</a:t>
            </a:r>
            <a:r>
              <a:rPr sz="2700" i="1" spc="50" dirty="0">
                <a:latin typeface="Calibri"/>
                <a:cs typeface="Calibri"/>
              </a:rPr>
              <a:t> </a:t>
            </a:r>
            <a:r>
              <a:rPr sz="2700" i="1" dirty="0">
                <a:latin typeface="Calibri"/>
                <a:cs typeface="Calibri"/>
              </a:rPr>
              <a:t>wall.</a:t>
            </a:r>
            <a:endParaRPr sz="2700">
              <a:latin typeface="Calibri"/>
              <a:cs typeface="Calibri"/>
            </a:endParaRPr>
          </a:p>
          <a:p>
            <a:pPr>
              <a:lnSpc>
                <a:spcPct val="100000"/>
              </a:lnSpc>
              <a:spcBef>
                <a:spcPts val="10"/>
              </a:spcBef>
              <a:buFont typeface="Arial"/>
              <a:buChar char="•"/>
            </a:pPr>
            <a:endParaRPr sz="3200">
              <a:latin typeface="Calibri"/>
              <a:cs typeface="Calibri"/>
            </a:endParaRPr>
          </a:p>
          <a:p>
            <a:pPr marL="355600" marR="5080" indent="-343535">
              <a:lnSpc>
                <a:spcPct val="80000"/>
              </a:lnSpc>
              <a:buFont typeface="Arial"/>
              <a:buChar char="•"/>
              <a:tabLst>
                <a:tab pos="355600" algn="l"/>
                <a:tab pos="356235" algn="l"/>
              </a:tabLst>
            </a:pPr>
            <a:r>
              <a:rPr sz="2700" i="1" spc="-5" dirty="0">
                <a:latin typeface="Calibri"/>
                <a:cs typeface="Calibri"/>
              </a:rPr>
              <a:t>One has </a:t>
            </a:r>
            <a:r>
              <a:rPr sz="2700" i="1" spc="-25" dirty="0">
                <a:latin typeface="Calibri"/>
                <a:cs typeface="Calibri"/>
              </a:rPr>
              <a:t>to </a:t>
            </a:r>
            <a:r>
              <a:rPr sz="2700" i="1" dirty="0">
                <a:latin typeface="Calibri"/>
                <a:cs typeface="Calibri"/>
              </a:rPr>
              <a:t>be </a:t>
            </a:r>
            <a:r>
              <a:rPr sz="2700" i="1" spc="-5" dirty="0">
                <a:latin typeface="Calibri"/>
                <a:cs typeface="Calibri"/>
              </a:rPr>
              <a:t>very careful </a:t>
            </a:r>
            <a:r>
              <a:rPr sz="2700" i="1" dirty="0">
                <a:latin typeface="Calibri"/>
                <a:cs typeface="Calibri"/>
              </a:rPr>
              <a:t>especially in </a:t>
            </a:r>
            <a:r>
              <a:rPr sz="2700" i="1" spc="-5" dirty="0">
                <a:latin typeface="Calibri"/>
                <a:cs typeface="Calibri"/>
              </a:rPr>
              <a:t>cases of </a:t>
            </a:r>
            <a:r>
              <a:rPr sz="2700" i="1" dirty="0">
                <a:latin typeface="Calibri"/>
                <a:cs typeface="Calibri"/>
              </a:rPr>
              <a:t>thick  </a:t>
            </a:r>
            <a:r>
              <a:rPr sz="2700" i="1" spc="-5" dirty="0">
                <a:latin typeface="Calibri"/>
                <a:cs typeface="Calibri"/>
              </a:rPr>
              <a:t>septum </a:t>
            </a:r>
            <a:r>
              <a:rPr sz="2700" i="1" dirty="0">
                <a:latin typeface="Calibri"/>
                <a:cs typeface="Calibri"/>
              </a:rPr>
              <a:t>and </a:t>
            </a:r>
            <a:r>
              <a:rPr sz="2700" i="1" spc="-5" dirty="0">
                <a:latin typeface="Calibri"/>
                <a:cs typeface="Calibri"/>
              </a:rPr>
              <a:t>small LA </a:t>
            </a:r>
            <a:r>
              <a:rPr sz="2700" i="1" dirty="0">
                <a:latin typeface="Calibri"/>
                <a:cs typeface="Calibri"/>
              </a:rPr>
              <a:t>as </a:t>
            </a:r>
            <a:r>
              <a:rPr sz="2700" i="1" spc="-10" dirty="0">
                <a:latin typeface="Calibri"/>
                <a:cs typeface="Calibri"/>
              </a:rPr>
              <a:t>needle </a:t>
            </a:r>
            <a:r>
              <a:rPr sz="2700" i="1" dirty="0">
                <a:latin typeface="Calibri"/>
                <a:cs typeface="Calibri"/>
              </a:rPr>
              <a:t>requires more than usual  </a:t>
            </a:r>
            <a:r>
              <a:rPr sz="2700" i="1" spc="-5" dirty="0">
                <a:latin typeface="Calibri"/>
                <a:cs typeface="Calibri"/>
              </a:rPr>
              <a:t>pressure at </a:t>
            </a:r>
            <a:r>
              <a:rPr sz="2700" i="1" dirty="0">
                <a:latin typeface="Calibri"/>
                <a:cs typeface="Calibri"/>
              </a:rPr>
              <a:t>puncture</a:t>
            </a:r>
            <a:r>
              <a:rPr sz="2700" i="1" spc="-50" dirty="0">
                <a:latin typeface="Calibri"/>
                <a:cs typeface="Calibri"/>
              </a:rPr>
              <a:t> </a:t>
            </a:r>
            <a:r>
              <a:rPr sz="2700" i="1" spc="-10" dirty="0">
                <a:latin typeface="Calibri"/>
                <a:cs typeface="Calibri"/>
              </a:rPr>
              <a:t>site.</a:t>
            </a:r>
            <a:endParaRPr sz="2700">
              <a:latin typeface="Calibri"/>
              <a:cs typeface="Calibri"/>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729741"/>
            <a:ext cx="7918450" cy="5211445"/>
          </a:xfrm>
          <a:prstGeom prst="rect">
            <a:avLst/>
          </a:prstGeom>
        </p:spPr>
        <p:txBody>
          <a:bodyPr vert="horz" wrap="square" lIns="0" tIns="92075" rIns="0" bIns="0" rtlCol="0">
            <a:spAutoFit/>
          </a:bodyPr>
          <a:lstStyle/>
          <a:p>
            <a:pPr marL="355600" marR="391795" indent="-343535">
              <a:lnSpc>
                <a:spcPts val="2590"/>
              </a:lnSpc>
              <a:spcBef>
                <a:spcPts val="725"/>
              </a:spcBef>
              <a:buFont typeface="Arial"/>
              <a:buChar char="•"/>
              <a:tabLst>
                <a:tab pos="355600" algn="l"/>
                <a:tab pos="356235" algn="l"/>
              </a:tabLst>
            </a:pPr>
            <a:r>
              <a:rPr sz="2700" spc="-5" dirty="0">
                <a:latin typeface="Calibri"/>
                <a:cs typeface="Calibri"/>
              </a:rPr>
              <a:t>Other </a:t>
            </a:r>
            <a:r>
              <a:rPr sz="2700" spc="-30" dirty="0">
                <a:latin typeface="Calibri"/>
                <a:cs typeface="Calibri"/>
              </a:rPr>
              <a:t>rare </a:t>
            </a:r>
            <a:r>
              <a:rPr sz="2700" spc="-10" dirty="0">
                <a:latin typeface="Calibri"/>
                <a:cs typeface="Calibri"/>
              </a:rPr>
              <a:t>sites </a:t>
            </a:r>
            <a:r>
              <a:rPr sz="2700" spc="-5" dirty="0">
                <a:latin typeface="Calibri"/>
                <a:cs typeface="Calibri"/>
              </a:rPr>
              <a:t>of </a:t>
            </a:r>
            <a:r>
              <a:rPr sz="2700" spc="-15" dirty="0">
                <a:latin typeface="Calibri"/>
                <a:cs typeface="Calibri"/>
              </a:rPr>
              <a:t>cardiac </a:t>
            </a:r>
            <a:r>
              <a:rPr sz="2700" spc="-20" dirty="0">
                <a:latin typeface="Calibri"/>
                <a:cs typeface="Calibri"/>
              </a:rPr>
              <a:t>perforation </a:t>
            </a:r>
            <a:r>
              <a:rPr sz="2700" dirty="0">
                <a:latin typeface="Calibri"/>
                <a:cs typeface="Calibri"/>
              </a:rPr>
              <a:t>while </a:t>
            </a:r>
            <a:r>
              <a:rPr sz="2700" spc="-10" dirty="0">
                <a:latin typeface="Calibri"/>
                <a:cs typeface="Calibri"/>
              </a:rPr>
              <a:t>TSP </a:t>
            </a:r>
            <a:r>
              <a:rPr sz="2700" spc="-20" dirty="0">
                <a:latin typeface="Calibri"/>
                <a:cs typeface="Calibri"/>
              </a:rPr>
              <a:t>are  perforation </a:t>
            </a:r>
            <a:r>
              <a:rPr sz="2700" spc="-5" dirty="0">
                <a:latin typeface="Calibri"/>
                <a:cs typeface="Calibri"/>
              </a:rPr>
              <a:t>of </a:t>
            </a:r>
            <a:r>
              <a:rPr sz="2700" dirty="0">
                <a:latin typeface="Calibri"/>
                <a:cs typeface="Calibri"/>
              </a:rPr>
              <a:t>RA </a:t>
            </a:r>
            <a:r>
              <a:rPr sz="2700" spc="-15" dirty="0">
                <a:latin typeface="Calibri"/>
                <a:cs typeface="Calibri"/>
              </a:rPr>
              <a:t>at </a:t>
            </a:r>
            <a:r>
              <a:rPr sz="2700" dirty="0">
                <a:latin typeface="Calibri"/>
                <a:cs typeface="Calibri"/>
              </a:rPr>
              <a:t>the </a:t>
            </a:r>
            <a:r>
              <a:rPr sz="2700" spc="-5" dirty="0">
                <a:latin typeface="Calibri"/>
                <a:cs typeface="Calibri"/>
              </a:rPr>
              <a:t>junction of </a:t>
            </a:r>
            <a:r>
              <a:rPr sz="2700" spc="-20" dirty="0">
                <a:latin typeface="Calibri"/>
                <a:cs typeface="Calibri"/>
              </a:rPr>
              <a:t>SVC </a:t>
            </a:r>
            <a:r>
              <a:rPr sz="2700" dirty="0">
                <a:latin typeface="Calibri"/>
                <a:cs typeface="Calibri"/>
              </a:rPr>
              <a:t>and  </a:t>
            </a:r>
            <a:r>
              <a:rPr sz="2700" spc="-20" dirty="0">
                <a:latin typeface="Calibri"/>
                <a:cs typeface="Calibri"/>
              </a:rPr>
              <a:t>perforation </a:t>
            </a:r>
            <a:r>
              <a:rPr sz="2700" spc="-5" dirty="0">
                <a:latin typeface="Calibri"/>
                <a:cs typeface="Calibri"/>
              </a:rPr>
              <a:t>of </a:t>
            </a:r>
            <a:r>
              <a:rPr sz="2700" spc="-10" dirty="0">
                <a:latin typeface="Calibri"/>
                <a:cs typeface="Calibri"/>
              </a:rPr>
              <a:t>right </a:t>
            </a:r>
            <a:r>
              <a:rPr sz="2700" spc="-20" dirty="0">
                <a:latin typeface="Calibri"/>
                <a:cs typeface="Calibri"/>
              </a:rPr>
              <a:t>lateral </a:t>
            </a:r>
            <a:r>
              <a:rPr sz="2700" dirty="0">
                <a:latin typeface="Calibri"/>
                <a:cs typeface="Calibri"/>
              </a:rPr>
              <a:t>aspect </a:t>
            </a:r>
            <a:r>
              <a:rPr sz="2700" spc="-5" dirty="0">
                <a:latin typeface="Calibri"/>
                <a:cs typeface="Calibri"/>
              </a:rPr>
              <a:t>of </a:t>
            </a:r>
            <a:r>
              <a:rPr sz="2700" spc="-15" dirty="0">
                <a:latin typeface="Calibri"/>
                <a:cs typeface="Calibri"/>
              </a:rPr>
              <a:t>root </a:t>
            </a:r>
            <a:r>
              <a:rPr sz="2700" spc="-5" dirty="0">
                <a:latin typeface="Calibri"/>
                <a:cs typeface="Calibri"/>
              </a:rPr>
              <a:t>of </a:t>
            </a:r>
            <a:r>
              <a:rPr sz="2700" spc="-10" dirty="0">
                <a:latin typeface="Calibri"/>
                <a:cs typeface="Calibri"/>
              </a:rPr>
              <a:t>aorta  </a:t>
            </a:r>
            <a:r>
              <a:rPr sz="2700" spc="-5" dirty="0">
                <a:latin typeface="Calibri"/>
                <a:cs typeface="Calibri"/>
              </a:rPr>
              <a:t>adjacent </a:t>
            </a:r>
            <a:r>
              <a:rPr sz="2700" spc="-15" dirty="0">
                <a:latin typeface="Calibri"/>
                <a:cs typeface="Calibri"/>
              </a:rPr>
              <a:t>to</a:t>
            </a:r>
            <a:r>
              <a:rPr sz="2700" spc="-45" dirty="0">
                <a:latin typeface="Calibri"/>
                <a:cs typeface="Calibri"/>
              </a:rPr>
              <a:t> </a:t>
            </a:r>
            <a:r>
              <a:rPr sz="2700" spc="-15" dirty="0">
                <a:latin typeface="Calibri"/>
                <a:cs typeface="Calibri"/>
              </a:rPr>
              <a:t>SVC.</a:t>
            </a:r>
            <a:endParaRPr sz="2700">
              <a:latin typeface="Calibri"/>
              <a:cs typeface="Calibri"/>
            </a:endParaRPr>
          </a:p>
          <a:p>
            <a:pPr>
              <a:lnSpc>
                <a:spcPct val="100000"/>
              </a:lnSpc>
              <a:spcBef>
                <a:spcPts val="55"/>
              </a:spcBef>
              <a:buFont typeface="Arial"/>
              <a:buChar char="•"/>
            </a:pPr>
            <a:endParaRPr sz="3150">
              <a:latin typeface="Calibri"/>
              <a:cs typeface="Calibri"/>
            </a:endParaRPr>
          </a:p>
          <a:p>
            <a:pPr marL="355600" marR="238125" indent="-343535">
              <a:lnSpc>
                <a:spcPts val="2590"/>
              </a:lnSpc>
              <a:buFont typeface="Arial"/>
              <a:buChar char="•"/>
              <a:tabLst>
                <a:tab pos="355600" algn="l"/>
                <a:tab pos="356235" algn="l"/>
              </a:tabLst>
            </a:pPr>
            <a:r>
              <a:rPr sz="2700" spc="-5" dirty="0">
                <a:latin typeface="Calibri"/>
                <a:cs typeface="Calibri"/>
              </a:rPr>
              <a:t>The </a:t>
            </a:r>
            <a:r>
              <a:rPr sz="2700" spc="-10" dirty="0">
                <a:latin typeface="Calibri"/>
                <a:cs typeface="Calibri"/>
              </a:rPr>
              <a:t>common </a:t>
            </a:r>
            <a:r>
              <a:rPr sz="2700" spc="-5" dirty="0">
                <a:latin typeface="Calibri"/>
                <a:cs typeface="Calibri"/>
              </a:rPr>
              <a:t>mechanism </a:t>
            </a:r>
            <a:r>
              <a:rPr sz="2700" dirty="0">
                <a:latin typeface="Calibri"/>
                <a:cs typeface="Calibri"/>
              </a:rPr>
              <a:t>in RA and aortic </a:t>
            </a:r>
            <a:r>
              <a:rPr sz="2700" spc="-15" dirty="0">
                <a:latin typeface="Calibri"/>
                <a:cs typeface="Calibri"/>
              </a:rPr>
              <a:t>root  </a:t>
            </a:r>
            <a:r>
              <a:rPr sz="2700" spc="-20" dirty="0">
                <a:latin typeface="Calibri"/>
                <a:cs typeface="Calibri"/>
              </a:rPr>
              <a:t>perforation </a:t>
            </a:r>
            <a:r>
              <a:rPr sz="2700" dirty="0">
                <a:latin typeface="Calibri"/>
                <a:cs typeface="Calibri"/>
              </a:rPr>
              <a:t>is the </a:t>
            </a:r>
            <a:r>
              <a:rPr sz="2700" spc="-5" dirty="0">
                <a:latin typeface="Calibri"/>
                <a:cs typeface="Calibri"/>
              </a:rPr>
              <a:t>superior slipping of </a:t>
            </a:r>
            <a:r>
              <a:rPr sz="2700" spc="-10" dirty="0">
                <a:latin typeface="Calibri"/>
                <a:cs typeface="Calibri"/>
              </a:rPr>
              <a:t>the </a:t>
            </a:r>
            <a:r>
              <a:rPr sz="2700" spc="-15" dirty="0">
                <a:latin typeface="Calibri"/>
                <a:cs typeface="Calibri"/>
              </a:rPr>
              <a:t>transseptal  </a:t>
            </a:r>
            <a:r>
              <a:rPr sz="2700" spc="-10" dirty="0">
                <a:latin typeface="Calibri"/>
                <a:cs typeface="Calibri"/>
              </a:rPr>
              <a:t>set </a:t>
            </a:r>
            <a:r>
              <a:rPr sz="2700" dirty="0">
                <a:latin typeface="Calibri"/>
                <a:cs typeface="Calibri"/>
              </a:rPr>
              <a:t>along </a:t>
            </a:r>
            <a:r>
              <a:rPr sz="2700" spc="-10" dirty="0">
                <a:latin typeface="Calibri"/>
                <a:cs typeface="Calibri"/>
              </a:rPr>
              <a:t>the </a:t>
            </a:r>
            <a:r>
              <a:rPr sz="2700" dirty="0">
                <a:latin typeface="Calibri"/>
                <a:cs typeface="Calibri"/>
              </a:rPr>
              <a:t>IAS </a:t>
            </a:r>
            <a:r>
              <a:rPr sz="2700" spc="-10" dirty="0">
                <a:latin typeface="Calibri"/>
                <a:cs typeface="Calibri"/>
              </a:rPr>
              <a:t>until </a:t>
            </a:r>
            <a:r>
              <a:rPr sz="2700" dirty="0">
                <a:latin typeface="Calibri"/>
                <a:cs typeface="Calibri"/>
              </a:rPr>
              <a:t>it is </a:t>
            </a:r>
            <a:r>
              <a:rPr sz="2700" spc="-5" dirty="0">
                <a:latin typeface="Calibri"/>
                <a:cs typeface="Calibri"/>
              </a:rPr>
              <a:t>held </a:t>
            </a:r>
            <a:r>
              <a:rPr sz="2700" spc="-10" dirty="0">
                <a:latin typeface="Calibri"/>
                <a:cs typeface="Calibri"/>
              </a:rPr>
              <a:t>by </a:t>
            </a:r>
            <a:r>
              <a:rPr sz="2700" spc="-15" dirty="0">
                <a:latin typeface="Calibri"/>
                <a:cs typeface="Calibri"/>
              </a:rPr>
              <a:t>crista</a:t>
            </a:r>
            <a:r>
              <a:rPr sz="2700" spc="-35" dirty="0">
                <a:latin typeface="Calibri"/>
                <a:cs typeface="Calibri"/>
              </a:rPr>
              <a:t> </a:t>
            </a:r>
            <a:r>
              <a:rPr sz="2700" spc="-5" dirty="0">
                <a:latin typeface="Calibri"/>
                <a:cs typeface="Calibri"/>
              </a:rPr>
              <a:t>terminalis.</a:t>
            </a:r>
            <a:endParaRPr sz="2700">
              <a:latin typeface="Calibri"/>
              <a:cs typeface="Calibri"/>
            </a:endParaRPr>
          </a:p>
          <a:p>
            <a:pPr>
              <a:lnSpc>
                <a:spcPct val="100000"/>
              </a:lnSpc>
              <a:spcBef>
                <a:spcPts val="10"/>
              </a:spcBef>
              <a:buFont typeface="Arial"/>
              <a:buChar char="•"/>
            </a:pPr>
            <a:endParaRPr sz="3200">
              <a:latin typeface="Calibri"/>
              <a:cs typeface="Calibri"/>
            </a:endParaRPr>
          </a:p>
          <a:p>
            <a:pPr marL="355600" marR="5080" indent="-343535">
              <a:lnSpc>
                <a:spcPct val="80000"/>
              </a:lnSpc>
              <a:buFont typeface="Arial"/>
              <a:buChar char="•"/>
              <a:tabLst>
                <a:tab pos="433070" algn="l"/>
                <a:tab pos="433705" algn="l"/>
              </a:tabLst>
            </a:pPr>
            <a:r>
              <a:rPr dirty="0"/>
              <a:t>	</a:t>
            </a:r>
            <a:r>
              <a:rPr sz="2700" spc="-40" dirty="0">
                <a:latin typeface="Calibri"/>
                <a:cs typeface="Calibri"/>
              </a:rPr>
              <a:t>At </a:t>
            </a:r>
            <a:r>
              <a:rPr sz="2700" dirty="0">
                <a:latin typeface="Calibri"/>
                <a:cs typeface="Calibri"/>
              </a:rPr>
              <a:t>this </a:t>
            </a:r>
            <a:r>
              <a:rPr sz="2700" spc="-10" dirty="0">
                <a:latin typeface="Calibri"/>
                <a:cs typeface="Calibri"/>
              </a:rPr>
              <a:t>point </a:t>
            </a:r>
            <a:r>
              <a:rPr sz="2700" spc="-15" dirty="0">
                <a:latin typeface="Calibri"/>
                <a:cs typeface="Calibri"/>
              </a:rPr>
              <a:t>misinterpretation </a:t>
            </a:r>
            <a:r>
              <a:rPr sz="2700" spc="-5" dirty="0">
                <a:latin typeface="Calibri"/>
                <a:cs typeface="Calibri"/>
              </a:rPr>
              <a:t>of </a:t>
            </a:r>
            <a:r>
              <a:rPr sz="2700" spc="-15" dirty="0">
                <a:latin typeface="Calibri"/>
                <a:cs typeface="Calibri"/>
              </a:rPr>
              <a:t>resistance to </a:t>
            </a:r>
            <a:r>
              <a:rPr sz="2700" spc="-5" dirty="0">
                <a:latin typeface="Calibri"/>
                <a:cs typeface="Calibri"/>
              </a:rPr>
              <a:t>further  </a:t>
            </a:r>
            <a:r>
              <a:rPr sz="2700" spc="-10" dirty="0">
                <a:latin typeface="Calibri"/>
                <a:cs typeface="Calibri"/>
              </a:rPr>
              <a:t>advancement </a:t>
            </a:r>
            <a:r>
              <a:rPr sz="2700" spc="-5" dirty="0">
                <a:latin typeface="Calibri"/>
                <a:cs typeface="Calibri"/>
              </a:rPr>
              <a:t>of </a:t>
            </a:r>
            <a:r>
              <a:rPr sz="2700" spc="-15" dirty="0">
                <a:latin typeface="Calibri"/>
                <a:cs typeface="Calibri"/>
              </a:rPr>
              <a:t>transseptal </a:t>
            </a:r>
            <a:r>
              <a:rPr sz="2700" spc="-10" dirty="0">
                <a:latin typeface="Calibri"/>
                <a:cs typeface="Calibri"/>
              </a:rPr>
              <a:t>set </a:t>
            </a:r>
            <a:r>
              <a:rPr sz="2700" spc="-5" dirty="0">
                <a:latin typeface="Calibri"/>
                <a:cs typeface="Calibri"/>
              </a:rPr>
              <a:t>being </a:t>
            </a:r>
            <a:r>
              <a:rPr sz="2700" spc="-20" dirty="0">
                <a:latin typeface="Calibri"/>
                <a:cs typeface="Calibri"/>
              </a:rPr>
              <a:t>offered </a:t>
            </a:r>
            <a:r>
              <a:rPr sz="2700" spc="-10" dirty="0">
                <a:latin typeface="Calibri"/>
                <a:cs typeface="Calibri"/>
              </a:rPr>
              <a:t>by </a:t>
            </a:r>
            <a:r>
              <a:rPr sz="2700" spc="-20" dirty="0">
                <a:latin typeface="Calibri"/>
                <a:cs typeface="Calibri"/>
              </a:rPr>
              <a:t>FO  </a:t>
            </a:r>
            <a:r>
              <a:rPr sz="2700" dirty="0">
                <a:latin typeface="Calibri"/>
                <a:cs typeface="Calibri"/>
              </a:rPr>
              <a:t>leads </a:t>
            </a:r>
            <a:r>
              <a:rPr sz="2700" spc="-15" dirty="0">
                <a:latin typeface="Calibri"/>
                <a:cs typeface="Calibri"/>
              </a:rPr>
              <a:t>to </a:t>
            </a:r>
            <a:r>
              <a:rPr sz="2700" dirty="0">
                <a:latin typeface="Calibri"/>
                <a:cs typeface="Calibri"/>
              </a:rPr>
              <a:t>this</a:t>
            </a:r>
            <a:r>
              <a:rPr sz="2700" spc="-35" dirty="0">
                <a:latin typeface="Calibri"/>
                <a:cs typeface="Calibri"/>
              </a:rPr>
              <a:t> </a:t>
            </a:r>
            <a:r>
              <a:rPr sz="2700" spc="-10" dirty="0">
                <a:latin typeface="Calibri"/>
                <a:cs typeface="Calibri"/>
              </a:rPr>
              <a:t>complication.</a:t>
            </a:r>
            <a:endParaRPr sz="2700">
              <a:latin typeface="Calibri"/>
              <a:cs typeface="Calibri"/>
            </a:endParaRPr>
          </a:p>
          <a:p>
            <a:pPr>
              <a:lnSpc>
                <a:spcPct val="100000"/>
              </a:lnSpc>
              <a:spcBef>
                <a:spcPts val="5"/>
              </a:spcBef>
              <a:buFont typeface="Arial"/>
              <a:buChar char="•"/>
            </a:pPr>
            <a:endParaRPr sz="2650">
              <a:latin typeface="Calibri"/>
              <a:cs typeface="Calibri"/>
            </a:endParaRPr>
          </a:p>
          <a:p>
            <a:pPr marL="355600" indent="-343535">
              <a:lnSpc>
                <a:spcPct val="100000"/>
              </a:lnSpc>
              <a:spcBef>
                <a:spcPts val="5"/>
              </a:spcBef>
              <a:buFont typeface="Arial"/>
              <a:buChar char="•"/>
              <a:tabLst>
                <a:tab pos="355600" algn="l"/>
                <a:tab pos="356235" algn="l"/>
              </a:tabLst>
            </a:pPr>
            <a:r>
              <a:rPr sz="2700" dirty="0">
                <a:latin typeface="Calibri"/>
                <a:cs typeface="Calibri"/>
              </a:rPr>
              <a:t>A </a:t>
            </a:r>
            <a:r>
              <a:rPr sz="2700" spc="-5" dirty="0">
                <a:latin typeface="Calibri"/>
                <a:cs typeface="Calibri"/>
              </a:rPr>
              <a:t>similar </a:t>
            </a:r>
            <a:r>
              <a:rPr sz="2700" spc="-10" dirty="0">
                <a:latin typeface="Calibri"/>
                <a:cs typeface="Calibri"/>
              </a:rPr>
              <a:t>misunderstanding can </a:t>
            </a:r>
            <a:r>
              <a:rPr sz="2700" spc="-5" dirty="0">
                <a:latin typeface="Calibri"/>
                <a:cs typeface="Calibri"/>
              </a:rPr>
              <a:t>occur </a:t>
            </a:r>
            <a:r>
              <a:rPr sz="2700" dirty="0">
                <a:latin typeface="Calibri"/>
                <a:cs typeface="Calibri"/>
              </a:rPr>
              <a:t>with a </a:t>
            </a:r>
            <a:r>
              <a:rPr sz="2700" spc="-10" dirty="0">
                <a:latin typeface="Calibri"/>
                <a:cs typeface="Calibri"/>
              </a:rPr>
              <a:t>thick</a:t>
            </a:r>
            <a:r>
              <a:rPr sz="2700" spc="-90" dirty="0">
                <a:latin typeface="Calibri"/>
                <a:cs typeface="Calibri"/>
              </a:rPr>
              <a:t> </a:t>
            </a:r>
            <a:r>
              <a:rPr sz="2700" dirty="0">
                <a:latin typeface="Calibri"/>
                <a:cs typeface="Calibri"/>
              </a:rPr>
              <a:t>IAS.</a:t>
            </a:r>
            <a:endParaRPr sz="2700">
              <a:latin typeface="Calibri"/>
              <a:cs typeface="Calibri"/>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1607261"/>
            <a:ext cx="8448675" cy="197802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10" dirty="0">
                <a:latin typeface="Calibri"/>
                <a:cs typeface="Calibri"/>
              </a:rPr>
              <a:t>Complications </a:t>
            </a:r>
            <a:r>
              <a:rPr sz="3200" dirty="0">
                <a:latin typeface="Calibri"/>
                <a:cs typeface="Calibri"/>
              </a:rPr>
              <a:t>of </a:t>
            </a:r>
            <a:r>
              <a:rPr sz="3200" spc="-10" dirty="0">
                <a:latin typeface="Calibri"/>
                <a:cs typeface="Calibri"/>
              </a:rPr>
              <a:t>trans-septal </a:t>
            </a:r>
            <a:r>
              <a:rPr sz="3200" spc="-15" dirty="0">
                <a:latin typeface="Calibri"/>
                <a:cs typeface="Calibri"/>
              </a:rPr>
              <a:t>catheterization are  </a:t>
            </a:r>
            <a:r>
              <a:rPr sz="3200" spc="-10" dirty="0">
                <a:latin typeface="Calibri"/>
                <a:cs typeface="Calibri"/>
              </a:rPr>
              <a:t>generally infrequent </a:t>
            </a:r>
            <a:r>
              <a:rPr sz="3200" spc="-5" dirty="0">
                <a:latin typeface="Calibri"/>
                <a:cs typeface="Calibri"/>
              </a:rPr>
              <a:t>(needle </a:t>
            </a:r>
            <a:r>
              <a:rPr sz="3200" dirty="0">
                <a:latin typeface="Calibri"/>
                <a:cs typeface="Calibri"/>
              </a:rPr>
              <a:t>tip </a:t>
            </a:r>
            <a:r>
              <a:rPr sz="3200" spc="-20" dirty="0">
                <a:latin typeface="Calibri"/>
                <a:cs typeface="Calibri"/>
              </a:rPr>
              <a:t>perforation </a:t>
            </a:r>
            <a:r>
              <a:rPr sz="3200" spc="-5" dirty="0">
                <a:latin typeface="Calibri"/>
                <a:cs typeface="Calibri"/>
              </a:rPr>
              <a:t>&lt;1%,  tamponade &lt;1%, </a:t>
            </a:r>
            <a:r>
              <a:rPr sz="3200" dirty="0">
                <a:latin typeface="Calibri"/>
                <a:cs typeface="Calibri"/>
              </a:rPr>
              <a:t>and </a:t>
            </a:r>
            <a:r>
              <a:rPr sz="3200" spc="-10" dirty="0">
                <a:latin typeface="Calibri"/>
                <a:cs typeface="Calibri"/>
              </a:rPr>
              <a:t>death </a:t>
            </a:r>
            <a:r>
              <a:rPr sz="3200" spc="-5" dirty="0">
                <a:latin typeface="Calibri"/>
                <a:cs typeface="Calibri"/>
              </a:rPr>
              <a:t>&lt;0.5%) </a:t>
            </a:r>
            <a:r>
              <a:rPr sz="3200" dirty="0">
                <a:latin typeface="Calibri"/>
                <a:cs typeface="Calibri"/>
              </a:rPr>
              <a:t>in  </a:t>
            </a:r>
            <a:r>
              <a:rPr sz="3200" spc="-10" dirty="0">
                <a:latin typeface="Calibri"/>
                <a:cs typeface="Calibri"/>
              </a:rPr>
              <a:t>experienced</a:t>
            </a:r>
            <a:r>
              <a:rPr sz="3200" spc="-25" dirty="0">
                <a:latin typeface="Calibri"/>
                <a:cs typeface="Calibri"/>
              </a:rPr>
              <a:t> </a:t>
            </a:r>
            <a:r>
              <a:rPr sz="3200" spc="-5" dirty="0">
                <a:latin typeface="Calibri"/>
                <a:cs typeface="Calibri"/>
              </a:rPr>
              <a:t>hands</a:t>
            </a:r>
            <a:endParaRPr sz="3200">
              <a:latin typeface="Calibri"/>
              <a:cs typeface="Calibri"/>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1" y="522605"/>
            <a:ext cx="4266056" cy="696595"/>
          </a:xfrm>
          <a:prstGeom prst="rect">
            <a:avLst/>
          </a:prstGeom>
        </p:spPr>
        <p:txBody>
          <a:bodyPr vert="horz" wrap="square" lIns="0" tIns="13335" rIns="0" bIns="0" rtlCol="0">
            <a:spAutoFit/>
          </a:bodyPr>
          <a:lstStyle/>
          <a:p>
            <a:pPr marL="12700">
              <a:lnSpc>
                <a:spcPct val="100000"/>
              </a:lnSpc>
              <a:spcBef>
                <a:spcPts val="105"/>
              </a:spcBef>
            </a:pPr>
            <a:r>
              <a:rPr sz="4400" spc="-25" dirty="0"/>
              <a:t>BALLON</a:t>
            </a:r>
            <a:r>
              <a:rPr sz="4400" spc="-85" dirty="0"/>
              <a:t> </a:t>
            </a:r>
            <a:r>
              <a:rPr sz="4400" spc="-5" dirty="0"/>
              <a:t>SIZE</a:t>
            </a:r>
            <a:endParaRPr sz="4400" dirty="0"/>
          </a:p>
        </p:txBody>
      </p:sp>
      <p:sp>
        <p:nvSpPr>
          <p:cNvPr id="3" name="object 3"/>
          <p:cNvSpPr txBox="1"/>
          <p:nvPr/>
        </p:nvSpPr>
        <p:spPr>
          <a:xfrm>
            <a:off x="535940" y="1607261"/>
            <a:ext cx="8188325" cy="4221480"/>
          </a:xfrm>
          <a:prstGeom prst="rect">
            <a:avLst/>
          </a:prstGeom>
        </p:spPr>
        <p:txBody>
          <a:bodyPr vert="horz" wrap="square" lIns="0" tIns="13335" rIns="0" bIns="0" rtlCol="0">
            <a:spAutoFit/>
          </a:bodyPr>
          <a:lstStyle/>
          <a:p>
            <a:pPr marL="355600" marR="5080" indent="-343535">
              <a:lnSpc>
                <a:spcPct val="100000"/>
              </a:lnSpc>
              <a:spcBef>
                <a:spcPts val="105"/>
              </a:spcBef>
              <a:buFont typeface="Arial"/>
              <a:buChar char="•"/>
              <a:tabLst>
                <a:tab pos="355600" algn="l"/>
                <a:tab pos="356235" algn="l"/>
              </a:tabLst>
            </a:pPr>
            <a:r>
              <a:rPr sz="3200" spc="-10" dirty="0">
                <a:latin typeface="Calibri"/>
                <a:cs typeface="Calibri"/>
              </a:rPr>
              <a:t>There </a:t>
            </a:r>
            <a:r>
              <a:rPr sz="3200" spc="-15" dirty="0">
                <a:latin typeface="Calibri"/>
                <a:cs typeface="Calibri"/>
              </a:rPr>
              <a:t>are </a:t>
            </a:r>
            <a:r>
              <a:rPr sz="3200" spc="-5" dirty="0">
                <a:latin typeface="Calibri"/>
                <a:cs typeface="Calibri"/>
              </a:rPr>
              <a:t>some guidelines </a:t>
            </a:r>
            <a:r>
              <a:rPr sz="3200" spc="-30" dirty="0">
                <a:latin typeface="Calibri"/>
                <a:cs typeface="Calibri"/>
              </a:rPr>
              <a:t>for </a:t>
            </a:r>
            <a:r>
              <a:rPr sz="3200" spc="-5" dirty="0">
                <a:latin typeface="Calibri"/>
                <a:cs typeface="Calibri"/>
              </a:rPr>
              <a:t>selecting optimal  balloon</a:t>
            </a:r>
            <a:r>
              <a:rPr sz="3200" spc="15" dirty="0">
                <a:latin typeface="Calibri"/>
                <a:cs typeface="Calibri"/>
              </a:rPr>
              <a:t> </a:t>
            </a:r>
            <a:r>
              <a:rPr sz="3200" spc="-20" dirty="0">
                <a:latin typeface="Calibri"/>
                <a:cs typeface="Calibri"/>
              </a:rPr>
              <a:t>size:</a:t>
            </a:r>
            <a:endParaRPr sz="3200">
              <a:latin typeface="Calibri"/>
              <a:cs typeface="Calibri"/>
            </a:endParaRPr>
          </a:p>
          <a:p>
            <a:pPr marL="355600" marR="808990" indent="-343535">
              <a:lnSpc>
                <a:spcPct val="100000"/>
              </a:lnSpc>
              <a:spcBef>
                <a:spcPts val="770"/>
              </a:spcBef>
              <a:buFont typeface="Arial"/>
              <a:buChar char="•"/>
              <a:tabLst>
                <a:tab pos="355600" algn="l"/>
                <a:tab pos="356235" algn="l"/>
              </a:tabLst>
            </a:pPr>
            <a:r>
              <a:rPr sz="3200" spc="-35" dirty="0">
                <a:latin typeface="Calibri"/>
                <a:cs typeface="Calibri"/>
              </a:rPr>
              <a:t>Effective </a:t>
            </a:r>
            <a:r>
              <a:rPr sz="3200" dirty="0">
                <a:latin typeface="Calibri"/>
                <a:cs typeface="Calibri"/>
              </a:rPr>
              <a:t>Balloon </a:t>
            </a:r>
            <a:r>
              <a:rPr sz="3200" spc="-10" dirty="0">
                <a:latin typeface="Calibri"/>
                <a:cs typeface="Calibri"/>
              </a:rPr>
              <a:t>Dilating Diameter </a:t>
            </a:r>
            <a:r>
              <a:rPr sz="3200" spc="-5" dirty="0">
                <a:latin typeface="Calibri"/>
                <a:cs typeface="Calibri"/>
              </a:rPr>
              <a:t>(mm) </a:t>
            </a:r>
            <a:r>
              <a:rPr sz="3200" dirty="0">
                <a:latin typeface="Calibri"/>
                <a:cs typeface="Calibri"/>
              </a:rPr>
              <a:t>=  </a:t>
            </a:r>
            <a:r>
              <a:rPr sz="3200" spc="-5" dirty="0">
                <a:latin typeface="Calibri"/>
                <a:cs typeface="Calibri"/>
              </a:rPr>
              <a:t>[(Height </a:t>
            </a:r>
            <a:r>
              <a:rPr sz="3200" dirty="0">
                <a:latin typeface="Calibri"/>
                <a:cs typeface="Calibri"/>
              </a:rPr>
              <a:t>of </a:t>
            </a:r>
            <a:r>
              <a:rPr sz="3200" spc="-10" dirty="0">
                <a:latin typeface="Calibri"/>
                <a:cs typeface="Calibri"/>
              </a:rPr>
              <a:t>patient </a:t>
            </a:r>
            <a:r>
              <a:rPr sz="3200" dirty="0">
                <a:latin typeface="Calibri"/>
                <a:cs typeface="Calibri"/>
              </a:rPr>
              <a:t>in cm/10) +</a:t>
            </a:r>
            <a:r>
              <a:rPr sz="3200" spc="20" dirty="0">
                <a:latin typeface="Calibri"/>
                <a:cs typeface="Calibri"/>
              </a:rPr>
              <a:t> </a:t>
            </a:r>
            <a:r>
              <a:rPr sz="3200" dirty="0">
                <a:latin typeface="Calibri"/>
                <a:cs typeface="Calibri"/>
              </a:rPr>
              <a:t>10]</a:t>
            </a:r>
            <a:endParaRPr sz="3200">
              <a:latin typeface="Calibri"/>
              <a:cs typeface="Calibri"/>
            </a:endParaRPr>
          </a:p>
          <a:p>
            <a:pPr>
              <a:lnSpc>
                <a:spcPct val="100000"/>
              </a:lnSpc>
              <a:spcBef>
                <a:spcPts val="5"/>
              </a:spcBef>
              <a:buFont typeface="Arial"/>
              <a:buChar char="•"/>
            </a:pPr>
            <a:endParaRPr sz="4400">
              <a:latin typeface="Calibri"/>
              <a:cs typeface="Calibri"/>
            </a:endParaRPr>
          </a:p>
          <a:p>
            <a:pPr marL="355600" marR="501650" indent="-343535">
              <a:lnSpc>
                <a:spcPct val="100000"/>
              </a:lnSpc>
              <a:spcBef>
                <a:spcPts val="5"/>
              </a:spcBef>
              <a:buFont typeface="Arial"/>
              <a:buChar char="•"/>
              <a:tabLst>
                <a:tab pos="355600" algn="l"/>
                <a:tab pos="356235" algn="l"/>
              </a:tabLst>
            </a:pPr>
            <a:r>
              <a:rPr sz="3200" spc="-5" dirty="0">
                <a:latin typeface="Calibri"/>
                <a:cs typeface="Calibri"/>
              </a:rPr>
              <a:t>This </a:t>
            </a:r>
            <a:r>
              <a:rPr sz="3200" dirty="0">
                <a:latin typeface="Calibri"/>
                <a:cs typeface="Calibri"/>
              </a:rPr>
              <a:t>is the </a:t>
            </a:r>
            <a:r>
              <a:rPr sz="3200" spc="-10" dirty="0">
                <a:latin typeface="Calibri"/>
                <a:cs typeface="Calibri"/>
              </a:rPr>
              <a:t>most </a:t>
            </a:r>
            <a:r>
              <a:rPr sz="3200" spc="-5" dirty="0">
                <a:latin typeface="Calibri"/>
                <a:cs typeface="Calibri"/>
              </a:rPr>
              <a:t>common </a:t>
            </a:r>
            <a:r>
              <a:rPr sz="3200" dirty="0">
                <a:latin typeface="Calibri"/>
                <a:cs typeface="Calibri"/>
              </a:rPr>
              <a:t>and </a:t>
            </a:r>
            <a:r>
              <a:rPr sz="3200" spc="-5" dirty="0">
                <a:latin typeface="Calibri"/>
                <a:cs typeface="Calibri"/>
              </a:rPr>
              <a:t>worldwide  accepted </a:t>
            </a:r>
            <a:r>
              <a:rPr sz="3200" spc="-20" dirty="0">
                <a:latin typeface="Calibri"/>
                <a:cs typeface="Calibri"/>
              </a:rPr>
              <a:t>formula </a:t>
            </a:r>
            <a:r>
              <a:rPr sz="3200" spc="-30" dirty="0">
                <a:latin typeface="Calibri"/>
                <a:cs typeface="Calibri"/>
              </a:rPr>
              <a:t>for </a:t>
            </a:r>
            <a:r>
              <a:rPr sz="3200" spc="-5" dirty="0">
                <a:latin typeface="Calibri"/>
                <a:cs typeface="Calibri"/>
              </a:rPr>
              <a:t>selecting </a:t>
            </a:r>
            <a:r>
              <a:rPr sz="3200" dirty="0">
                <a:latin typeface="Calibri"/>
                <a:cs typeface="Calibri"/>
              </a:rPr>
              <a:t>a </a:t>
            </a:r>
            <a:r>
              <a:rPr sz="3200" spc="-5" dirty="0">
                <a:latin typeface="Calibri"/>
                <a:cs typeface="Calibri"/>
              </a:rPr>
              <a:t>balloon </a:t>
            </a:r>
            <a:r>
              <a:rPr sz="3200" spc="-25" dirty="0">
                <a:latin typeface="Calibri"/>
                <a:cs typeface="Calibri"/>
              </a:rPr>
              <a:t>size  </a:t>
            </a:r>
            <a:r>
              <a:rPr sz="3200" spc="-5" dirty="0">
                <a:latin typeface="Calibri"/>
                <a:cs typeface="Calibri"/>
              </a:rPr>
              <a:t>while </a:t>
            </a:r>
            <a:r>
              <a:rPr sz="3200" spc="-15" dirty="0">
                <a:latin typeface="Calibri"/>
                <a:cs typeface="Calibri"/>
              </a:rPr>
              <a:t>performing </a:t>
            </a:r>
            <a:r>
              <a:rPr sz="3200" dirty="0">
                <a:latin typeface="Calibri"/>
                <a:cs typeface="Calibri"/>
              </a:rPr>
              <a:t>PMV with Inoue</a:t>
            </a:r>
            <a:r>
              <a:rPr sz="3200" spc="30" dirty="0">
                <a:latin typeface="Calibri"/>
                <a:cs typeface="Calibri"/>
              </a:rPr>
              <a:t> </a:t>
            </a:r>
            <a:r>
              <a:rPr sz="3200" spc="-5" dirty="0">
                <a:latin typeface="Calibri"/>
                <a:cs typeface="Calibri"/>
              </a:rPr>
              <a:t>balloon.</a:t>
            </a:r>
            <a:endParaRPr sz="3200">
              <a:latin typeface="Calibri"/>
              <a:cs typeface="Calibri"/>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8221345" cy="4124325"/>
          </a:xfrm>
          <a:prstGeom prst="rect">
            <a:avLst/>
          </a:prstGeom>
        </p:spPr>
        <p:txBody>
          <a:bodyPr vert="horz" wrap="square" lIns="0" tIns="13335" rIns="0" bIns="0" rtlCol="0">
            <a:spAutoFit/>
          </a:bodyPr>
          <a:lstStyle/>
          <a:p>
            <a:pPr marL="355600" marR="12700" indent="-343535">
              <a:lnSpc>
                <a:spcPct val="100000"/>
              </a:lnSpc>
              <a:spcBef>
                <a:spcPts val="105"/>
              </a:spcBef>
              <a:buFont typeface="Arial"/>
              <a:buChar char="•"/>
              <a:tabLst>
                <a:tab pos="355600" algn="l"/>
                <a:tab pos="356235" algn="l"/>
              </a:tabLst>
            </a:pPr>
            <a:r>
              <a:rPr sz="3200" i="1" spc="-5" dirty="0">
                <a:latin typeface="Calibri"/>
                <a:cs typeface="Calibri"/>
              </a:rPr>
              <a:t>BSA </a:t>
            </a:r>
            <a:r>
              <a:rPr sz="3200" i="1" dirty="0">
                <a:latin typeface="Calibri"/>
                <a:cs typeface="Calibri"/>
              </a:rPr>
              <a:t>of </a:t>
            </a:r>
            <a:r>
              <a:rPr sz="3200" i="1" spc="-5" dirty="0">
                <a:latin typeface="Calibri"/>
                <a:cs typeface="Calibri"/>
              </a:rPr>
              <a:t>the </a:t>
            </a:r>
            <a:r>
              <a:rPr sz="3200" i="1" spc="-10" dirty="0">
                <a:latin typeface="Calibri"/>
                <a:cs typeface="Calibri"/>
              </a:rPr>
              <a:t>patient: </a:t>
            </a:r>
            <a:r>
              <a:rPr sz="3200" i="1" dirty="0">
                <a:latin typeface="Calibri"/>
                <a:cs typeface="Calibri"/>
              </a:rPr>
              <a:t>A 26-mm </a:t>
            </a:r>
            <a:r>
              <a:rPr sz="3200" i="1" spc="-10" dirty="0">
                <a:latin typeface="Calibri"/>
                <a:cs typeface="Calibri"/>
              </a:rPr>
              <a:t>diameter </a:t>
            </a:r>
            <a:r>
              <a:rPr sz="3200" i="1" spc="-5" dirty="0">
                <a:latin typeface="Calibri"/>
                <a:cs typeface="Calibri"/>
              </a:rPr>
              <a:t>balloons  </a:t>
            </a:r>
            <a:r>
              <a:rPr sz="3200" i="1" spc="-20" dirty="0">
                <a:latin typeface="Calibri"/>
                <a:cs typeface="Calibri"/>
              </a:rPr>
              <a:t>for </a:t>
            </a:r>
            <a:r>
              <a:rPr sz="3200" i="1" spc="-10" dirty="0">
                <a:latin typeface="Calibri"/>
                <a:cs typeface="Calibri"/>
              </a:rPr>
              <a:t>patient </a:t>
            </a:r>
            <a:r>
              <a:rPr sz="3200" i="1" spc="-5" dirty="0">
                <a:latin typeface="Calibri"/>
                <a:cs typeface="Calibri"/>
              </a:rPr>
              <a:t>of less </a:t>
            </a:r>
            <a:r>
              <a:rPr sz="3200" i="1" dirty="0">
                <a:latin typeface="Calibri"/>
                <a:cs typeface="Calibri"/>
              </a:rPr>
              <a:t>than 1.5 </a:t>
            </a:r>
            <a:r>
              <a:rPr sz="3200" i="1" spc="-5" dirty="0">
                <a:latin typeface="Calibri"/>
                <a:cs typeface="Calibri"/>
              </a:rPr>
              <a:t>m² </a:t>
            </a:r>
            <a:r>
              <a:rPr sz="3200" i="1" dirty="0">
                <a:latin typeface="Calibri"/>
                <a:cs typeface="Calibri"/>
              </a:rPr>
              <a:t>BSA, 28 </a:t>
            </a:r>
            <a:r>
              <a:rPr sz="3200" i="1" spc="-5" dirty="0">
                <a:latin typeface="Calibri"/>
                <a:cs typeface="Calibri"/>
              </a:rPr>
              <a:t>mm  </a:t>
            </a:r>
            <a:r>
              <a:rPr sz="3200" i="1" spc="-10" dirty="0">
                <a:latin typeface="Calibri"/>
                <a:cs typeface="Calibri"/>
              </a:rPr>
              <a:t>diameter </a:t>
            </a:r>
            <a:r>
              <a:rPr sz="3200" i="1" spc="-5" dirty="0">
                <a:latin typeface="Calibri"/>
                <a:cs typeface="Calibri"/>
              </a:rPr>
              <a:t>balloons </a:t>
            </a:r>
            <a:r>
              <a:rPr sz="3200" i="1" spc="-20" dirty="0">
                <a:latin typeface="Calibri"/>
                <a:cs typeface="Calibri"/>
              </a:rPr>
              <a:t>for </a:t>
            </a:r>
            <a:r>
              <a:rPr sz="3200" i="1" spc="-10" dirty="0">
                <a:latin typeface="Calibri"/>
                <a:cs typeface="Calibri"/>
              </a:rPr>
              <a:t>patient </a:t>
            </a:r>
            <a:r>
              <a:rPr sz="3200" i="1" spc="-5" dirty="0">
                <a:latin typeface="Calibri"/>
                <a:cs typeface="Calibri"/>
              </a:rPr>
              <a:t>of </a:t>
            </a:r>
            <a:r>
              <a:rPr sz="3200" i="1" dirty="0">
                <a:latin typeface="Calibri"/>
                <a:cs typeface="Calibri"/>
              </a:rPr>
              <a:t>1.5–1.7 </a:t>
            </a:r>
            <a:r>
              <a:rPr sz="3200" i="1" spc="-5" dirty="0">
                <a:latin typeface="Calibri"/>
                <a:cs typeface="Calibri"/>
              </a:rPr>
              <a:t>m² BSA  </a:t>
            </a:r>
            <a:r>
              <a:rPr sz="3200" i="1" dirty="0">
                <a:latin typeface="Calibri"/>
                <a:cs typeface="Calibri"/>
              </a:rPr>
              <a:t>and 30 mm </a:t>
            </a:r>
            <a:r>
              <a:rPr sz="3200" i="1" spc="-10" dirty="0">
                <a:latin typeface="Calibri"/>
                <a:cs typeface="Calibri"/>
              </a:rPr>
              <a:t>diameter </a:t>
            </a:r>
            <a:r>
              <a:rPr sz="3200" i="1" spc="-5" dirty="0">
                <a:latin typeface="Calibri"/>
                <a:cs typeface="Calibri"/>
              </a:rPr>
              <a:t>balloons </a:t>
            </a:r>
            <a:r>
              <a:rPr sz="3200" i="1" spc="-15" dirty="0">
                <a:latin typeface="Calibri"/>
                <a:cs typeface="Calibri"/>
              </a:rPr>
              <a:t>for </a:t>
            </a:r>
            <a:r>
              <a:rPr sz="3200" i="1" spc="-10" dirty="0">
                <a:latin typeface="Calibri"/>
                <a:cs typeface="Calibri"/>
              </a:rPr>
              <a:t>patient </a:t>
            </a:r>
            <a:r>
              <a:rPr sz="3200" i="1" spc="-5" dirty="0">
                <a:latin typeface="Calibri"/>
                <a:cs typeface="Calibri"/>
              </a:rPr>
              <a:t>of  </a:t>
            </a:r>
            <a:r>
              <a:rPr sz="3200" i="1" spc="-10" dirty="0">
                <a:latin typeface="Calibri"/>
                <a:cs typeface="Calibri"/>
              </a:rPr>
              <a:t>greater </a:t>
            </a:r>
            <a:r>
              <a:rPr sz="3200" i="1" dirty="0">
                <a:latin typeface="Calibri"/>
                <a:cs typeface="Calibri"/>
              </a:rPr>
              <a:t>than 1.7 </a:t>
            </a:r>
            <a:r>
              <a:rPr sz="3200" i="1" spc="-5" dirty="0">
                <a:latin typeface="Calibri"/>
                <a:cs typeface="Calibri"/>
              </a:rPr>
              <a:t>m²</a:t>
            </a:r>
            <a:r>
              <a:rPr sz="3200" i="1" spc="15" dirty="0">
                <a:latin typeface="Calibri"/>
                <a:cs typeface="Calibri"/>
              </a:rPr>
              <a:t> </a:t>
            </a:r>
            <a:r>
              <a:rPr sz="3200" i="1" dirty="0">
                <a:latin typeface="Calibri"/>
                <a:cs typeface="Calibri"/>
              </a:rPr>
              <a:t>BSA.</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5080" indent="-343535">
              <a:lnSpc>
                <a:spcPct val="100000"/>
              </a:lnSpc>
              <a:spcBef>
                <a:spcPts val="5"/>
              </a:spcBef>
              <a:buFont typeface="Arial"/>
              <a:buChar char="•"/>
              <a:tabLst>
                <a:tab pos="355600" algn="l"/>
                <a:tab pos="356235" algn="l"/>
              </a:tabLst>
            </a:pPr>
            <a:r>
              <a:rPr sz="3200" i="1" spc="-5" dirty="0">
                <a:latin typeface="Calibri"/>
                <a:cs typeface="Calibri"/>
              </a:rPr>
              <a:t>This </a:t>
            </a:r>
            <a:r>
              <a:rPr sz="3200" i="1" spc="-10" dirty="0">
                <a:latin typeface="Calibri"/>
                <a:cs typeface="Calibri"/>
              </a:rPr>
              <a:t>can </a:t>
            </a:r>
            <a:r>
              <a:rPr sz="3200" i="1" spc="-5" dirty="0">
                <a:latin typeface="Calibri"/>
                <a:cs typeface="Calibri"/>
              </a:rPr>
              <a:t>be useful </a:t>
            </a:r>
            <a:r>
              <a:rPr sz="3200" i="1" dirty="0">
                <a:latin typeface="Calibri"/>
                <a:cs typeface="Calibri"/>
              </a:rPr>
              <a:t>in lean, </a:t>
            </a:r>
            <a:r>
              <a:rPr sz="3200" i="1" spc="-5" dirty="0">
                <a:latin typeface="Calibri"/>
                <a:cs typeface="Calibri"/>
              </a:rPr>
              <a:t>thin and underweight  </a:t>
            </a:r>
            <a:r>
              <a:rPr sz="3200" i="1" spc="-10" dirty="0">
                <a:latin typeface="Calibri"/>
                <a:cs typeface="Calibri"/>
              </a:rPr>
              <a:t>patients.</a:t>
            </a:r>
            <a:endParaRPr sz="3200">
              <a:latin typeface="Calibri"/>
              <a:cs typeface="Calibri"/>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5321" y="192150"/>
            <a:ext cx="6292850" cy="635000"/>
          </a:xfrm>
          <a:prstGeom prst="rect">
            <a:avLst/>
          </a:prstGeom>
        </p:spPr>
        <p:txBody>
          <a:bodyPr vert="horz" wrap="square" lIns="0" tIns="12065" rIns="0" bIns="0" rtlCol="0">
            <a:spAutoFit/>
          </a:bodyPr>
          <a:lstStyle/>
          <a:p>
            <a:pPr marL="12700">
              <a:lnSpc>
                <a:spcPct val="100000"/>
              </a:lnSpc>
              <a:spcBef>
                <a:spcPts val="95"/>
              </a:spcBef>
            </a:pPr>
            <a:r>
              <a:rPr sz="4000" b="1" spc="-15" dirty="0">
                <a:latin typeface="Calibri"/>
                <a:cs typeface="Calibri"/>
              </a:rPr>
              <a:t>CROSSING </a:t>
            </a:r>
            <a:r>
              <a:rPr sz="4000" b="1" spc="-10" dirty="0">
                <a:latin typeface="Calibri"/>
                <a:cs typeface="Calibri"/>
              </a:rPr>
              <a:t>THE MITRAL</a:t>
            </a:r>
            <a:r>
              <a:rPr sz="4000" b="1" dirty="0">
                <a:latin typeface="Calibri"/>
                <a:cs typeface="Calibri"/>
              </a:rPr>
              <a:t> </a:t>
            </a:r>
            <a:r>
              <a:rPr sz="4000" b="1" spc="-114" dirty="0">
                <a:latin typeface="Calibri"/>
                <a:cs typeface="Calibri"/>
              </a:rPr>
              <a:t>VALVE</a:t>
            </a:r>
            <a:endParaRPr sz="4000">
              <a:latin typeface="Calibri"/>
              <a:cs typeface="Calibri"/>
            </a:endParaRPr>
          </a:p>
        </p:txBody>
      </p:sp>
      <p:sp>
        <p:nvSpPr>
          <p:cNvPr id="3" name="object 3"/>
          <p:cNvSpPr txBox="1"/>
          <p:nvPr/>
        </p:nvSpPr>
        <p:spPr>
          <a:xfrm>
            <a:off x="307340" y="1607261"/>
            <a:ext cx="8440420" cy="4612005"/>
          </a:xfrm>
          <a:prstGeom prst="rect">
            <a:avLst/>
          </a:prstGeom>
        </p:spPr>
        <p:txBody>
          <a:bodyPr vert="horz" wrap="square" lIns="0" tIns="13335" rIns="0" bIns="0" rtlCol="0">
            <a:spAutoFit/>
          </a:bodyPr>
          <a:lstStyle/>
          <a:p>
            <a:pPr marL="355600" marR="450850" indent="-342900">
              <a:lnSpc>
                <a:spcPct val="100000"/>
              </a:lnSpc>
              <a:spcBef>
                <a:spcPts val="105"/>
              </a:spcBef>
              <a:buFont typeface="Arial"/>
              <a:buChar char="•"/>
              <a:tabLst>
                <a:tab pos="354965" algn="l"/>
                <a:tab pos="355600" algn="l"/>
                <a:tab pos="1009650" algn="l"/>
              </a:tabLst>
            </a:pPr>
            <a:r>
              <a:rPr sz="3200" dirty="0">
                <a:latin typeface="Calibri"/>
                <a:cs typeface="Calibri"/>
              </a:rPr>
              <a:t>when a </a:t>
            </a:r>
            <a:r>
              <a:rPr sz="3200" spc="-5" dirty="0">
                <a:latin typeface="Calibri"/>
                <a:cs typeface="Calibri"/>
              </a:rPr>
              <a:t>higher </a:t>
            </a:r>
            <a:r>
              <a:rPr sz="3200" dirty="0">
                <a:latin typeface="Calibri"/>
                <a:cs typeface="Calibri"/>
              </a:rPr>
              <a:t>and </a:t>
            </a:r>
            <a:r>
              <a:rPr sz="3200" spc="-10" dirty="0">
                <a:latin typeface="Calibri"/>
                <a:cs typeface="Calibri"/>
              </a:rPr>
              <a:t>posterior puncture </a:t>
            </a:r>
            <a:r>
              <a:rPr sz="3200" dirty="0">
                <a:latin typeface="Calibri"/>
                <a:cs typeface="Calibri"/>
              </a:rPr>
              <a:t>is </a:t>
            </a:r>
            <a:r>
              <a:rPr sz="3200" spc="-30" dirty="0">
                <a:latin typeface="Calibri"/>
                <a:cs typeface="Calibri"/>
              </a:rPr>
              <a:t>taken  for	</a:t>
            </a:r>
            <a:r>
              <a:rPr sz="3200" dirty="0">
                <a:latin typeface="Calibri"/>
                <a:cs typeface="Calibri"/>
              </a:rPr>
              <a:t>the </a:t>
            </a:r>
            <a:r>
              <a:rPr sz="3200" spc="-5" dirty="0">
                <a:latin typeface="Calibri"/>
                <a:cs typeface="Calibri"/>
              </a:rPr>
              <a:t>balloon </a:t>
            </a:r>
            <a:r>
              <a:rPr sz="3200" spc="-10" dirty="0">
                <a:latin typeface="Calibri"/>
                <a:cs typeface="Calibri"/>
              </a:rPr>
              <a:t>can </a:t>
            </a:r>
            <a:r>
              <a:rPr sz="3200" spc="-5" dirty="0">
                <a:latin typeface="Calibri"/>
                <a:cs typeface="Calibri"/>
              </a:rPr>
              <a:t>be passed </a:t>
            </a:r>
            <a:r>
              <a:rPr sz="3200" spc="-10" dirty="0">
                <a:latin typeface="Calibri"/>
                <a:cs typeface="Calibri"/>
              </a:rPr>
              <a:t>across </a:t>
            </a:r>
            <a:r>
              <a:rPr sz="3200" dirty="0">
                <a:latin typeface="Calibri"/>
                <a:cs typeface="Calibri"/>
              </a:rPr>
              <a:t>the MV  </a:t>
            </a:r>
            <a:r>
              <a:rPr sz="3200" spc="-5" dirty="0">
                <a:latin typeface="Calibri"/>
                <a:cs typeface="Calibri"/>
              </a:rPr>
              <a:t>orifice </a:t>
            </a:r>
            <a:r>
              <a:rPr sz="3200" dirty="0">
                <a:latin typeface="Calibri"/>
                <a:cs typeface="Calibri"/>
              </a:rPr>
              <a:t>in a </a:t>
            </a:r>
            <a:r>
              <a:rPr sz="3200" spc="-10" dirty="0">
                <a:latin typeface="Calibri"/>
                <a:cs typeface="Calibri"/>
              </a:rPr>
              <a:t>direct </a:t>
            </a:r>
            <a:r>
              <a:rPr sz="3200" spc="-5" dirty="0">
                <a:latin typeface="Calibri"/>
                <a:cs typeface="Calibri"/>
              </a:rPr>
              <a:t>line </a:t>
            </a:r>
            <a:r>
              <a:rPr sz="3200" spc="-15" dirty="0">
                <a:latin typeface="Calibri"/>
                <a:cs typeface="Calibri"/>
              </a:rPr>
              <a:t>from </a:t>
            </a:r>
            <a:r>
              <a:rPr sz="3200" dirty="0">
                <a:latin typeface="Calibri"/>
                <a:cs typeface="Calibri"/>
              </a:rPr>
              <a:t>the </a:t>
            </a:r>
            <a:r>
              <a:rPr sz="3200" spc="-10" dirty="0">
                <a:latin typeface="Calibri"/>
                <a:cs typeface="Calibri"/>
              </a:rPr>
              <a:t>atrial </a:t>
            </a:r>
            <a:r>
              <a:rPr sz="3200" spc="-5" dirty="0">
                <a:latin typeface="Calibri"/>
                <a:cs typeface="Calibri"/>
              </a:rPr>
              <a:t>septum  because </a:t>
            </a:r>
            <a:r>
              <a:rPr sz="3200" dirty="0">
                <a:latin typeface="Calibri"/>
                <a:cs typeface="Calibri"/>
              </a:rPr>
              <a:t>of </a:t>
            </a:r>
            <a:r>
              <a:rPr sz="3200" spc="-5" dirty="0">
                <a:latin typeface="Calibri"/>
                <a:cs typeface="Calibri"/>
              </a:rPr>
              <a:t>its specific </a:t>
            </a:r>
            <a:r>
              <a:rPr sz="3200" spc="-10" dirty="0">
                <a:latin typeface="Calibri"/>
                <a:cs typeface="Calibri"/>
              </a:rPr>
              <a:t>curvature</a:t>
            </a:r>
            <a:endParaRPr sz="3200">
              <a:latin typeface="Calibri"/>
              <a:cs typeface="Calibri"/>
            </a:endParaRPr>
          </a:p>
          <a:p>
            <a:pPr>
              <a:lnSpc>
                <a:spcPct val="100000"/>
              </a:lnSpc>
              <a:spcBef>
                <a:spcPts val="10"/>
              </a:spcBef>
              <a:buFont typeface="Arial"/>
              <a:buChar char="•"/>
            </a:pPr>
            <a:endParaRPr sz="4400">
              <a:latin typeface="Calibri"/>
              <a:cs typeface="Calibri"/>
            </a:endParaRPr>
          </a:p>
          <a:p>
            <a:pPr marL="355600" marR="5080" indent="-342900">
              <a:lnSpc>
                <a:spcPct val="100000"/>
              </a:lnSpc>
              <a:buFont typeface="Arial"/>
              <a:buChar char="•"/>
              <a:tabLst>
                <a:tab pos="354965" algn="l"/>
                <a:tab pos="355600" algn="l"/>
              </a:tabLst>
            </a:pPr>
            <a:r>
              <a:rPr sz="3200" spc="-5" dirty="0">
                <a:latin typeface="Calibri"/>
                <a:cs typeface="Calibri"/>
              </a:rPr>
              <a:t>During balloon </a:t>
            </a:r>
            <a:r>
              <a:rPr sz="3200" spc="-15" dirty="0">
                <a:latin typeface="Calibri"/>
                <a:cs typeface="Calibri"/>
              </a:rPr>
              <a:t>catheter </a:t>
            </a:r>
            <a:r>
              <a:rPr sz="3200" spc="-5" dirty="0">
                <a:latin typeface="Calibri"/>
                <a:cs typeface="Calibri"/>
              </a:rPr>
              <a:t>manipulation </a:t>
            </a:r>
            <a:r>
              <a:rPr sz="3200" spc="-15" dirty="0">
                <a:latin typeface="Calibri"/>
                <a:cs typeface="Calibri"/>
              </a:rPr>
              <a:t>performed  </a:t>
            </a:r>
            <a:r>
              <a:rPr sz="3200" spc="-5" dirty="0">
                <a:latin typeface="Calibri"/>
                <a:cs typeface="Calibri"/>
              </a:rPr>
              <a:t>under </a:t>
            </a:r>
            <a:r>
              <a:rPr sz="3200" dirty="0">
                <a:latin typeface="Calibri"/>
                <a:cs typeface="Calibri"/>
              </a:rPr>
              <a:t>a 30° </a:t>
            </a:r>
            <a:r>
              <a:rPr sz="3200" spc="-15" dirty="0">
                <a:latin typeface="Calibri"/>
                <a:cs typeface="Calibri"/>
              </a:rPr>
              <a:t>RAO </a:t>
            </a:r>
            <a:r>
              <a:rPr sz="3200" spc="-10" dirty="0">
                <a:latin typeface="Calibri"/>
                <a:cs typeface="Calibri"/>
              </a:rPr>
              <a:t>fluoroscopic </a:t>
            </a:r>
            <a:r>
              <a:rPr sz="3200" spc="-60" dirty="0">
                <a:latin typeface="Calibri"/>
                <a:cs typeface="Calibri"/>
              </a:rPr>
              <a:t>view, </a:t>
            </a:r>
            <a:r>
              <a:rPr sz="3200" dirty="0">
                <a:latin typeface="Calibri"/>
                <a:cs typeface="Calibri"/>
              </a:rPr>
              <a:t>the </a:t>
            </a:r>
            <a:r>
              <a:rPr sz="3200" spc="-15" dirty="0">
                <a:latin typeface="Calibri"/>
                <a:cs typeface="Calibri"/>
              </a:rPr>
              <a:t>catheter  </a:t>
            </a:r>
            <a:r>
              <a:rPr sz="3200" dirty="0">
                <a:latin typeface="Calibri"/>
                <a:cs typeface="Calibri"/>
              </a:rPr>
              <a:t>in the LA </a:t>
            </a:r>
            <a:r>
              <a:rPr sz="3200" spc="-5" dirty="0">
                <a:latin typeface="Calibri"/>
                <a:cs typeface="Calibri"/>
              </a:rPr>
              <a:t>should </a:t>
            </a:r>
            <a:r>
              <a:rPr sz="3200" spc="-20" dirty="0">
                <a:latin typeface="Calibri"/>
                <a:cs typeface="Calibri"/>
              </a:rPr>
              <a:t>always </a:t>
            </a:r>
            <a:r>
              <a:rPr sz="3200" spc="-5" dirty="0">
                <a:latin typeface="Calibri"/>
                <a:cs typeface="Calibri"/>
              </a:rPr>
              <a:t>be </a:t>
            </a:r>
            <a:r>
              <a:rPr sz="3200" spc="-30" dirty="0">
                <a:latin typeface="Calibri"/>
                <a:cs typeface="Calibri"/>
              </a:rPr>
              <a:t>kept </a:t>
            </a:r>
            <a:r>
              <a:rPr sz="3200" spc="-20" dirty="0">
                <a:latin typeface="Calibri"/>
                <a:cs typeface="Calibri"/>
              </a:rPr>
              <a:t>to </a:t>
            </a:r>
            <a:r>
              <a:rPr sz="3200" dirty="0">
                <a:latin typeface="Calibri"/>
                <a:cs typeface="Calibri"/>
              </a:rPr>
              <a:t>the </a:t>
            </a:r>
            <a:r>
              <a:rPr sz="3200" spc="-5" dirty="0">
                <a:latin typeface="Calibri"/>
                <a:cs typeface="Calibri"/>
              </a:rPr>
              <a:t>left of </a:t>
            </a:r>
            <a:r>
              <a:rPr sz="3200" dirty="0">
                <a:latin typeface="Calibri"/>
                <a:cs typeface="Calibri"/>
              </a:rPr>
              <a:t>the  </a:t>
            </a:r>
            <a:r>
              <a:rPr sz="3200" spc="-15" dirty="0">
                <a:latin typeface="Calibri"/>
                <a:cs typeface="Calibri"/>
              </a:rPr>
              <a:t>pigtail catheter </a:t>
            </a:r>
            <a:r>
              <a:rPr sz="3200" spc="-5" dirty="0">
                <a:latin typeface="Calibri"/>
                <a:cs typeface="Calibri"/>
              </a:rPr>
              <a:t>preplaced </a:t>
            </a:r>
            <a:r>
              <a:rPr sz="3200" dirty="0">
                <a:latin typeface="Calibri"/>
                <a:cs typeface="Calibri"/>
              </a:rPr>
              <a:t>in the</a:t>
            </a:r>
            <a:r>
              <a:rPr sz="3200" spc="45" dirty="0">
                <a:latin typeface="Calibri"/>
                <a:cs typeface="Calibri"/>
              </a:rPr>
              <a:t> </a:t>
            </a:r>
            <a:r>
              <a:rPr sz="3200" spc="-185" dirty="0">
                <a:latin typeface="Calibri"/>
                <a:cs typeface="Calibri"/>
              </a:rPr>
              <a:t>LV.</a:t>
            </a:r>
            <a:endParaRPr sz="3200">
              <a:latin typeface="Calibri"/>
              <a:cs typeface="Calibri"/>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8055" y="295656"/>
            <a:ext cx="8476615" cy="6190615"/>
            <a:chOff x="448055" y="295656"/>
            <a:chExt cx="8476615" cy="6190615"/>
          </a:xfrm>
        </p:grpSpPr>
        <p:sp>
          <p:nvSpPr>
            <p:cNvPr id="3" name="object 3"/>
            <p:cNvSpPr/>
            <p:nvPr/>
          </p:nvSpPr>
          <p:spPr>
            <a:xfrm>
              <a:off x="457199" y="304800"/>
              <a:ext cx="8441317" cy="60726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2627" y="300228"/>
              <a:ext cx="8467725" cy="6181725"/>
            </a:xfrm>
            <a:custGeom>
              <a:avLst/>
              <a:gdLst/>
              <a:ahLst/>
              <a:cxnLst/>
              <a:rect l="l" t="t" r="r" b="b"/>
              <a:pathLst>
                <a:path w="8467725" h="6181725">
                  <a:moveTo>
                    <a:pt x="0" y="6181344"/>
                  </a:moveTo>
                  <a:lnTo>
                    <a:pt x="8467344" y="6181344"/>
                  </a:lnTo>
                  <a:lnTo>
                    <a:pt x="8467344" y="0"/>
                  </a:lnTo>
                  <a:lnTo>
                    <a:pt x="0" y="0"/>
                  </a:lnTo>
                  <a:lnTo>
                    <a:pt x="0" y="6181344"/>
                  </a:lnTo>
                  <a:close/>
                </a:path>
              </a:pathLst>
            </a:custGeom>
            <a:ln w="9144">
              <a:solidFill>
                <a:srgbClr val="001F5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9456" y="1362455"/>
            <a:ext cx="8705215" cy="4971415"/>
            <a:chOff x="219456" y="1362455"/>
            <a:chExt cx="8705215" cy="4971415"/>
          </a:xfrm>
        </p:grpSpPr>
        <p:sp>
          <p:nvSpPr>
            <p:cNvPr id="3" name="object 3"/>
            <p:cNvSpPr/>
            <p:nvPr/>
          </p:nvSpPr>
          <p:spPr>
            <a:xfrm>
              <a:off x="276378" y="1371599"/>
              <a:ext cx="4905221" cy="494156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4028" y="1367027"/>
              <a:ext cx="4962525" cy="4962525"/>
            </a:xfrm>
            <a:custGeom>
              <a:avLst/>
              <a:gdLst/>
              <a:ahLst/>
              <a:cxnLst/>
              <a:rect l="l" t="t" r="r" b="b"/>
              <a:pathLst>
                <a:path w="4962525" h="4962525">
                  <a:moveTo>
                    <a:pt x="0" y="4962144"/>
                  </a:moveTo>
                  <a:lnTo>
                    <a:pt x="4962144" y="4962144"/>
                  </a:lnTo>
                  <a:lnTo>
                    <a:pt x="4962144" y="0"/>
                  </a:lnTo>
                  <a:lnTo>
                    <a:pt x="0" y="0"/>
                  </a:lnTo>
                  <a:lnTo>
                    <a:pt x="0" y="4962144"/>
                  </a:lnTo>
                  <a:close/>
                </a:path>
              </a:pathLst>
            </a:custGeom>
            <a:ln w="9144">
              <a:solidFill>
                <a:srgbClr val="001F5F"/>
              </a:solidFill>
            </a:ln>
          </p:spPr>
          <p:txBody>
            <a:bodyPr wrap="square" lIns="0" tIns="0" rIns="0" bIns="0" rtlCol="0"/>
            <a:lstStyle/>
            <a:p>
              <a:endParaRPr/>
            </a:p>
          </p:txBody>
        </p:sp>
        <p:sp>
          <p:nvSpPr>
            <p:cNvPr id="5" name="object 5"/>
            <p:cNvSpPr/>
            <p:nvPr/>
          </p:nvSpPr>
          <p:spPr>
            <a:xfrm>
              <a:off x="5181600" y="1371599"/>
              <a:ext cx="3733800" cy="48768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177027" y="1367027"/>
              <a:ext cx="3743325" cy="4886325"/>
            </a:xfrm>
            <a:custGeom>
              <a:avLst/>
              <a:gdLst/>
              <a:ahLst/>
              <a:cxnLst/>
              <a:rect l="l" t="t" r="r" b="b"/>
              <a:pathLst>
                <a:path w="3743325" h="4886325">
                  <a:moveTo>
                    <a:pt x="0" y="4885944"/>
                  </a:moveTo>
                  <a:lnTo>
                    <a:pt x="3742944" y="4885944"/>
                  </a:lnTo>
                  <a:lnTo>
                    <a:pt x="3742944" y="0"/>
                  </a:lnTo>
                  <a:lnTo>
                    <a:pt x="0" y="0"/>
                  </a:lnTo>
                  <a:lnTo>
                    <a:pt x="0" y="4885944"/>
                  </a:lnTo>
                  <a:close/>
                </a:path>
              </a:pathLst>
            </a:custGeom>
            <a:ln w="9144">
              <a:solidFill>
                <a:srgbClr val="001F5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5656" y="1514855"/>
            <a:ext cx="8476615" cy="4742815"/>
            <a:chOff x="295656" y="1514855"/>
            <a:chExt cx="8476615" cy="4742815"/>
          </a:xfrm>
        </p:grpSpPr>
        <p:sp>
          <p:nvSpPr>
            <p:cNvPr id="3" name="object 3"/>
            <p:cNvSpPr/>
            <p:nvPr/>
          </p:nvSpPr>
          <p:spPr>
            <a:xfrm>
              <a:off x="304800" y="1523999"/>
              <a:ext cx="4114800" cy="4724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0228" y="1519427"/>
              <a:ext cx="4124325" cy="4733925"/>
            </a:xfrm>
            <a:custGeom>
              <a:avLst/>
              <a:gdLst/>
              <a:ahLst/>
              <a:cxnLst/>
              <a:rect l="l" t="t" r="r" b="b"/>
              <a:pathLst>
                <a:path w="4124325" h="4733925">
                  <a:moveTo>
                    <a:pt x="0" y="4733544"/>
                  </a:moveTo>
                  <a:lnTo>
                    <a:pt x="4123944" y="4733544"/>
                  </a:lnTo>
                  <a:lnTo>
                    <a:pt x="4123944" y="0"/>
                  </a:lnTo>
                  <a:lnTo>
                    <a:pt x="0" y="0"/>
                  </a:lnTo>
                  <a:lnTo>
                    <a:pt x="0" y="4733544"/>
                  </a:lnTo>
                  <a:close/>
                </a:path>
              </a:pathLst>
            </a:custGeom>
            <a:ln w="9144">
              <a:solidFill>
                <a:srgbClr val="001F5F"/>
              </a:solidFill>
            </a:ln>
          </p:spPr>
          <p:txBody>
            <a:bodyPr wrap="square" lIns="0" tIns="0" rIns="0" bIns="0" rtlCol="0"/>
            <a:lstStyle/>
            <a:p>
              <a:endParaRPr/>
            </a:p>
          </p:txBody>
        </p:sp>
        <p:sp>
          <p:nvSpPr>
            <p:cNvPr id="5" name="object 5"/>
            <p:cNvSpPr/>
            <p:nvPr/>
          </p:nvSpPr>
          <p:spPr>
            <a:xfrm>
              <a:off x="4343400" y="1523999"/>
              <a:ext cx="4419600" cy="4724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338827" y="1519427"/>
              <a:ext cx="4429125" cy="4733925"/>
            </a:xfrm>
            <a:custGeom>
              <a:avLst/>
              <a:gdLst/>
              <a:ahLst/>
              <a:cxnLst/>
              <a:rect l="l" t="t" r="r" b="b"/>
              <a:pathLst>
                <a:path w="4429125" h="4733925">
                  <a:moveTo>
                    <a:pt x="0" y="4733544"/>
                  </a:moveTo>
                  <a:lnTo>
                    <a:pt x="4428744" y="4733544"/>
                  </a:lnTo>
                  <a:lnTo>
                    <a:pt x="4428744" y="0"/>
                  </a:lnTo>
                  <a:lnTo>
                    <a:pt x="0" y="0"/>
                  </a:lnTo>
                  <a:lnTo>
                    <a:pt x="0" y="4733544"/>
                  </a:lnTo>
                  <a:close/>
                </a:path>
              </a:pathLst>
            </a:custGeom>
            <a:ln w="9144">
              <a:solidFill>
                <a:srgbClr val="001F5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1524000"/>
            <a:ext cx="4572000" cy="4876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267411"/>
            <a:ext cx="8660765" cy="587946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000" dirty="0">
                <a:latin typeface="Calibri"/>
                <a:cs typeface="Calibri"/>
              </a:rPr>
              <a:t>30 </a:t>
            </a:r>
            <a:r>
              <a:rPr sz="3000" spc="-10" dirty="0">
                <a:latin typeface="Calibri"/>
                <a:cs typeface="Calibri"/>
              </a:rPr>
              <a:t>to </a:t>
            </a:r>
            <a:r>
              <a:rPr sz="3000" dirty="0">
                <a:latin typeface="Calibri"/>
                <a:cs typeface="Calibri"/>
              </a:rPr>
              <a:t>40% </a:t>
            </a:r>
            <a:r>
              <a:rPr sz="3000" spc="-5" dirty="0">
                <a:latin typeface="Calibri"/>
                <a:cs typeface="Calibri"/>
              </a:rPr>
              <a:t>of </a:t>
            </a:r>
            <a:r>
              <a:rPr sz="3000" spc="-10" dirty="0">
                <a:latin typeface="Calibri"/>
                <a:cs typeface="Calibri"/>
              </a:rPr>
              <a:t>patients </a:t>
            </a:r>
            <a:r>
              <a:rPr sz="3000" dirty="0">
                <a:latin typeface="Calibri"/>
                <a:cs typeface="Calibri"/>
              </a:rPr>
              <a:t>with MS </a:t>
            </a:r>
            <a:r>
              <a:rPr sz="3000" spc="-10" dirty="0">
                <a:latin typeface="Calibri"/>
                <a:cs typeface="Calibri"/>
              </a:rPr>
              <a:t>develop</a:t>
            </a:r>
            <a:r>
              <a:rPr sz="3000" spc="-15" dirty="0">
                <a:latin typeface="Calibri"/>
                <a:cs typeface="Calibri"/>
              </a:rPr>
              <a:t> </a:t>
            </a:r>
            <a:r>
              <a:rPr sz="3000" spc="-95" dirty="0">
                <a:latin typeface="Calibri"/>
                <a:cs typeface="Calibri"/>
              </a:rPr>
              <a:t>AF.</a:t>
            </a:r>
            <a:endParaRPr sz="3000" dirty="0">
              <a:latin typeface="Calibri"/>
              <a:cs typeface="Calibri"/>
            </a:endParaRPr>
          </a:p>
          <a:p>
            <a:pPr>
              <a:lnSpc>
                <a:spcPct val="100000"/>
              </a:lnSpc>
              <a:spcBef>
                <a:spcPts val="45"/>
              </a:spcBef>
              <a:buChar char="•"/>
            </a:pPr>
            <a:endParaRPr sz="3800" dirty="0">
              <a:latin typeface="Calibri"/>
              <a:cs typeface="Calibri"/>
            </a:endParaRPr>
          </a:p>
          <a:p>
            <a:pPr marL="355600" marR="367665" indent="-342900">
              <a:lnSpc>
                <a:spcPct val="90000"/>
              </a:lnSpc>
              <a:buFont typeface="Arial"/>
              <a:buChar char="•"/>
              <a:tabLst>
                <a:tab pos="440690" algn="l"/>
                <a:tab pos="441325" algn="l"/>
              </a:tabLst>
            </a:pPr>
            <a:r>
              <a:rPr dirty="0"/>
              <a:t>	</a:t>
            </a:r>
            <a:r>
              <a:rPr sz="3000" dirty="0">
                <a:latin typeface="Calibri"/>
                <a:cs typeface="Calibri"/>
              </a:rPr>
              <a:t>AF </a:t>
            </a:r>
            <a:r>
              <a:rPr sz="3000" spc="-15" dirty="0">
                <a:latin typeface="Calibri"/>
                <a:cs typeface="Calibri"/>
              </a:rPr>
              <a:t>occurs </a:t>
            </a:r>
            <a:r>
              <a:rPr sz="3000" spc="-10" dirty="0">
                <a:latin typeface="Calibri"/>
                <a:cs typeface="Calibri"/>
              </a:rPr>
              <a:t>more commonly </a:t>
            </a:r>
            <a:r>
              <a:rPr sz="3000" dirty="0">
                <a:latin typeface="Calibri"/>
                <a:cs typeface="Calibri"/>
              </a:rPr>
              <a:t>in </a:t>
            </a:r>
            <a:r>
              <a:rPr sz="3000" spc="-5" dirty="0">
                <a:latin typeface="Calibri"/>
                <a:cs typeface="Calibri"/>
              </a:rPr>
              <a:t>older </a:t>
            </a:r>
            <a:r>
              <a:rPr sz="3000" spc="-10" dirty="0">
                <a:latin typeface="Calibri"/>
                <a:cs typeface="Calibri"/>
              </a:rPr>
              <a:t>patients </a:t>
            </a:r>
            <a:r>
              <a:rPr sz="3000" dirty="0">
                <a:latin typeface="Calibri"/>
                <a:cs typeface="Calibri"/>
              </a:rPr>
              <a:t>and is  </a:t>
            </a:r>
            <a:r>
              <a:rPr sz="3000" spc="-5" dirty="0">
                <a:latin typeface="Calibri"/>
                <a:cs typeface="Calibri"/>
              </a:rPr>
              <a:t>associated </a:t>
            </a:r>
            <a:r>
              <a:rPr sz="3000" dirty="0">
                <a:latin typeface="Calibri"/>
                <a:cs typeface="Calibri"/>
              </a:rPr>
              <a:t>with a </a:t>
            </a:r>
            <a:r>
              <a:rPr sz="3000" spc="-10" dirty="0">
                <a:latin typeface="Calibri"/>
                <a:cs typeface="Calibri"/>
              </a:rPr>
              <a:t>poorer prognosis, </a:t>
            </a:r>
            <a:r>
              <a:rPr sz="3000" dirty="0">
                <a:latin typeface="Calibri"/>
                <a:cs typeface="Calibri"/>
              </a:rPr>
              <a:t>with a </a:t>
            </a:r>
            <a:r>
              <a:rPr sz="3000" spc="-5" dirty="0">
                <a:solidFill>
                  <a:srgbClr val="0D0D0D"/>
                </a:solidFill>
                <a:latin typeface="Calibri"/>
                <a:cs typeface="Calibri"/>
              </a:rPr>
              <a:t>10-year  </a:t>
            </a:r>
            <a:r>
              <a:rPr sz="3000" spc="-5" dirty="0">
                <a:latin typeface="Calibri"/>
                <a:cs typeface="Calibri"/>
              </a:rPr>
              <a:t>survival </a:t>
            </a:r>
            <a:r>
              <a:rPr sz="3000" spc="-30" dirty="0">
                <a:latin typeface="Calibri"/>
                <a:cs typeface="Calibri"/>
              </a:rPr>
              <a:t>rate </a:t>
            </a:r>
            <a:r>
              <a:rPr sz="3000" spc="-5" dirty="0">
                <a:latin typeface="Calibri"/>
                <a:cs typeface="Calibri"/>
              </a:rPr>
              <a:t>of </a:t>
            </a:r>
            <a:r>
              <a:rPr sz="3000" dirty="0">
                <a:latin typeface="Calibri"/>
                <a:cs typeface="Calibri"/>
              </a:rPr>
              <a:t>25% </a:t>
            </a:r>
            <a:r>
              <a:rPr sz="3000" spc="-10" dirty="0">
                <a:latin typeface="Calibri"/>
                <a:cs typeface="Calibri"/>
              </a:rPr>
              <a:t>compared </a:t>
            </a:r>
            <a:r>
              <a:rPr sz="3000" dirty="0">
                <a:latin typeface="Calibri"/>
                <a:cs typeface="Calibri"/>
              </a:rPr>
              <a:t>with 46% in </a:t>
            </a:r>
            <a:r>
              <a:rPr sz="3000" spc="-10" dirty="0">
                <a:latin typeface="Calibri"/>
                <a:cs typeface="Calibri"/>
              </a:rPr>
              <a:t>patients  </a:t>
            </a:r>
            <a:r>
              <a:rPr sz="3000" dirty="0">
                <a:latin typeface="Calibri"/>
                <a:cs typeface="Calibri"/>
              </a:rPr>
              <a:t>who </a:t>
            </a:r>
            <a:r>
              <a:rPr sz="3000" spc="-5" dirty="0">
                <a:latin typeface="Calibri"/>
                <a:cs typeface="Calibri"/>
              </a:rPr>
              <a:t>remain </a:t>
            </a:r>
            <a:r>
              <a:rPr sz="3000" dirty="0">
                <a:latin typeface="Calibri"/>
                <a:cs typeface="Calibri"/>
              </a:rPr>
              <a:t>in sinus</a:t>
            </a:r>
            <a:r>
              <a:rPr sz="3000" spc="10" dirty="0">
                <a:latin typeface="Calibri"/>
                <a:cs typeface="Calibri"/>
              </a:rPr>
              <a:t> </a:t>
            </a:r>
            <a:r>
              <a:rPr sz="3000" spc="-10" dirty="0">
                <a:latin typeface="Calibri"/>
                <a:cs typeface="Calibri"/>
              </a:rPr>
              <a:t>rhythm.</a:t>
            </a:r>
            <a:endParaRPr sz="3000" dirty="0">
              <a:latin typeface="Calibri"/>
              <a:cs typeface="Calibri"/>
            </a:endParaRPr>
          </a:p>
          <a:p>
            <a:pPr>
              <a:lnSpc>
                <a:spcPct val="100000"/>
              </a:lnSpc>
              <a:buChar char="•"/>
            </a:pPr>
            <a:endParaRPr sz="3000" dirty="0">
              <a:latin typeface="Calibri"/>
              <a:cs typeface="Calibri"/>
            </a:endParaRPr>
          </a:p>
          <a:p>
            <a:pPr>
              <a:lnSpc>
                <a:spcPct val="100000"/>
              </a:lnSpc>
              <a:spcBef>
                <a:spcPts val="35"/>
              </a:spcBef>
              <a:buChar char="•"/>
            </a:pPr>
            <a:endParaRPr sz="4050" dirty="0">
              <a:latin typeface="Calibri"/>
              <a:cs typeface="Calibri"/>
            </a:endParaRPr>
          </a:p>
          <a:p>
            <a:pPr marL="355600" marR="5080" indent="-342900">
              <a:lnSpc>
                <a:spcPct val="90000"/>
              </a:lnSpc>
              <a:buClr>
                <a:srgbClr val="0D0D0D"/>
              </a:buClr>
              <a:buFont typeface="Arial"/>
              <a:buChar char="•"/>
              <a:tabLst>
                <a:tab pos="440690" algn="l"/>
                <a:tab pos="441325" algn="l"/>
              </a:tabLst>
            </a:pPr>
            <a:r>
              <a:rPr dirty="0"/>
              <a:t>	</a:t>
            </a:r>
            <a:r>
              <a:rPr sz="3000" dirty="0">
                <a:latin typeface="Calibri"/>
                <a:cs typeface="Calibri"/>
              </a:rPr>
              <a:t>In </a:t>
            </a:r>
            <a:r>
              <a:rPr sz="3000" spc="-15" dirty="0">
                <a:latin typeface="Calibri"/>
                <a:cs typeface="Calibri"/>
              </a:rPr>
              <a:t>more recent </a:t>
            </a:r>
            <a:r>
              <a:rPr sz="3000" dirty="0">
                <a:latin typeface="Calibri"/>
                <a:cs typeface="Calibri"/>
              </a:rPr>
              <a:t>BMV </a:t>
            </a:r>
            <a:r>
              <a:rPr sz="3000" spc="-10" dirty="0">
                <a:latin typeface="Calibri"/>
                <a:cs typeface="Calibri"/>
              </a:rPr>
              <a:t>studies, </a:t>
            </a:r>
            <a:r>
              <a:rPr sz="3000" dirty="0">
                <a:latin typeface="Calibri"/>
                <a:cs typeface="Calibri"/>
              </a:rPr>
              <a:t>the </a:t>
            </a:r>
            <a:r>
              <a:rPr sz="3000" spc="-15" dirty="0">
                <a:latin typeface="Calibri"/>
                <a:cs typeface="Calibri"/>
              </a:rPr>
              <a:t>prevalence </a:t>
            </a:r>
            <a:r>
              <a:rPr sz="3000" spc="-5" dirty="0">
                <a:latin typeface="Calibri"/>
                <a:cs typeface="Calibri"/>
              </a:rPr>
              <a:t>of </a:t>
            </a:r>
            <a:r>
              <a:rPr sz="3000" dirty="0">
                <a:latin typeface="Calibri"/>
                <a:cs typeface="Calibri"/>
              </a:rPr>
              <a:t>AF  </a:t>
            </a:r>
            <a:r>
              <a:rPr sz="3000" spc="-15" dirty="0">
                <a:latin typeface="Calibri"/>
                <a:cs typeface="Calibri"/>
              </a:rPr>
              <a:t>ranged </a:t>
            </a:r>
            <a:r>
              <a:rPr sz="3000" spc="-20" dirty="0">
                <a:latin typeface="Calibri"/>
                <a:cs typeface="Calibri"/>
              </a:rPr>
              <a:t>from </a:t>
            </a:r>
            <a:r>
              <a:rPr sz="3000" dirty="0">
                <a:latin typeface="Calibri"/>
                <a:cs typeface="Calibri"/>
              </a:rPr>
              <a:t>4% in a </a:t>
            </a:r>
            <a:r>
              <a:rPr sz="3000" spc="-5" dirty="0">
                <a:latin typeface="Calibri"/>
                <a:cs typeface="Calibri"/>
              </a:rPr>
              <a:t>series </a:t>
            </a:r>
            <a:r>
              <a:rPr sz="3000" dirty="0">
                <a:latin typeface="Calibri"/>
                <a:cs typeface="Calibri"/>
              </a:rPr>
              <a:t>of 600 </a:t>
            </a:r>
            <a:r>
              <a:rPr sz="3000" spc="-10" dirty="0">
                <a:latin typeface="Calibri"/>
                <a:cs typeface="Calibri"/>
              </a:rPr>
              <a:t>patients </a:t>
            </a:r>
            <a:r>
              <a:rPr sz="3000" spc="-20" dirty="0">
                <a:latin typeface="Calibri"/>
                <a:cs typeface="Calibri"/>
              </a:rPr>
              <a:t>from </a:t>
            </a:r>
            <a:r>
              <a:rPr sz="3000" dirty="0">
                <a:latin typeface="Calibri"/>
                <a:cs typeface="Calibri"/>
              </a:rPr>
              <a:t>India,  with a mean </a:t>
            </a:r>
            <a:r>
              <a:rPr sz="3000" spc="-5" dirty="0">
                <a:latin typeface="Calibri"/>
                <a:cs typeface="Calibri"/>
              </a:rPr>
              <a:t>age of </a:t>
            </a:r>
            <a:r>
              <a:rPr sz="3000" dirty="0">
                <a:latin typeface="Calibri"/>
                <a:cs typeface="Calibri"/>
              </a:rPr>
              <a:t>27 </a:t>
            </a:r>
            <a:r>
              <a:rPr sz="3000" spc="-20" dirty="0">
                <a:latin typeface="Calibri"/>
                <a:cs typeface="Calibri"/>
              </a:rPr>
              <a:t>years, </a:t>
            </a:r>
            <a:r>
              <a:rPr sz="3000" dirty="0">
                <a:latin typeface="Calibri"/>
                <a:cs typeface="Calibri"/>
              </a:rPr>
              <a:t>and 27% in a </a:t>
            </a:r>
            <a:r>
              <a:rPr sz="3000" spc="-5" dirty="0">
                <a:latin typeface="Calibri"/>
                <a:cs typeface="Calibri"/>
              </a:rPr>
              <a:t>series of  </a:t>
            </a:r>
            <a:r>
              <a:rPr sz="3000" dirty="0">
                <a:latin typeface="Calibri"/>
                <a:cs typeface="Calibri"/>
              </a:rPr>
              <a:t>4832 </a:t>
            </a:r>
            <a:r>
              <a:rPr sz="3000" spc="-10" dirty="0">
                <a:latin typeface="Calibri"/>
                <a:cs typeface="Calibri"/>
              </a:rPr>
              <a:t>patients </a:t>
            </a:r>
            <a:r>
              <a:rPr sz="3000" spc="-15" dirty="0">
                <a:latin typeface="Calibri"/>
                <a:cs typeface="Calibri"/>
              </a:rPr>
              <a:t>from </a:t>
            </a:r>
            <a:r>
              <a:rPr sz="3000" spc="-5" dirty="0">
                <a:latin typeface="Calibri"/>
                <a:cs typeface="Calibri"/>
              </a:rPr>
              <a:t>China, </a:t>
            </a:r>
            <a:r>
              <a:rPr sz="3000" dirty="0">
                <a:latin typeface="Calibri"/>
                <a:cs typeface="Calibri"/>
              </a:rPr>
              <a:t>with a mean </a:t>
            </a:r>
            <a:r>
              <a:rPr sz="3000" spc="-5" dirty="0">
                <a:latin typeface="Calibri"/>
                <a:cs typeface="Calibri"/>
              </a:rPr>
              <a:t>age of </a:t>
            </a:r>
            <a:r>
              <a:rPr sz="3000" dirty="0">
                <a:latin typeface="Calibri"/>
                <a:cs typeface="Calibri"/>
              </a:rPr>
              <a:t>37  </a:t>
            </a:r>
            <a:r>
              <a:rPr sz="3000" spc="-20" dirty="0">
                <a:latin typeface="Calibri"/>
                <a:cs typeface="Calibri"/>
              </a:rPr>
              <a:t>years.</a:t>
            </a:r>
            <a:endParaRPr sz="3000" dirty="0">
              <a:latin typeface="Calibri"/>
              <a:cs typeface="Calibri"/>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26489"/>
            <a:ext cx="8221980" cy="4142104"/>
          </a:xfrm>
          <a:prstGeom prst="rect">
            <a:avLst/>
          </a:prstGeom>
        </p:spPr>
        <p:txBody>
          <a:bodyPr vert="horz" wrap="square" lIns="0" tIns="104139" rIns="0" bIns="0" rtlCol="0">
            <a:spAutoFit/>
          </a:bodyPr>
          <a:lstStyle/>
          <a:p>
            <a:pPr marL="355600" marR="17145" indent="-343535" algn="just">
              <a:lnSpc>
                <a:spcPct val="80000"/>
              </a:lnSpc>
              <a:spcBef>
                <a:spcPts val="819"/>
              </a:spcBef>
              <a:buFont typeface="Arial"/>
              <a:buChar char="•"/>
              <a:tabLst>
                <a:tab pos="356235" algn="l"/>
              </a:tabLst>
            </a:pPr>
            <a:r>
              <a:rPr sz="3000" spc="-5" dirty="0">
                <a:latin typeface="Calibri"/>
                <a:cs typeface="Calibri"/>
              </a:rPr>
              <a:t>When </a:t>
            </a:r>
            <a:r>
              <a:rPr sz="3000" dirty="0">
                <a:latin typeface="Calibri"/>
                <a:cs typeface="Calibri"/>
              </a:rPr>
              <a:t>the </a:t>
            </a:r>
            <a:r>
              <a:rPr sz="3000" spc="-15" dirty="0">
                <a:latin typeface="Calibri"/>
                <a:cs typeface="Calibri"/>
              </a:rPr>
              <a:t>site </a:t>
            </a:r>
            <a:r>
              <a:rPr sz="3000" spc="-5" dirty="0">
                <a:latin typeface="Calibri"/>
                <a:cs typeface="Calibri"/>
              </a:rPr>
              <a:t>of TSP </a:t>
            </a:r>
            <a:r>
              <a:rPr sz="3000" spc="-10" dirty="0">
                <a:latin typeface="Calibri"/>
                <a:cs typeface="Calibri"/>
              </a:rPr>
              <a:t>is </a:t>
            </a:r>
            <a:r>
              <a:rPr sz="3000" spc="-5" dirty="0">
                <a:latin typeface="Calibri"/>
                <a:cs typeface="Calibri"/>
              </a:rPr>
              <a:t>superior (high) or </a:t>
            </a:r>
            <a:r>
              <a:rPr sz="3000" dirty="0">
                <a:latin typeface="Calibri"/>
                <a:cs typeface="Calibri"/>
              </a:rPr>
              <a:t>the </a:t>
            </a:r>
            <a:r>
              <a:rPr sz="3000" spc="-5" dirty="0">
                <a:latin typeface="Calibri"/>
                <a:cs typeface="Calibri"/>
              </a:rPr>
              <a:t>angle  </a:t>
            </a:r>
            <a:r>
              <a:rPr sz="3000" spc="-10" dirty="0">
                <a:latin typeface="Calibri"/>
                <a:cs typeface="Calibri"/>
              </a:rPr>
              <a:t>between </a:t>
            </a:r>
            <a:r>
              <a:rPr sz="3000" dirty="0">
                <a:latin typeface="Calibri"/>
                <a:cs typeface="Calibri"/>
              </a:rPr>
              <a:t>the </a:t>
            </a:r>
            <a:r>
              <a:rPr sz="3000" spc="-15" dirty="0">
                <a:latin typeface="Calibri"/>
                <a:cs typeface="Calibri"/>
              </a:rPr>
              <a:t>site </a:t>
            </a:r>
            <a:r>
              <a:rPr sz="3000" spc="-5" dirty="0">
                <a:latin typeface="Calibri"/>
                <a:cs typeface="Calibri"/>
              </a:rPr>
              <a:t>of </a:t>
            </a:r>
            <a:r>
              <a:rPr sz="3000" spc="-10" dirty="0">
                <a:latin typeface="Calibri"/>
                <a:cs typeface="Calibri"/>
              </a:rPr>
              <a:t>puncture </a:t>
            </a:r>
            <a:r>
              <a:rPr sz="3000" dirty="0">
                <a:latin typeface="Calibri"/>
                <a:cs typeface="Calibri"/>
              </a:rPr>
              <a:t>and MV is </a:t>
            </a:r>
            <a:r>
              <a:rPr sz="3000" spc="-10" dirty="0">
                <a:latin typeface="Calibri"/>
                <a:cs typeface="Calibri"/>
              </a:rPr>
              <a:t>very acute  </a:t>
            </a:r>
            <a:r>
              <a:rPr sz="3000" dirty="0">
                <a:latin typeface="Calibri"/>
                <a:cs typeface="Calibri"/>
              </a:rPr>
              <a:t>then</a:t>
            </a:r>
            <a:endParaRPr sz="3000">
              <a:latin typeface="Calibri"/>
              <a:cs typeface="Calibri"/>
            </a:endParaRPr>
          </a:p>
          <a:p>
            <a:pPr>
              <a:lnSpc>
                <a:spcPct val="100000"/>
              </a:lnSpc>
              <a:spcBef>
                <a:spcPts val="25"/>
              </a:spcBef>
              <a:buFont typeface="Arial"/>
              <a:buChar char="•"/>
            </a:pPr>
            <a:endParaRPr sz="3500">
              <a:latin typeface="Calibri"/>
              <a:cs typeface="Calibri"/>
            </a:endParaRPr>
          </a:p>
          <a:p>
            <a:pPr marL="355600" marR="5080" indent="-343535">
              <a:lnSpc>
                <a:spcPts val="2880"/>
              </a:lnSpc>
              <a:buFont typeface="Arial"/>
              <a:buChar char="•"/>
              <a:tabLst>
                <a:tab pos="355600" algn="l"/>
                <a:tab pos="356235" algn="l"/>
              </a:tabLst>
            </a:pPr>
            <a:r>
              <a:rPr sz="3000" spc="-5" dirty="0">
                <a:latin typeface="Calibri"/>
                <a:cs typeface="Calibri"/>
              </a:rPr>
              <a:t>Clockwise </a:t>
            </a:r>
            <a:r>
              <a:rPr sz="3000" spc="-20" dirty="0">
                <a:latin typeface="Calibri"/>
                <a:cs typeface="Calibri"/>
              </a:rPr>
              <a:t>rather </a:t>
            </a:r>
            <a:r>
              <a:rPr sz="3000" dirty="0">
                <a:latin typeface="Calibri"/>
                <a:cs typeface="Calibri"/>
              </a:rPr>
              <a:t>than </a:t>
            </a:r>
            <a:r>
              <a:rPr sz="3000" spc="-10" dirty="0">
                <a:latin typeface="Calibri"/>
                <a:cs typeface="Calibri"/>
              </a:rPr>
              <a:t>counterclockwise </a:t>
            </a:r>
            <a:r>
              <a:rPr sz="3000" spc="-15" dirty="0">
                <a:latin typeface="Calibri"/>
                <a:cs typeface="Calibri"/>
              </a:rPr>
              <a:t>rotation </a:t>
            </a:r>
            <a:r>
              <a:rPr sz="3000" spc="-5" dirty="0">
                <a:latin typeface="Calibri"/>
                <a:cs typeface="Calibri"/>
              </a:rPr>
              <a:t>of  </a:t>
            </a:r>
            <a:r>
              <a:rPr sz="3000" spc="-10" dirty="0">
                <a:latin typeface="Calibri"/>
                <a:cs typeface="Calibri"/>
              </a:rPr>
              <a:t>stylet </a:t>
            </a:r>
            <a:r>
              <a:rPr sz="3000" spc="-5" dirty="0">
                <a:latin typeface="Calibri"/>
                <a:cs typeface="Calibri"/>
              </a:rPr>
              <a:t>so </a:t>
            </a:r>
            <a:r>
              <a:rPr sz="3000" spc="-10" dirty="0">
                <a:latin typeface="Calibri"/>
                <a:cs typeface="Calibri"/>
              </a:rPr>
              <a:t>that balloon can be bounced </a:t>
            </a:r>
            <a:r>
              <a:rPr sz="3000" spc="-5" dirty="0">
                <a:latin typeface="Calibri"/>
                <a:cs typeface="Calibri"/>
              </a:rPr>
              <a:t>of </a:t>
            </a:r>
            <a:r>
              <a:rPr sz="3000" dirty="0">
                <a:latin typeface="Calibri"/>
                <a:cs typeface="Calibri"/>
              </a:rPr>
              <a:t>the  </a:t>
            </a:r>
            <a:r>
              <a:rPr sz="3000" spc="-10" dirty="0">
                <a:latin typeface="Calibri"/>
                <a:cs typeface="Calibri"/>
              </a:rPr>
              <a:t>posterior </a:t>
            </a:r>
            <a:r>
              <a:rPr sz="3000" spc="-5" dirty="0">
                <a:latin typeface="Calibri"/>
                <a:cs typeface="Calibri"/>
              </a:rPr>
              <a:t>LA</a:t>
            </a:r>
            <a:r>
              <a:rPr sz="3000" spc="10" dirty="0">
                <a:latin typeface="Calibri"/>
                <a:cs typeface="Calibri"/>
              </a:rPr>
              <a:t> </a:t>
            </a:r>
            <a:r>
              <a:rPr sz="3000" spc="-10" dirty="0">
                <a:latin typeface="Calibri"/>
                <a:cs typeface="Calibri"/>
              </a:rPr>
              <a:t>wall</a:t>
            </a:r>
            <a:endParaRPr sz="3000">
              <a:latin typeface="Calibri"/>
              <a:cs typeface="Calibri"/>
            </a:endParaRPr>
          </a:p>
          <a:p>
            <a:pPr>
              <a:lnSpc>
                <a:spcPct val="100000"/>
              </a:lnSpc>
              <a:spcBef>
                <a:spcPts val="50"/>
              </a:spcBef>
              <a:buFont typeface="Arial"/>
              <a:buChar char="•"/>
            </a:pPr>
            <a:endParaRPr sz="3500">
              <a:latin typeface="Calibri"/>
              <a:cs typeface="Calibri"/>
            </a:endParaRPr>
          </a:p>
          <a:p>
            <a:pPr marL="355600" marR="1225550" indent="-343535">
              <a:lnSpc>
                <a:spcPts val="2880"/>
              </a:lnSpc>
              <a:buFont typeface="Arial"/>
              <a:buChar char="•"/>
              <a:tabLst>
                <a:tab pos="355600" algn="l"/>
                <a:tab pos="356235" algn="l"/>
              </a:tabLst>
            </a:pPr>
            <a:r>
              <a:rPr sz="3000" dirty="0">
                <a:latin typeface="Calibri"/>
                <a:cs typeface="Calibri"/>
              </a:rPr>
              <a:t>15–20° angle in the </a:t>
            </a:r>
            <a:r>
              <a:rPr sz="3000" spc="-10" dirty="0">
                <a:latin typeface="Calibri"/>
                <a:cs typeface="Calibri"/>
              </a:rPr>
              <a:t>stylet </a:t>
            </a:r>
            <a:r>
              <a:rPr sz="3000" spc="-5" dirty="0">
                <a:latin typeface="Calibri"/>
                <a:cs typeface="Calibri"/>
              </a:rPr>
              <a:t>placed </a:t>
            </a:r>
            <a:r>
              <a:rPr sz="3000" dirty="0">
                <a:latin typeface="Calibri"/>
                <a:cs typeface="Calibri"/>
              </a:rPr>
              <a:t>10–12</a:t>
            </a:r>
            <a:r>
              <a:rPr sz="3000" spc="-114" dirty="0">
                <a:latin typeface="Calibri"/>
                <a:cs typeface="Calibri"/>
              </a:rPr>
              <a:t> </a:t>
            </a:r>
            <a:r>
              <a:rPr sz="3000" dirty="0">
                <a:latin typeface="Calibri"/>
                <a:cs typeface="Calibri"/>
              </a:rPr>
              <a:t>cm  </a:t>
            </a:r>
            <a:r>
              <a:rPr sz="3000" spc="-20" dirty="0">
                <a:latin typeface="Calibri"/>
                <a:cs typeface="Calibri"/>
              </a:rPr>
              <a:t>proximal </a:t>
            </a:r>
            <a:r>
              <a:rPr sz="3000" spc="-15" dirty="0">
                <a:latin typeface="Calibri"/>
                <a:cs typeface="Calibri"/>
              </a:rPr>
              <a:t>to </a:t>
            </a:r>
            <a:r>
              <a:rPr sz="3000" dirty="0">
                <a:latin typeface="Calibri"/>
                <a:cs typeface="Calibri"/>
              </a:rPr>
              <a:t>the </a:t>
            </a:r>
            <a:r>
              <a:rPr sz="3000" spc="-15" dirty="0">
                <a:latin typeface="Calibri"/>
                <a:cs typeface="Calibri"/>
              </a:rPr>
              <a:t>distal </a:t>
            </a:r>
            <a:r>
              <a:rPr sz="3000" dirty="0">
                <a:latin typeface="Calibri"/>
                <a:cs typeface="Calibri"/>
              </a:rPr>
              <a:t>tip</a:t>
            </a:r>
            <a:r>
              <a:rPr sz="3000" spc="-10" dirty="0">
                <a:latin typeface="Calibri"/>
                <a:cs typeface="Calibri"/>
              </a:rPr>
              <a:t> </a:t>
            </a:r>
            <a:r>
              <a:rPr sz="3000" dirty="0">
                <a:latin typeface="Calibri"/>
                <a:cs typeface="Calibri"/>
              </a:rPr>
              <a:t>.</a:t>
            </a:r>
            <a:endParaRPr sz="3000">
              <a:latin typeface="Calibri"/>
              <a:cs typeface="Calibri"/>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0"/>
            <a:ext cx="7928609" cy="2465705"/>
          </a:xfrm>
          <a:prstGeom prst="rect">
            <a:avLst/>
          </a:prstGeom>
        </p:spPr>
        <p:txBody>
          <a:bodyPr vert="horz" wrap="square" lIns="0" tIns="13335" rIns="0" bIns="0" rtlCol="0">
            <a:spAutoFit/>
          </a:bodyPr>
          <a:lstStyle/>
          <a:p>
            <a:pPr marL="264160" marR="5080" indent="-252095">
              <a:lnSpc>
                <a:spcPct val="100000"/>
              </a:lnSpc>
              <a:spcBef>
                <a:spcPts val="105"/>
              </a:spcBef>
            </a:pPr>
            <a:r>
              <a:rPr sz="3200" dirty="0"/>
              <a:t>When </a:t>
            </a:r>
            <a:r>
              <a:rPr sz="3200" spc="-10" dirty="0"/>
              <a:t>there </a:t>
            </a:r>
            <a:r>
              <a:rPr sz="3200" dirty="0"/>
              <a:t>is </a:t>
            </a:r>
            <a:r>
              <a:rPr sz="3200" spc="-5" dirty="0"/>
              <a:t>giant </a:t>
            </a:r>
            <a:r>
              <a:rPr sz="3200" spc="-10" dirty="0"/>
              <a:t>biatrial enlargement, </a:t>
            </a:r>
            <a:r>
              <a:rPr sz="3200" dirty="0"/>
              <a:t>a </a:t>
            </a:r>
            <a:r>
              <a:rPr sz="3200" spc="-10" dirty="0"/>
              <a:t>very  </a:t>
            </a:r>
            <a:r>
              <a:rPr sz="3200" spc="-15" dirty="0"/>
              <a:t>large </a:t>
            </a:r>
            <a:r>
              <a:rPr sz="3200" spc="-5" dirty="0"/>
              <a:t>curve </a:t>
            </a:r>
            <a:r>
              <a:rPr sz="3200" dirty="0"/>
              <a:t>20–30 cm </a:t>
            </a:r>
            <a:r>
              <a:rPr sz="3200" spc="-20" dirty="0"/>
              <a:t>proximal </a:t>
            </a:r>
            <a:r>
              <a:rPr sz="3200" spc="-25" dirty="0"/>
              <a:t>to </a:t>
            </a:r>
            <a:r>
              <a:rPr sz="3200" dirty="0"/>
              <a:t>the </a:t>
            </a:r>
            <a:r>
              <a:rPr sz="3200" spc="-20" dirty="0"/>
              <a:t>distal </a:t>
            </a:r>
            <a:r>
              <a:rPr sz="3200" spc="-5" dirty="0"/>
              <a:t>tip  of the </a:t>
            </a:r>
            <a:r>
              <a:rPr sz="3200" spc="-15" dirty="0"/>
              <a:t>stylet </a:t>
            </a:r>
            <a:r>
              <a:rPr sz="3200" spc="-20" dirty="0"/>
              <a:t>may </a:t>
            </a:r>
            <a:r>
              <a:rPr sz="3200" spc="-5" dirty="0"/>
              <a:t>help </a:t>
            </a:r>
            <a:r>
              <a:rPr sz="3200" spc="-25" dirty="0"/>
              <a:t>to </a:t>
            </a:r>
            <a:r>
              <a:rPr sz="3200" spc="-10" dirty="0"/>
              <a:t>give </a:t>
            </a:r>
            <a:r>
              <a:rPr sz="3200" spc="-5" dirty="0"/>
              <a:t>the </a:t>
            </a:r>
            <a:r>
              <a:rPr sz="3200" spc="-15" dirty="0"/>
              <a:t>catheter </a:t>
            </a:r>
            <a:r>
              <a:rPr sz="3200" dirty="0"/>
              <a:t>an  </a:t>
            </a:r>
            <a:r>
              <a:rPr sz="3200" spc="-15" dirty="0"/>
              <a:t>arch appropriate </a:t>
            </a:r>
            <a:r>
              <a:rPr sz="3200" spc="-20" dirty="0"/>
              <a:t>to </a:t>
            </a:r>
            <a:r>
              <a:rPr sz="3200" dirty="0"/>
              <a:t>the </a:t>
            </a:r>
            <a:r>
              <a:rPr sz="3200" spc="-15" dirty="0"/>
              <a:t>large </a:t>
            </a:r>
            <a:r>
              <a:rPr sz="3200" spc="-10" dirty="0"/>
              <a:t>curvature </a:t>
            </a:r>
            <a:r>
              <a:rPr sz="3200" dirty="0"/>
              <a:t>of the  </a:t>
            </a:r>
            <a:r>
              <a:rPr sz="3200" spc="-10" dirty="0"/>
              <a:t>path </a:t>
            </a:r>
            <a:r>
              <a:rPr sz="3200" spc="-25" dirty="0"/>
              <a:t>toward </a:t>
            </a:r>
            <a:r>
              <a:rPr sz="3200" dirty="0"/>
              <a:t>the </a:t>
            </a:r>
            <a:r>
              <a:rPr sz="3200" spc="-15" dirty="0"/>
              <a:t>mitral</a:t>
            </a:r>
            <a:r>
              <a:rPr sz="3200" spc="45" dirty="0"/>
              <a:t> </a:t>
            </a:r>
            <a:r>
              <a:rPr sz="3200" spc="-5" dirty="0"/>
              <a:t>orifice</a:t>
            </a:r>
            <a:endParaRPr sz="3200" dirty="0"/>
          </a:p>
        </p:txBody>
      </p:sp>
      <p:sp>
        <p:nvSpPr>
          <p:cNvPr id="3" name="object 3"/>
          <p:cNvSpPr/>
          <p:nvPr/>
        </p:nvSpPr>
        <p:spPr>
          <a:xfrm>
            <a:off x="3810000" y="4114800"/>
            <a:ext cx="3448664" cy="22430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8785"/>
            <a:ext cx="8070215" cy="4324350"/>
          </a:xfrm>
          <a:prstGeom prst="rect">
            <a:avLst/>
          </a:prstGeom>
        </p:spPr>
        <p:txBody>
          <a:bodyPr vert="horz" wrap="square" lIns="0" tIns="12700" rIns="0" bIns="0" rtlCol="0">
            <a:spAutoFit/>
          </a:bodyPr>
          <a:lstStyle/>
          <a:p>
            <a:pPr marL="355600" marR="5080" indent="-343535">
              <a:lnSpc>
                <a:spcPct val="100000"/>
              </a:lnSpc>
              <a:spcBef>
                <a:spcPts val="100"/>
              </a:spcBef>
              <a:buFont typeface="Arial"/>
              <a:buChar char="•"/>
              <a:tabLst>
                <a:tab pos="355600" algn="l"/>
                <a:tab pos="356235" algn="l"/>
              </a:tabLst>
            </a:pPr>
            <a:r>
              <a:rPr sz="3000" dirty="0">
                <a:latin typeface="Calibri"/>
                <a:cs typeface="Calibri"/>
              </a:rPr>
              <a:t>If the </a:t>
            </a:r>
            <a:r>
              <a:rPr sz="3000" spc="-15" dirty="0">
                <a:latin typeface="Calibri"/>
                <a:cs typeface="Calibri"/>
              </a:rPr>
              <a:t>site </a:t>
            </a:r>
            <a:r>
              <a:rPr sz="3000" spc="-5" dirty="0">
                <a:latin typeface="Calibri"/>
                <a:cs typeface="Calibri"/>
              </a:rPr>
              <a:t>of </a:t>
            </a:r>
            <a:r>
              <a:rPr sz="3000" spc="-15" dirty="0">
                <a:latin typeface="Calibri"/>
                <a:cs typeface="Calibri"/>
              </a:rPr>
              <a:t>puncture deviates rightwards </a:t>
            </a:r>
            <a:r>
              <a:rPr sz="3000" spc="-5" dirty="0">
                <a:latin typeface="Calibri"/>
                <a:cs typeface="Calibri"/>
              </a:rPr>
              <a:t>or  </a:t>
            </a:r>
            <a:r>
              <a:rPr sz="3000" spc="-15" dirty="0">
                <a:latin typeface="Calibri"/>
                <a:cs typeface="Calibri"/>
              </a:rPr>
              <a:t>upwards, </a:t>
            </a:r>
            <a:r>
              <a:rPr sz="3000" dirty="0">
                <a:latin typeface="Calibri"/>
                <a:cs typeface="Calibri"/>
              </a:rPr>
              <a:t>a </a:t>
            </a:r>
            <a:r>
              <a:rPr sz="3000" spc="-15" dirty="0">
                <a:latin typeface="Calibri"/>
                <a:cs typeface="Calibri"/>
              </a:rPr>
              <a:t>large radius </a:t>
            </a:r>
            <a:r>
              <a:rPr sz="3000" spc="-5" dirty="0">
                <a:latin typeface="Calibri"/>
                <a:cs typeface="Calibri"/>
              </a:rPr>
              <a:t>curve </a:t>
            </a:r>
            <a:r>
              <a:rPr sz="3000" dirty="0">
                <a:latin typeface="Calibri"/>
                <a:cs typeface="Calibri"/>
              </a:rPr>
              <a:t>is made </a:t>
            </a:r>
            <a:r>
              <a:rPr sz="3000" spc="-10" dirty="0">
                <a:latin typeface="Calibri"/>
                <a:cs typeface="Calibri"/>
              </a:rPr>
              <a:t>in </a:t>
            </a:r>
            <a:r>
              <a:rPr sz="3000" dirty="0">
                <a:latin typeface="Calibri"/>
                <a:cs typeface="Calibri"/>
              </a:rPr>
              <a:t>the </a:t>
            </a:r>
            <a:r>
              <a:rPr sz="3000" spc="-10" dirty="0">
                <a:latin typeface="Calibri"/>
                <a:cs typeface="Calibri"/>
              </a:rPr>
              <a:t>stylet  </a:t>
            </a:r>
            <a:r>
              <a:rPr sz="3000" dirty="0">
                <a:latin typeface="Calibri"/>
                <a:cs typeface="Calibri"/>
              </a:rPr>
              <a:t>with the </a:t>
            </a:r>
            <a:r>
              <a:rPr sz="3000" spc="-15" dirty="0">
                <a:latin typeface="Calibri"/>
                <a:cs typeface="Calibri"/>
              </a:rPr>
              <a:t>apex </a:t>
            </a:r>
            <a:r>
              <a:rPr sz="3000" spc="-5" dirty="0">
                <a:latin typeface="Calibri"/>
                <a:cs typeface="Calibri"/>
              </a:rPr>
              <a:t>of </a:t>
            </a:r>
            <a:r>
              <a:rPr sz="3000" spc="-10" dirty="0">
                <a:latin typeface="Calibri"/>
                <a:cs typeface="Calibri"/>
              </a:rPr>
              <a:t>stylet </a:t>
            </a:r>
            <a:r>
              <a:rPr sz="3000" spc="-5" dirty="0">
                <a:latin typeface="Calibri"/>
                <a:cs typeface="Calibri"/>
              </a:rPr>
              <a:t>curve placed on </a:t>
            </a:r>
            <a:r>
              <a:rPr sz="3000" dirty="0">
                <a:latin typeface="Calibri"/>
                <a:cs typeface="Calibri"/>
              </a:rPr>
              <a:t>the  </a:t>
            </a:r>
            <a:r>
              <a:rPr sz="3000" spc="-10" dirty="0">
                <a:latin typeface="Calibri"/>
                <a:cs typeface="Calibri"/>
              </a:rPr>
              <a:t>puncture </a:t>
            </a:r>
            <a:r>
              <a:rPr sz="3000" spc="-15" dirty="0">
                <a:latin typeface="Calibri"/>
                <a:cs typeface="Calibri"/>
              </a:rPr>
              <a:t>site </a:t>
            </a:r>
            <a:r>
              <a:rPr sz="3000" dirty="0">
                <a:latin typeface="Calibri"/>
                <a:cs typeface="Calibri"/>
              </a:rPr>
              <a:t>in the </a:t>
            </a:r>
            <a:r>
              <a:rPr sz="3000" spc="-5" dirty="0">
                <a:latin typeface="Calibri"/>
                <a:cs typeface="Calibri"/>
              </a:rPr>
              <a:t>septum, </a:t>
            </a:r>
            <a:r>
              <a:rPr sz="3000" dirty="0">
                <a:latin typeface="Calibri"/>
                <a:cs typeface="Calibri"/>
              </a:rPr>
              <a:t>the </a:t>
            </a:r>
            <a:r>
              <a:rPr sz="3000" spc="-5" dirty="0">
                <a:latin typeface="Calibri"/>
                <a:cs typeface="Calibri"/>
              </a:rPr>
              <a:t>ascending curve  of </a:t>
            </a:r>
            <a:r>
              <a:rPr sz="3000" dirty="0">
                <a:latin typeface="Calibri"/>
                <a:cs typeface="Calibri"/>
              </a:rPr>
              <a:t>the </a:t>
            </a:r>
            <a:r>
              <a:rPr sz="3000" spc="-10" dirty="0">
                <a:latin typeface="Calibri"/>
                <a:cs typeface="Calibri"/>
              </a:rPr>
              <a:t>balloon </a:t>
            </a:r>
            <a:r>
              <a:rPr sz="3000" spc="-15" dirty="0">
                <a:latin typeface="Calibri"/>
                <a:cs typeface="Calibri"/>
              </a:rPr>
              <a:t>catheter </a:t>
            </a:r>
            <a:r>
              <a:rPr sz="3000" dirty="0">
                <a:latin typeface="Calibri"/>
                <a:cs typeface="Calibri"/>
              </a:rPr>
              <a:t>in RA and the </a:t>
            </a:r>
            <a:r>
              <a:rPr sz="3000" spc="-10" dirty="0">
                <a:latin typeface="Calibri"/>
                <a:cs typeface="Calibri"/>
              </a:rPr>
              <a:t>descending  </a:t>
            </a:r>
            <a:r>
              <a:rPr sz="3000" spc="-5" dirty="0">
                <a:latin typeface="Calibri"/>
                <a:cs typeface="Calibri"/>
              </a:rPr>
              <a:t>curve </a:t>
            </a:r>
            <a:r>
              <a:rPr sz="3000" dirty="0">
                <a:latin typeface="Calibri"/>
                <a:cs typeface="Calibri"/>
              </a:rPr>
              <a:t>in the</a:t>
            </a:r>
            <a:r>
              <a:rPr sz="3000" spc="-35" dirty="0">
                <a:latin typeface="Calibri"/>
                <a:cs typeface="Calibri"/>
              </a:rPr>
              <a:t> </a:t>
            </a:r>
            <a:r>
              <a:rPr sz="3000" spc="-5" dirty="0">
                <a:latin typeface="Calibri"/>
                <a:cs typeface="Calibri"/>
              </a:rPr>
              <a:t>LA.</a:t>
            </a:r>
            <a:endParaRPr sz="3000">
              <a:latin typeface="Calibri"/>
              <a:cs typeface="Calibri"/>
            </a:endParaRPr>
          </a:p>
          <a:p>
            <a:pPr>
              <a:lnSpc>
                <a:spcPct val="100000"/>
              </a:lnSpc>
              <a:spcBef>
                <a:spcPts val="45"/>
              </a:spcBef>
              <a:buFont typeface="Arial"/>
              <a:buChar char="•"/>
            </a:pPr>
            <a:endParaRPr sz="4100">
              <a:latin typeface="Calibri"/>
              <a:cs typeface="Calibri"/>
            </a:endParaRPr>
          </a:p>
          <a:p>
            <a:pPr marL="355600" marR="422275" indent="-343535">
              <a:lnSpc>
                <a:spcPct val="100000"/>
              </a:lnSpc>
              <a:buFont typeface="Arial"/>
              <a:buChar char="•"/>
              <a:tabLst>
                <a:tab pos="355600" algn="l"/>
                <a:tab pos="356235" algn="l"/>
              </a:tabLst>
            </a:pPr>
            <a:r>
              <a:rPr sz="3000" spc="-5" dirty="0">
                <a:latin typeface="Calibri"/>
                <a:cs typeface="Calibri"/>
              </a:rPr>
              <a:t>This curve </a:t>
            </a:r>
            <a:r>
              <a:rPr sz="3000" dirty="0">
                <a:latin typeface="Calibri"/>
                <a:cs typeface="Calibri"/>
              </a:rPr>
              <a:t>is </a:t>
            </a:r>
            <a:r>
              <a:rPr sz="3000" spc="-15" dirty="0">
                <a:latin typeface="Calibri"/>
                <a:cs typeface="Calibri"/>
              </a:rPr>
              <a:t>larger </a:t>
            </a:r>
            <a:r>
              <a:rPr sz="3000" dirty="0">
                <a:latin typeface="Calibri"/>
                <a:cs typeface="Calibri"/>
              </a:rPr>
              <a:t>than the </a:t>
            </a:r>
            <a:r>
              <a:rPr sz="3000" spc="-5" dirty="0">
                <a:latin typeface="Calibri"/>
                <a:cs typeface="Calibri"/>
              </a:rPr>
              <a:t>curve placed </a:t>
            </a:r>
            <a:r>
              <a:rPr sz="3000" dirty="0">
                <a:latin typeface="Calibri"/>
                <a:cs typeface="Calibri"/>
              </a:rPr>
              <a:t>in</a:t>
            </a:r>
            <a:r>
              <a:rPr sz="3000" spc="-95" dirty="0">
                <a:latin typeface="Calibri"/>
                <a:cs typeface="Calibri"/>
              </a:rPr>
              <a:t> </a:t>
            </a:r>
            <a:r>
              <a:rPr sz="3000" spc="-5" dirty="0">
                <a:latin typeface="Calibri"/>
                <a:cs typeface="Calibri"/>
              </a:rPr>
              <a:t>the  LA </a:t>
            </a:r>
            <a:r>
              <a:rPr sz="3000" dirty="0">
                <a:latin typeface="Calibri"/>
                <a:cs typeface="Calibri"/>
              </a:rPr>
              <a:t>alone with the </a:t>
            </a:r>
            <a:r>
              <a:rPr sz="3000" spc="-15" dirty="0">
                <a:latin typeface="Calibri"/>
                <a:cs typeface="Calibri"/>
              </a:rPr>
              <a:t>conventional </a:t>
            </a:r>
            <a:r>
              <a:rPr sz="3000" spc="-10" dirty="0">
                <a:latin typeface="Calibri"/>
                <a:cs typeface="Calibri"/>
              </a:rPr>
              <a:t>direct</a:t>
            </a:r>
            <a:r>
              <a:rPr sz="3000" spc="-85" dirty="0">
                <a:latin typeface="Calibri"/>
                <a:cs typeface="Calibri"/>
              </a:rPr>
              <a:t> </a:t>
            </a:r>
            <a:r>
              <a:rPr sz="3000" spc="-5" dirty="0">
                <a:latin typeface="Calibri"/>
                <a:cs typeface="Calibri"/>
              </a:rPr>
              <a:t>method.</a:t>
            </a:r>
            <a:endParaRPr sz="3000">
              <a:latin typeface="Calibri"/>
              <a:cs typeface="Calibri"/>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880617"/>
            <a:ext cx="8036559" cy="4470400"/>
          </a:xfrm>
          <a:prstGeom prst="rect">
            <a:avLst/>
          </a:prstGeom>
        </p:spPr>
        <p:txBody>
          <a:bodyPr vert="horz" wrap="square" lIns="0" tIns="58419" rIns="0" bIns="0" rtlCol="0">
            <a:spAutoFit/>
          </a:bodyPr>
          <a:lstStyle/>
          <a:p>
            <a:pPr marL="355600" marR="191770" indent="-343535">
              <a:lnSpc>
                <a:spcPts val="2920"/>
              </a:lnSpc>
              <a:spcBef>
                <a:spcPts val="459"/>
              </a:spcBef>
              <a:buFont typeface="Arial"/>
              <a:buChar char="•"/>
              <a:tabLst>
                <a:tab pos="355600" algn="l"/>
                <a:tab pos="356235" algn="l"/>
              </a:tabLst>
            </a:pPr>
            <a:r>
              <a:rPr sz="2700" dirty="0">
                <a:latin typeface="Calibri"/>
                <a:cs typeface="Calibri"/>
              </a:rPr>
              <a:t>When the </a:t>
            </a:r>
            <a:r>
              <a:rPr sz="2700" spc="-15" dirty="0">
                <a:latin typeface="Calibri"/>
                <a:cs typeface="Calibri"/>
              </a:rPr>
              <a:t>puncture </a:t>
            </a:r>
            <a:r>
              <a:rPr sz="2700" spc="-10" dirty="0">
                <a:latin typeface="Calibri"/>
                <a:cs typeface="Calibri"/>
              </a:rPr>
              <a:t>site </a:t>
            </a:r>
            <a:r>
              <a:rPr sz="2700" dirty="0">
                <a:latin typeface="Calibri"/>
                <a:cs typeface="Calibri"/>
              </a:rPr>
              <a:t>is </a:t>
            </a:r>
            <a:r>
              <a:rPr sz="2700" spc="-5" dirty="0">
                <a:latin typeface="Calibri"/>
                <a:cs typeface="Calibri"/>
              </a:rPr>
              <a:t>moved </a:t>
            </a:r>
            <a:r>
              <a:rPr sz="2700" spc="-15" dirty="0">
                <a:latin typeface="Calibri"/>
                <a:cs typeface="Calibri"/>
              </a:rPr>
              <a:t>to </a:t>
            </a:r>
            <a:r>
              <a:rPr sz="2700" spc="-10" dirty="0">
                <a:latin typeface="Calibri"/>
                <a:cs typeface="Calibri"/>
              </a:rPr>
              <a:t>the left,  </a:t>
            </a:r>
            <a:r>
              <a:rPr sz="2700" spc="-15" dirty="0">
                <a:latin typeface="Calibri"/>
                <a:cs typeface="Calibri"/>
              </a:rPr>
              <a:t>downwards </a:t>
            </a:r>
            <a:r>
              <a:rPr sz="2700" spc="-5" dirty="0">
                <a:latin typeface="Calibri"/>
                <a:cs typeface="Calibri"/>
              </a:rPr>
              <a:t>or </a:t>
            </a:r>
            <a:r>
              <a:rPr sz="2700" spc="-15" dirty="0">
                <a:latin typeface="Calibri"/>
                <a:cs typeface="Calibri"/>
              </a:rPr>
              <a:t>too </a:t>
            </a:r>
            <a:r>
              <a:rPr sz="2700" dirty="0">
                <a:latin typeface="Calibri"/>
                <a:cs typeface="Calibri"/>
              </a:rPr>
              <a:t>close </a:t>
            </a:r>
            <a:r>
              <a:rPr sz="2700" spc="-20" dirty="0">
                <a:latin typeface="Calibri"/>
                <a:cs typeface="Calibri"/>
              </a:rPr>
              <a:t>to </a:t>
            </a:r>
            <a:r>
              <a:rPr sz="2700" spc="-10" dirty="0">
                <a:latin typeface="Calibri"/>
                <a:cs typeface="Calibri"/>
              </a:rPr>
              <a:t>the </a:t>
            </a:r>
            <a:r>
              <a:rPr sz="2700" spc="-75" dirty="0">
                <a:latin typeface="Calibri"/>
                <a:cs typeface="Calibri"/>
              </a:rPr>
              <a:t>MV, </a:t>
            </a:r>
            <a:r>
              <a:rPr sz="2700" dirty="0">
                <a:latin typeface="Calibri"/>
                <a:cs typeface="Calibri"/>
              </a:rPr>
              <a:t>the </a:t>
            </a:r>
            <a:r>
              <a:rPr sz="2700" spc="-10" dirty="0">
                <a:latin typeface="Calibri"/>
                <a:cs typeface="Calibri"/>
              </a:rPr>
              <a:t>alternatives </a:t>
            </a:r>
            <a:r>
              <a:rPr sz="2700" spc="-15" dirty="0">
                <a:latin typeface="Calibri"/>
                <a:cs typeface="Calibri"/>
              </a:rPr>
              <a:t>to  cross </a:t>
            </a:r>
            <a:r>
              <a:rPr sz="2700" dirty="0">
                <a:latin typeface="Calibri"/>
                <a:cs typeface="Calibri"/>
              </a:rPr>
              <a:t>the </a:t>
            </a:r>
            <a:r>
              <a:rPr sz="2700" spc="-5" dirty="0">
                <a:latin typeface="Calibri"/>
                <a:cs typeface="Calibri"/>
              </a:rPr>
              <a:t>balloon </a:t>
            </a:r>
            <a:r>
              <a:rPr sz="2700" spc="-15" dirty="0">
                <a:latin typeface="Calibri"/>
                <a:cs typeface="Calibri"/>
              </a:rPr>
              <a:t>are </a:t>
            </a:r>
            <a:r>
              <a:rPr sz="2700" spc="-25" dirty="0">
                <a:latin typeface="Calibri"/>
                <a:cs typeface="Calibri"/>
              </a:rPr>
              <a:t>reverse </a:t>
            </a:r>
            <a:r>
              <a:rPr sz="2700" dirty="0">
                <a:latin typeface="Calibri"/>
                <a:cs typeface="Calibri"/>
              </a:rPr>
              <a:t>loop</a:t>
            </a:r>
            <a:r>
              <a:rPr sz="2700" spc="-55" dirty="0">
                <a:latin typeface="Calibri"/>
                <a:cs typeface="Calibri"/>
              </a:rPr>
              <a:t> </a:t>
            </a:r>
            <a:r>
              <a:rPr sz="2700" spc="-5" dirty="0">
                <a:latin typeface="Calibri"/>
                <a:cs typeface="Calibri"/>
              </a:rPr>
              <a:t>method.</a:t>
            </a:r>
            <a:endParaRPr sz="2700">
              <a:latin typeface="Calibri"/>
              <a:cs typeface="Calibri"/>
            </a:endParaRPr>
          </a:p>
          <a:p>
            <a:pPr>
              <a:lnSpc>
                <a:spcPct val="100000"/>
              </a:lnSpc>
              <a:spcBef>
                <a:spcPts val="15"/>
              </a:spcBef>
              <a:buFont typeface="Arial"/>
              <a:buChar char="•"/>
            </a:pPr>
            <a:endParaRPr sz="3400">
              <a:latin typeface="Calibri"/>
              <a:cs typeface="Calibri"/>
            </a:endParaRPr>
          </a:p>
          <a:p>
            <a:pPr marL="355600" marR="5080" indent="-343535">
              <a:lnSpc>
                <a:spcPct val="90000"/>
              </a:lnSpc>
              <a:buFont typeface="Arial"/>
              <a:buChar char="•"/>
              <a:tabLst>
                <a:tab pos="355600" algn="l"/>
                <a:tab pos="356235" algn="l"/>
              </a:tabLst>
            </a:pPr>
            <a:r>
              <a:rPr sz="2700" dirty="0">
                <a:latin typeface="Calibri"/>
                <a:cs typeface="Calibri"/>
              </a:rPr>
              <a:t>Another </a:t>
            </a:r>
            <a:r>
              <a:rPr sz="2700" spc="-10" dirty="0">
                <a:latin typeface="Calibri"/>
                <a:cs typeface="Calibri"/>
              </a:rPr>
              <a:t>approach </a:t>
            </a:r>
            <a:r>
              <a:rPr sz="2700" dirty="0">
                <a:latin typeface="Calibri"/>
                <a:cs typeface="Calibri"/>
              </a:rPr>
              <a:t>in this </a:t>
            </a:r>
            <a:r>
              <a:rPr sz="2700" spc="-5" dirty="0">
                <a:latin typeface="Calibri"/>
                <a:cs typeface="Calibri"/>
              </a:rPr>
              <a:t>situation </a:t>
            </a:r>
            <a:r>
              <a:rPr sz="2700" dirty="0">
                <a:latin typeface="Calibri"/>
                <a:cs typeface="Calibri"/>
              </a:rPr>
              <a:t>is </a:t>
            </a:r>
            <a:r>
              <a:rPr sz="2700" spc="-20" dirty="0">
                <a:latin typeface="Calibri"/>
                <a:cs typeface="Calibri"/>
              </a:rPr>
              <a:t>first </a:t>
            </a:r>
            <a:r>
              <a:rPr sz="2700" spc="-10" dirty="0">
                <a:latin typeface="Calibri"/>
                <a:cs typeface="Calibri"/>
              </a:rPr>
              <a:t>crossing </a:t>
            </a:r>
            <a:r>
              <a:rPr sz="2700" dirty="0">
                <a:latin typeface="Calibri"/>
                <a:cs typeface="Calibri"/>
              </a:rPr>
              <a:t>the  MV and </a:t>
            </a:r>
            <a:r>
              <a:rPr sz="2700" spc="-5" dirty="0">
                <a:latin typeface="Calibri"/>
                <a:cs typeface="Calibri"/>
              </a:rPr>
              <a:t>placing </a:t>
            </a:r>
            <a:r>
              <a:rPr sz="2700" dirty="0">
                <a:latin typeface="Calibri"/>
                <a:cs typeface="Calibri"/>
              </a:rPr>
              <a:t>the 0.20 </a:t>
            </a:r>
            <a:r>
              <a:rPr sz="2700" spc="-15" dirty="0">
                <a:latin typeface="Calibri"/>
                <a:cs typeface="Calibri"/>
              </a:rPr>
              <a:t>backup </a:t>
            </a:r>
            <a:r>
              <a:rPr sz="2700" dirty="0">
                <a:latin typeface="Calibri"/>
                <a:cs typeface="Calibri"/>
              </a:rPr>
              <a:t>J-tipped </a:t>
            </a:r>
            <a:r>
              <a:rPr sz="2700" spc="-15" dirty="0">
                <a:latin typeface="Calibri"/>
                <a:cs typeface="Calibri"/>
              </a:rPr>
              <a:t>wire </a:t>
            </a:r>
            <a:r>
              <a:rPr sz="2700" dirty="0">
                <a:latin typeface="Calibri"/>
                <a:cs typeface="Calibri"/>
              </a:rPr>
              <a:t>in </a:t>
            </a:r>
            <a:r>
              <a:rPr sz="2700" spc="-95" dirty="0">
                <a:latin typeface="Calibri"/>
                <a:cs typeface="Calibri"/>
              </a:rPr>
              <a:t>LV </a:t>
            </a:r>
            <a:r>
              <a:rPr sz="2700" spc="-5" dirty="0">
                <a:latin typeface="Calibri"/>
                <a:cs typeface="Calibri"/>
              </a:rPr>
              <a:t>and  </a:t>
            </a:r>
            <a:r>
              <a:rPr sz="2700" dirty="0">
                <a:latin typeface="Calibri"/>
                <a:cs typeface="Calibri"/>
              </a:rPr>
              <a:t>then </a:t>
            </a:r>
            <a:r>
              <a:rPr sz="2700" spc="-10" dirty="0">
                <a:latin typeface="Calibri"/>
                <a:cs typeface="Calibri"/>
              </a:rPr>
              <a:t>introduction </a:t>
            </a:r>
            <a:r>
              <a:rPr sz="2700" spc="-5" dirty="0">
                <a:latin typeface="Calibri"/>
                <a:cs typeface="Calibri"/>
              </a:rPr>
              <a:t>of </a:t>
            </a:r>
            <a:r>
              <a:rPr sz="2700" spc="-10" dirty="0">
                <a:latin typeface="Calibri"/>
                <a:cs typeface="Calibri"/>
              </a:rPr>
              <a:t>diagnostic </a:t>
            </a:r>
            <a:r>
              <a:rPr sz="2700" dirty="0">
                <a:latin typeface="Calibri"/>
                <a:cs typeface="Calibri"/>
              </a:rPr>
              <a:t>JR </a:t>
            </a:r>
            <a:r>
              <a:rPr sz="2700" spc="-15" dirty="0">
                <a:latin typeface="Calibri"/>
                <a:cs typeface="Calibri"/>
              </a:rPr>
              <a:t>coronary catheter  </a:t>
            </a:r>
            <a:r>
              <a:rPr sz="2700" spc="-10" dirty="0">
                <a:latin typeface="Calibri"/>
                <a:cs typeface="Calibri"/>
              </a:rPr>
              <a:t>over </a:t>
            </a:r>
            <a:r>
              <a:rPr sz="2700" dirty="0">
                <a:latin typeface="Calibri"/>
                <a:cs typeface="Calibri"/>
              </a:rPr>
              <a:t>this</a:t>
            </a:r>
            <a:r>
              <a:rPr sz="2700" spc="-10" dirty="0">
                <a:latin typeface="Calibri"/>
                <a:cs typeface="Calibri"/>
              </a:rPr>
              <a:t> wire.</a:t>
            </a:r>
            <a:endParaRPr sz="2700">
              <a:latin typeface="Calibri"/>
              <a:cs typeface="Calibri"/>
            </a:endParaRPr>
          </a:p>
          <a:p>
            <a:pPr>
              <a:lnSpc>
                <a:spcPct val="100000"/>
              </a:lnSpc>
              <a:spcBef>
                <a:spcPts val="40"/>
              </a:spcBef>
              <a:buFont typeface="Arial"/>
              <a:buChar char="•"/>
            </a:pPr>
            <a:endParaRPr sz="3450">
              <a:latin typeface="Calibri"/>
              <a:cs typeface="Calibri"/>
            </a:endParaRPr>
          </a:p>
          <a:p>
            <a:pPr marL="355600" marR="241300" indent="-343535">
              <a:lnSpc>
                <a:spcPts val="2920"/>
              </a:lnSpc>
              <a:buFont typeface="Arial"/>
              <a:buChar char="•"/>
              <a:tabLst>
                <a:tab pos="355600" algn="l"/>
                <a:tab pos="356235" algn="l"/>
              </a:tabLst>
            </a:pPr>
            <a:r>
              <a:rPr sz="2700" spc="-5" dirty="0">
                <a:latin typeface="Calibri"/>
                <a:cs typeface="Calibri"/>
              </a:rPr>
              <a:t>Then positioning of </a:t>
            </a:r>
            <a:r>
              <a:rPr sz="2700" dirty="0">
                <a:latin typeface="Calibri"/>
                <a:cs typeface="Calibri"/>
              </a:rPr>
              <a:t>the </a:t>
            </a:r>
            <a:r>
              <a:rPr sz="2700" spc="-5" dirty="0">
                <a:latin typeface="Calibri"/>
                <a:cs typeface="Calibri"/>
              </a:rPr>
              <a:t>preshaped </a:t>
            </a:r>
            <a:r>
              <a:rPr sz="2700" dirty="0">
                <a:latin typeface="Calibri"/>
                <a:cs typeface="Calibri"/>
              </a:rPr>
              <a:t>0.25 </a:t>
            </a:r>
            <a:r>
              <a:rPr sz="2700" spc="-10" dirty="0">
                <a:latin typeface="Calibri"/>
                <a:cs typeface="Calibri"/>
              </a:rPr>
              <a:t>coil </a:t>
            </a:r>
            <a:r>
              <a:rPr sz="2700" spc="-15" dirty="0">
                <a:latin typeface="Calibri"/>
                <a:cs typeface="Calibri"/>
              </a:rPr>
              <a:t>wire </a:t>
            </a:r>
            <a:r>
              <a:rPr sz="2700" dirty="0">
                <a:latin typeface="Calibri"/>
                <a:cs typeface="Calibri"/>
              </a:rPr>
              <a:t>in </a:t>
            </a:r>
            <a:r>
              <a:rPr sz="2700" spc="-95" dirty="0">
                <a:latin typeface="Calibri"/>
                <a:cs typeface="Calibri"/>
              </a:rPr>
              <a:t>LV  </a:t>
            </a:r>
            <a:r>
              <a:rPr sz="2700" dirty="0">
                <a:latin typeface="Calibri"/>
                <a:cs typeface="Calibri"/>
              </a:rPr>
              <a:t>and then </a:t>
            </a:r>
            <a:r>
              <a:rPr sz="2700" spc="-10" dirty="0">
                <a:latin typeface="Calibri"/>
                <a:cs typeface="Calibri"/>
              </a:rPr>
              <a:t>introduction </a:t>
            </a:r>
            <a:r>
              <a:rPr sz="2700" spc="-5" dirty="0">
                <a:latin typeface="Calibri"/>
                <a:cs typeface="Calibri"/>
              </a:rPr>
              <a:t>of </a:t>
            </a:r>
            <a:r>
              <a:rPr sz="2700" dirty="0">
                <a:latin typeface="Calibri"/>
                <a:cs typeface="Calibri"/>
              </a:rPr>
              <a:t>Inoue </a:t>
            </a:r>
            <a:r>
              <a:rPr sz="2700" spc="-5" dirty="0">
                <a:latin typeface="Calibri"/>
                <a:cs typeface="Calibri"/>
              </a:rPr>
              <a:t>balloon </a:t>
            </a:r>
            <a:r>
              <a:rPr sz="2700" spc="-10" dirty="0">
                <a:latin typeface="Calibri"/>
                <a:cs typeface="Calibri"/>
              </a:rPr>
              <a:t>over the</a:t>
            </a:r>
            <a:r>
              <a:rPr sz="2700" spc="-155" dirty="0">
                <a:latin typeface="Calibri"/>
                <a:cs typeface="Calibri"/>
              </a:rPr>
              <a:t> </a:t>
            </a:r>
            <a:r>
              <a:rPr sz="2700" spc="-10" dirty="0">
                <a:latin typeface="Calibri"/>
                <a:cs typeface="Calibri"/>
              </a:rPr>
              <a:t>wire</a:t>
            </a:r>
            <a:endParaRPr sz="2700">
              <a:latin typeface="Calibri"/>
              <a:cs typeface="Calibri"/>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838200" y="6044957"/>
            <a:ext cx="7772400" cy="382156"/>
          </a:xfrm>
          <a:prstGeom prst="rect">
            <a:avLst/>
          </a:prstGeom>
        </p:spPr>
        <p:txBody>
          <a:bodyPr vert="horz" wrap="square" lIns="0" tIns="12700" rIns="0" bIns="0" rtlCol="0">
            <a:spAutoFit/>
          </a:bodyPr>
          <a:lstStyle/>
          <a:p>
            <a:pPr marL="437515" marR="5080" indent="-425450">
              <a:lnSpc>
                <a:spcPct val="100000"/>
              </a:lnSpc>
              <a:spcBef>
                <a:spcPts val="100"/>
              </a:spcBef>
            </a:pPr>
            <a:r>
              <a:rPr sz="1200" dirty="0"/>
              <a:t>Balloon </a:t>
            </a:r>
            <a:r>
              <a:rPr sz="1200" spc="-15" dirty="0"/>
              <a:t>mitral </a:t>
            </a:r>
            <a:r>
              <a:rPr sz="1200" spc="-5" dirty="0"/>
              <a:t>valvuloplasty: Our </a:t>
            </a:r>
            <a:r>
              <a:rPr sz="1200" spc="-10" dirty="0"/>
              <a:t>experience </a:t>
            </a:r>
            <a:r>
              <a:rPr sz="1200" spc="-5" dirty="0"/>
              <a:t>with </a:t>
            </a:r>
            <a:r>
              <a:rPr sz="1200" dirty="0"/>
              <a:t>a </a:t>
            </a:r>
            <a:r>
              <a:rPr sz="1200" spc="-5" dirty="0"/>
              <a:t>modified  </a:t>
            </a:r>
            <a:r>
              <a:rPr sz="1200" spc="-10" dirty="0"/>
              <a:t>technique </a:t>
            </a:r>
            <a:r>
              <a:rPr sz="1200" dirty="0"/>
              <a:t>of </a:t>
            </a:r>
            <a:r>
              <a:rPr sz="1200" spc="-5" dirty="0"/>
              <a:t>crossing the </a:t>
            </a:r>
            <a:r>
              <a:rPr sz="1200" spc="-10" dirty="0"/>
              <a:t>mitral </a:t>
            </a:r>
            <a:r>
              <a:rPr sz="1200" spc="-15" dirty="0"/>
              <a:t>valve </a:t>
            </a:r>
            <a:r>
              <a:rPr sz="1200" dirty="0"/>
              <a:t>in </a:t>
            </a:r>
            <a:r>
              <a:rPr sz="1200" spc="-5" dirty="0"/>
              <a:t>difficult</a:t>
            </a:r>
            <a:r>
              <a:rPr sz="1200" spc="5" dirty="0"/>
              <a:t> </a:t>
            </a:r>
            <a:r>
              <a:rPr sz="1200" spc="-5" dirty="0"/>
              <a:t>cases</a:t>
            </a:r>
          </a:p>
        </p:txBody>
      </p:sp>
      <p:sp>
        <p:nvSpPr>
          <p:cNvPr id="3" name="object 3"/>
          <p:cNvSpPr txBox="1"/>
          <p:nvPr/>
        </p:nvSpPr>
        <p:spPr>
          <a:xfrm>
            <a:off x="609600" y="0"/>
            <a:ext cx="8082915" cy="574675"/>
          </a:xfrm>
          <a:prstGeom prst="rect">
            <a:avLst/>
          </a:prstGeom>
        </p:spPr>
        <p:txBody>
          <a:bodyPr vert="horz" wrap="square" lIns="0" tIns="12700" rIns="0" bIns="0" rtlCol="0">
            <a:spAutoFit/>
          </a:bodyPr>
          <a:lstStyle/>
          <a:p>
            <a:pPr marL="63500">
              <a:lnSpc>
                <a:spcPct val="100000"/>
              </a:lnSpc>
              <a:spcBef>
                <a:spcPts val="100"/>
              </a:spcBef>
              <a:tabLst>
                <a:tab pos="4194810" algn="l"/>
              </a:tabLst>
            </a:pPr>
            <a:r>
              <a:rPr sz="1800" spc="-5" dirty="0">
                <a:latin typeface="Calibri"/>
                <a:cs typeface="Calibri"/>
              </a:rPr>
              <a:t>C. </a:t>
            </a:r>
            <a:r>
              <a:rPr sz="1800" dirty="0">
                <a:latin typeface="Calibri"/>
                <a:cs typeface="Calibri"/>
              </a:rPr>
              <a:t>N. </a:t>
            </a:r>
            <a:r>
              <a:rPr sz="1800" spc="-5" dirty="0">
                <a:latin typeface="Calibri"/>
                <a:cs typeface="Calibri"/>
              </a:rPr>
              <a:t>ManjunathDM</a:t>
            </a:r>
            <a:r>
              <a:rPr sz="1800" spc="-7" baseline="25462" dirty="0">
                <a:latin typeface="Calibri"/>
                <a:cs typeface="Calibri"/>
              </a:rPr>
              <a:t>1,*</a:t>
            </a:r>
            <a:r>
              <a:rPr sz="1800" spc="-5" dirty="0">
                <a:latin typeface="Calibri"/>
                <a:cs typeface="Calibri"/>
              </a:rPr>
              <a:t>, </a:t>
            </a:r>
            <a:r>
              <a:rPr sz="1800" dirty="0">
                <a:latin typeface="Calibri"/>
                <a:cs typeface="Calibri"/>
              </a:rPr>
              <a:t>K. </a:t>
            </a:r>
            <a:r>
              <a:rPr sz="1800" spc="-5" dirty="0">
                <a:latin typeface="Calibri"/>
                <a:cs typeface="Calibri"/>
              </a:rPr>
              <a:t>H.</a:t>
            </a:r>
            <a:r>
              <a:rPr sz="1800" spc="70" dirty="0">
                <a:latin typeface="Calibri"/>
                <a:cs typeface="Calibri"/>
              </a:rPr>
              <a:t> </a:t>
            </a:r>
            <a:r>
              <a:rPr sz="1800" spc="-10" dirty="0">
                <a:latin typeface="Calibri"/>
                <a:cs typeface="Calibri"/>
              </a:rPr>
              <a:t>Srinivasa</a:t>
            </a:r>
            <a:r>
              <a:rPr sz="1800" spc="20" dirty="0">
                <a:latin typeface="Calibri"/>
                <a:cs typeface="Calibri"/>
              </a:rPr>
              <a:t> </a:t>
            </a:r>
            <a:r>
              <a:rPr sz="1800" spc="-5" dirty="0">
                <a:latin typeface="Calibri"/>
                <a:cs typeface="Calibri"/>
              </a:rPr>
              <a:t>DM</a:t>
            </a:r>
            <a:r>
              <a:rPr sz="1800" spc="-7" baseline="25462" dirty="0">
                <a:latin typeface="Calibri"/>
                <a:cs typeface="Calibri"/>
              </a:rPr>
              <a:t>1</a:t>
            </a:r>
            <a:r>
              <a:rPr sz="1800" spc="-5" dirty="0">
                <a:latin typeface="Calibri"/>
                <a:cs typeface="Calibri"/>
              </a:rPr>
              <a:t>,	C. </a:t>
            </a:r>
            <a:r>
              <a:rPr sz="1800" dirty="0">
                <a:latin typeface="Calibri"/>
                <a:cs typeface="Calibri"/>
              </a:rPr>
              <a:t>B. </a:t>
            </a:r>
            <a:r>
              <a:rPr sz="1800" spc="-15" dirty="0">
                <a:latin typeface="Calibri"/>
                <a:cs typeface="Calibri"/>
              </a:rPr>
              <a:t>Patil </a:t>
            </a:r>
            <a:r>
              <a:rPr sz="1800" spc="-5" dirty="0">
                <a:latin typeface="Calibri"/>
                <a:cs typeface="Calibri"/>
              </a:rPr>
              <a:t>DM</a:t>
            </a:r>
            <a:r>
              <a:rPr sz="1800" spc="-7" baseline="25462" dirty="0">
                <a:latin typeface="Calibri"/>
                <a:cs typeface="Calibri"/>
              </a:rPr>
              <a:t>1</a:t>
            </a:r>
            <a:r>
              <a:rPr sz="1800" spc="-5" dirty="0">
                <a:latin typeface="Calibri"/>
                <a:cs typeface="Calibri"/>
              </a:rPr>
              <a:t>, H. </a:t>
            </a:r>
            <a:r>
              <a:rPr sz="1800" spc="-95" dirty="0">
                <a:latin typeface="Calibri"/>
                <a:cs typeface="Calibri"/>
              </a:rPr>
              <a:t>V. </a:t>
            </a:r>
            <a:r>
              <a:rPr sz="1800" spc="-20" dirty="0">
                <a:latin typeface="Calibri"/>
                <a:cs typeface="Calibri"/>
              </a:rPr>
              <a:t>Venkatesh </a:t>
            </a:r>
            <a:r>
              <a:rPr sz="1800" spc="-5" dirty="0">
                <a:latin typeface="Calibri"/>
                <a:cs typeface="Calibri"/>
              </a:rPr>
              <a:t>DM</a:t>
            </a:r>
            <a:r>
              <a:rPr sz="1800" spc="-7" baseline="25462" dirty="0">
                <a:latin typeface="Calibri"/>
                <a:cs typeface="Calibri"/>
              </a:rPr>
              <a:t>1</a:t>
            </a:r>
            <a:r>
              <a:rPr sz="1800" spc="-5" dirty="0">
                <a:latin typeface="Calibri"/>
                <a:cs typeface="Calibri"/>
              </a:rPr>
              <a:t>, </a:t>
            </a:r>
            <a:r>
              <a:rPr sz="1800" dirty="0">
                <a:latin typeface="Calibri"/>
                <a:cs typeface="Calibri"/>
              </a:rPr>
              <a:t>.</a:t>
            </a:r>
            <a:r>
              <a:rPr sz="1800" spc="160" dirty="0">
                <a:latin typeface="Calibri"/>
                <a:cs typeface="Calibri"/>
              </a:rPr>
              <a:t> </a:t>
            </a:r>
            <a:r>
              <a:rPr sz="1800" dirty="0">
                <a:latin typeface="Calibri"/>
                <a:cs typeface="Calibri"/>
              </a:rPr>
              <a:t>S.</a:t>
            </a:r>
          </a:p>
          <a:p>
            <a:pPr marL="169545">
              <a:lnSpc>
                <a:spcPct val="100000"/>
              </a:lnSpc>
            </a:pPr>
            <a:r>
              <a:rPr sz="1800" dirty="0">
                <a:latin typeface="Calibri"/>
                <a:cs typeface="Calibri"/>
              </a:rPr>
              <a:t>Bhoopal </a:t>
            </a:r>
            <a:r>
              <a:rPr sz="1800" spc="-5" dirty="0">
                <a:latin typeface="Calibri"/>
                <a:cs typeface="Calibri"/>
              </a:rPr>
              <a:t>MD</a:t>
            </a:r>
            <a:r>
              <a:rPr sz="1800" spc="-7" baseline="25462" dirty="0">
                <a:latin typeface="Calibri"/>
                <a:cs typeface="Calibri"/>
              </a:rPr>
              <a:t>2 </a:t>
            </a:r>
            <a:r>
              <a:rPr sz="1800" dirty="0">
                <a:latin typeface="Calibri"/>
                <a:cs typeface="Calibri"/>
              </a:rPr>
              <a:t>andC. </a:t>
            </a:r>
            <a:r>
              <a:rPr sz="1800" spc="-5" dirty="0">
                <a:latin typeface="Calibri"/>
                <a:cs typeface="Calibri"/>
              </a:rPr>
              <a:t>Dhanalakshmi </a:t>
            </a:r>
            <a:r>
              <a:rPr sz="1800" spc="-10" dirty="0">
                <a:latin typeface="Calibri"/>
                <a:cs typeface="Calibri"/>
              </a:rPr>
              <a:t>RCDS</a:t>
            </a:r>
            <a:r>
              <a:rPr sz="1800" spc="-15" baseline="25462" dirty="0">
                <a:latin typeface="Calibri"/>
                <a:cs typeface="Calibri"/>
              </a:rPr>
              <a:t>1 </a:t>
            </a:r>
            <a:r>
              <a:rPr sz="1800" spc="-5" dirty="0">
                <a:latin typeface="Calibri"/>
                <a:cs typeface="Calibri"/>
              </a:rPr>
              <a:t>Article fir </a:t>
            </a:r>
            <a:r>
              <a:rPr sz="1800" spc="-15" dirty="0">
                <a:latin typeface="Calibri"/>
                <a:cs typeface="Calibri"/>
              </a:rPr>
              <a:t>st </a:t>
            </a:r>
            <a:r>
              <a:rPr sz="1800" spc="-5" dirty="0">
                <a:latin typeface="Calibri"/>
                <a:cs typeface="Calibri"/>
              </a:rPr>
              <a:t>published online: </a:t>
            </a:r>
            <a:r>
              <a:rPr sz="1800" dirty="0">
                <a:latin typeface="Calibri"/>
                <a:cs typeface="Calibri"/>
              </a:rPr>
              <a:t>6 </a:t>
            </a:r>
            <a:r>
              <a:rPr sz="1800" spc="-15" dirty="0">
                <a:latin typeface="Calibri"/>
                <a:cs typeface="Calibri"/>
              </a:rPr>
              <a:t>DEC</a:t>
            </a:r>
            <a:r>
              <a:rPr sz="1800" spc="-90" dirty="0">
                <a:latin typeface="Calibri"/>
                <a:cs typeface="Calibri"/>
              </a:rPr>
              <a:t> </a:t>
            </a:r>
            <a:r>
              <a:rPr sz="1800" spc="-5" dirty="0">
                <a:latin typeface="Calibri"/>
                <a:cs typeface="Calibri"/>
              </a:rPr>
              <a:t>1998</a:t>
            </a:r>
            <a:endParaRPr sz="1800" dirty="0">
              <a:latin typeface="Calibri"/>
              <a:cs typeface="Calibri"/>
            </a:endParaRPr>
          </a:p>
        </p:txBody>
      </p:sp>
      <p:grpSp>
        <p:nvGrpSpPr>
          <p:cNvPr id="4" name="object 4"/>
          <p:cNvGrpSpPr/>
          <p:nvPr/>
        </p:nvGrpSpPr>
        <p:grpSpPr>
          <a:xfrm>
            <a:off x="228600" y="838200"/>
            <a:ext cx="8915400" cy="4895215"/>
            <a:chOff x="448055" y="1514855"/>
            <a:chExt cx="8171815" cy="4895215"/>
          </a:xfrm>
        </p:grpSpPr>
        <p:sp>
          <p:nvSpPr>
            <p:cNvPr id="5" name="object 5"/>
            <p:cNvSpPr/>
            <p:nvPr/>
          </p:nvSpPr>
          <p:spPr>
            <a:xfrm>
              <a:off x="520898" y="1784327"/>
              <a:ext cx="7983537" cy="44602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52627" y="1519427"/>
              <a:ext cx="8162925" cy="4886325"/>
            </a:xfrm>
            <a:custGeom>
              <a:avLst/>
              <a:gdLst/>
              <a:ahLst/>
              <a:cxnLst/>
              <a:rect l="l" t="t" r="r" b="b"/>
              <a:pathLst>
                <a:path w="8162925" h="4886325">
                  <a:moveTo>
                    <a:pt x="0" y="4885944"/>
                  </a:moveTo>
                  <a:lnTo>
                    <a:pt x="8162544" y="4885944"/>
                  </a:lnTo>
                  <a:lnTo>
                    <a:pt x="8162544" y="0"/>
                  </a:lnTo>
                  <a:lnTo>
                    <a:pt x="0" y="0"/>
                  </a:lnTo>
                  <a:lnTo>
                    <a:pt x="0" y="4885944"/>
                  </a:lnTo>
                  <a:close/>
                </a:path>
              </a:pathLst>
            </a:custGeom>
            <a:ln w="9144">
              <a:solidFill>
                <a:srgbClr val="4F81BC"/>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63065"/>
            <a:ext cx="7965440" cy="4461510"/>
          </a:xfrm>
          <a:prstGeom prst="rect">
            <a:avLst/>
          </a:prstGeom>
        </p:spPr>
        <p:txBody>
          <a:bodyPr vert="horz" wrap="square" lIns="0" tIns="58419" rIns="0" bIns="0" rtlCol="0">
            <a:spAutoFit/>
          </a:bodyPr>
          <a:lstStyle/>
          <a:p>
            <a:pPr marL="355600" marR="350520" indent="-343535">
              <a:lnSpc>
                <a:spcPct val="90000"/>
              </a:lnSpc>
              <a:spcBef>
                <a:spcPts val="459"/>
              </a:spcBef>
              <a:buFont typeface="Arial"/>
              <a:buChar char="•"/>
              <a:tabLst>
                <a:tab pos="355600" algn="l"/>
                <a:tab pos="356235" algn="l"/>
              </a:tabLst>
            </a:pPr>
            <a:r>
              <a:rPr sz="3000" dirty="0">
                <a:latin typeface="Calibri"/>
                <a:cs typeface="Calibri"/>
              </a:rPr>
              <a:t>As the </a:t>
            </a:r>
            <a:r>
              <a:rPr sz="3000" spc="-15" dirty="0">
                <a:latin typeface="Calibri"/>
                <a:cs typeface="Calibri"/>
              </a:rPr>
              <a:t>complexity </a:t>
            </a:r>
            <a:r>
              <a:rPr sz="3000" spc="-5" dirty="0">
                <a:latin typeface="Calibri"/>
                <a:cs typeface="Calibri"/>
              </a:rPr>
              <a:t>of balloon </a:t>
            </a:r>
            <a:r>
              <a:rPr sz="3000" spc="-10" dirty="0">
                <a:latin typeface="Calibri"/>
                <a:cs typeface="Calibri"/>
              </a:rPr>
              <a:t>crossing increases  there </a:t>
            </a:r>
            <a:r>
              <a:rPr sz="3000" dirty="0">
                <a:latin typeface="Calibri"/>
                <a:cs typeface="Calibri"/>
              </a:rPr>
              <a:t>is </a:t>
            </a:r>
            <a:r>
              <a:rPr sz="3000" spc="-10" dirty="0">
                <a:latin typeface="Calibri"/>
                <a:cs typeface="Calibri"/>
              </a:rPr>
              <a:t>simultaneous increase </a:t>
            </a:r>
            <a:r>
              <a:rPr sz="3000" dirty="0">
                <a:latin typeface="Calibri"/>
                <a:cs typeface="Calibri"/>
              </a:rPr>
              <a:t>in risk </a:t>
            </a:r>
            <a:r>
              <a:rPr sz="3000" spc="-5" dirty="0">
                <a:latin typeface="Calibri"/>
                <a:cs typeface="Calibri"/>
              </a:rPr>
              <a:t>of  </a:t>
            </a:r>
            <a:r>
              <a:rPr sz="3000" spc="-15" dirty="0">
                <a:latin typeface="Calibri"/>
                <a:cs typeface="Calibri"/>
              </a:rPr>
              <a:t>development </a:t>
            </a:r>
            <a:r>
              <a:rPr sz="3000" spc="-5" dirty="0">
                <a:latin typeface="Calibri"/>
                <a:cs typeface="Calibri"/>
              </a:rPr>
              <a:t>of </a:t>
            </a:r>
            <a:r>
              <a:rPr sz="3000" dirty="0">
                <a:latin typeface="Calibri"/>
                <a:cs typeface="Calibri"/>
              </a:rPr>
              <a:t>MR, </a:t>
            </a:r>
            <a:r>
              <a:rPr sz="3000" spc="-10" dirty="0">
                <a:latin typeface="Calibri"/>
                <a:cs typeface="Calibri"/>
              </a:rPr>
              <a:t>damage </a:t>
            </a:r>
            <a:r>
              <a:rPr sz="3000" spc="-15" dirty="0">
                <a:latin typeface="Calibri"/>
                <a:cs typeface="Calibri"/>
              </a:rPr>
              <a:t>to </a:t>
            </a:r>
            <a:r>
              <a:rPr sz="3000" dirty="0">
                <a:latin typeface="Calibri"/>
                <a:cs typeface="Calibri"/>
              </a:rPr>
              <a:t>the MV  </a:t>
            </a:r>
            <a:r>
              <a:rPr sz="3000" spc="-10" dirty="0">
                <a:latin typeface="Calibri"/>
                <a:cs typeface="Calibri"/>
              </a:rPr>
              <a:t>apparatus, </a:t>
            </a:r>
            <a:r>
              <a:rPr sz="3000" spc="-15" dirty="0">
                <a:latin typeface="Calibri"/>
                <a:cs typeface="Calibri"/>
              </a:rPr>
              <a:t>cardiac </a:t>
            </a:r>
            <a:r>
              <a:rPr sz="3000" spc="-20" dirty="0">
                <a:latin typeface="Calibri"/>
                <a:cs typeface="Calibri"/>
              </a:rPr>
              <a:t>perforation</a:t>
            </a:r>
            <a:r>
              <a:rPr sz="3000" spc="-5" dirty="0">
                <a:latin typeface="Calibri"/>
                <a:cs typeface="Calibri"/>
              </a:rPr>
              <a:t> </a:t>
            </a:r>
            <a:r>
              <a:rPr sz="3000" dirty="0">
                <a:latin typeface="Calibri"/>
                <a:cs typeface="Calibri"/>
              </a:rPr>
              <a:t>.</a:t>
            </a:r>
            <a:endParaRPr sz="3000">
              <a:latin typeface="Calibri"/>
              <a:cs typeface="Calibri"/>
            </a:endParaRPr>
          </a:p>
          <a:p>
            <a:pPr>
              <a:lnSpc>
                <a:spcPct val="100000"/>
              </a:lnSpc>
              <a:buFont typeface="Arial"/>
              <a:buChar char="•"/>
            </a:pPr>
            <a:endParaRPr sz="3000">
              <a:latin typeface="Calibri"/>
              <a:cs typeface="Calibri"/>
            </a:endParaRPr>
          </a:p>
          <a:p>
            <a:pPr>
              <a:lnSpc>
                <a:spcPct val="100000"/>
              </a:lnSpc>
              <a:spcBef>
                <a:spcPts val="35"/>
              </a:spcBef>
              <a:buFont typeface="Arial"/>
              <a:buChar char="•"/>
            </a:pPr>
            <a:endParaRPr sz="4050">
              <a:latin typeface="Calibri"/>
              <a:cs typeface="Calibri"/>
            </a:endParaRPr>
          </a:p>
          <a:p>
            <a:pPr marL="355600" marR="5080" indent="-343535">
              <a:lnSpc>
                <a:spcPct val="90000"/>
              </a:lnSpc>
              <a:buFont typeface="Arial"/>
              <a:buChar char="•"/>
              <a:tabLst>
                <a:tab pos="355600" algn="l"/>
                <a:tab pos="356235" algn="l"/>
              </a:tabLst>
            </a:pPr>
            <a:r>
              <a:rPr sz="3000" spc="-5" dirty="0">
                <a:latin typeface="Calibri"/>
                <a:cs typeface="Calibri"/>
              </a:rPr>
              <a:t>Sometimes </a:t>
            </a:r>
            <a:r>
              <a:rPr sz="3000" spc="-10" dirty="0">
                <a:latin typeface="Calibri"/>
                <a:cs typeface="Calibri"/>
              </a:rPr>
              <a:t>withdrawing </a:t>
            </a:r>
            <a:r>
              <a:rPr sz="3000" dirty="0">
                <a:latin typeface="Calibri"/>
                <a:cs typeface="Calibri"/>
              </a:rPr>
              <a:t>the </a:t>
            </a:r>
            <a:r>
              <a:rPr sz="3000" spc="-15" dirty="0">
                <a:latin typeface="Calibri"/>
                <a:cs typeface="Calibri"/>
              </a:rPr>
              <a:t>steering </a:t>
            </a:r>
            <a:r>
              <a:rPr sz="3000" spc="-10" dirty="0">
                <a:latin typeface="Calibri"/>
                <a:cs typeface="Calibri"/>
              </a:rPr>
              <a:t>stylet </a:t>
            </a:r>
            <a:r>
              <a:rPr sz="3000" dirty="0">
                <a:latin typeface="Calibri"/>
                <a:cs typeface="Calibri"/>
              </a:rPr>
              <a:t>tip </a:t>
            </a:r>
            <a:r>
              <a:rPr sz="3000" spc="-5" dirty="0">
                <a:latin typeface="Calibri"/>
                <a:cs typeface="Calibri"/>
              </a:rPr>
              <a:t>up  </a:t>
            </a:r>
            <a:r>
              <a:rPr sz="3000" spc="-15" dirty="0">
                <a:latin typeface="Calibri"/>
                <a:cs typeface="Calibri"/>
              </a:rPr>
              <a:t>to </a:t>
            </a:r>
            <a:r>
              <a:rPr sz="3000" dirty="0">
                <a:latin typeface="Calibri"/>
                <a:cs typeface="Calibri"/>
              </a:rPr>
              <a:t>the </a:t>
            </a:r>
            <a:r>
              <a:rPr sz="3000" spc="-15" dirty="0">
                <a:latin typeface="Calibri"/>
                <a:cs typeface="Calibri"/>
              </a:rPr>
              <a:t>septal </a:t>
            </a:r>
            <a:r>
              <a:rPr sz="3000" spc="-10" dirty="0">
                <a:latin typeface="Calibri"/>
                <a:cs typeface="Calibri"/>
              </a:rPr>
              <a:t>puncture </a:t>
            </a:r>
            <a:r>
              <a:rPr sz="3000" spc="-15" dirty="0">
                <a:latin typeface="Calibri"/>
                <a:cs typeface="Calibri"/>
              </a:rPr>
              <a:t>site </a:t>
            </a:r>
            <a:r>
              <a:rPr sz="3000" spc="-5" dirty="0">
                <a:latin typeface="Calibri"/>
                <a:cs typeface="Calibri"/>
              </a:rPr>
              <a:t>inside </a:t>
            </a:r>
            <a:r>
              <a:rPr sz="3000" dirty="0">
                <a:latin typeface="Calibri"/>
                <a:cs typeface="Calibri"/>
              </a:rPr>
              <a:t>the </a:t>
            </a:r>
            <a:r>
              <a:rPr sz="3000" spc="-5" dirty="0">
                <a:latin typeface="Calibri"/>
                <a:cs typeface="Calibri"/>
              </a:rPr>
              <a:t>Inoue  </a:t>
            </a:r>
            <a:r>
              <a:rPr sz="3000" spc="-10" dirty="0">
                <a:latin typeface="Calibri"/>
                <a:cs typeface="Calibri"/>
              </a:rPr>
              <a:t>balloon </a:t>
            </a:r>
            <a:r>
              <a:rPr sz="3000" dirty="0">
                <a:latin typeface="Calibri"/>
                <a:cs typeface="Calibri"/>
              </a:rPr>
              <a:t>which is </a:t>
            </a:r>
            <a:r>
              <a:rPr sz="3000" spc="-5" dirty="0">
                <a:latin typeface="Calibri"/>
                <a:cs typeface="Calibri"/>
              </a:rPr>
              <a:t>minimally </a:t>
            </a:r>
            <a:r>
              <a:rPr sz="3000" spc="-15" dirty="0">
                <a:latin typeface="Calibri"/>
                <a:cs typeface="Calibri"/>
              </a:rPr>
              <a:t>inflated at </a:t>
            </a:r>
            <a:r>
              <a:rPr sz="3000" dirty="0">
                <a:latin typeface="Calibri"/>
                <a:cs typeface="Calibri"/>
              </a:rPr>
              <a:t>its </a:t>
            </a:r>
            <a:r>
              <a:rPr sz="3000" spc="-15" dirty="0">
                <a:latin typeface="Calibri"/>
                <a:cs typeface="Calibri"/>
              </a:rPr>
              <a:t>distal  </a:t>
            </a:r>
            <a:r>
              <a:rPr sz="3000" spc="-5" dirty="0">
                <a:latin typeface="Calibri"/>
                <a:cs typeface="Calibri"/>
              </a:rPr>
              <a:t>portion </a:t>
            </a:r>
            <a:r>
              <a:rPr sz="3000" spc="-10" dirty="0">
                <a:latin typeface="Calibri"/>
                <a:cs typeface="Calibri"/>
              </a:rPr>
              <a:t>can </a:t>
            </a:r>
            <a:r>
              <a:rPr sz="3000" spc="-5" dirty="0">
                <a:latin typeface="Calibri"/>
                <a:cs typeface="Calibri"/>
              </a:rPr>
              <a:t>place </a:t>
            </a:r>
            <a:r>
              <a:rPr sz="3000" dirty="0">
                <a:latin typeface="Calibri"/>
                <a:cs typeface="Calibri"/>
              </a:rPr>
              <a:t>the </a:t>
            </a:r>
            <a:r>
              <a:rPr sz="3000" spc="-10" dirty="0">
                <a:latin typeface="Calibri"/>
                <a:cs typeface="Calibri"/>
              </a:rPr>
              <a:t>balloon </a:t>
            </a:r>
            <a:r>
              <a:rPr sz="3000" spc="-20" dirty="0">
                <a:latin typeface="Calibri"/>
                <a:cs typeface="Calibri"/>
              </a:rPr>
              <a:t>toward </a:t>
            </a:r>
            <a:r>
              <a:rPr sz="3000" dirty="0">
                <a:latin typeface="Calibri"/>
                <a:cs typeface="Calibri"/>
              </a:rPr>
              <a:t>MV</a:t>
            </a:r>
            <a:r>
              <a:rPr sz="3000" spc="-10" dirty="0">
                <a:latin typeface="Calibri"/>
                <a:cs typeface="Calibri"/>
              </a:rPr>
              <a:t> </a:t>
            </a:r>
            <a:r>
              <a:rPr sz="3000" dirty="0">
                <a:latin typeface="Calibri"/>
                <a:cs typeface="Calibri"/>
              </a:rPr>
              <a:t>.</a:t>
            </a:r>
            <a:endParaRPr sz="3000">
              <a:latin typeface="Calibri"/>
              <a:cs typeface="Calibri"/>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342390"/>
            <a:ext cx="8174355" cy="4470400"/>
          </a:xfrm>
          <a:prstGeom prst="rect">
            <a:avLst/>
          </a:prstGeom>
        </p:spPr>
        <p:txBody>
          <a:bodyPr vert="horz" wrap="square" lIns="0" tIns="53975" rIns="0" bIns="0" rtlCol="0">
            <a:spAutoFit/>
          </a:bodyPr>
          <a:lstStyle/>
          <a:p>
            <a:pPr marL="355600" marR="5080" indent="-343535">
              <a:lnSpc>
                <a:spcPct val="90000"/>
              </a:lnSpc>
              <a:spcBef>
                <a:spcPts val="425"/>
              </a:spcBef>
              <a:buFont typeface="Arial"/>
              <a:buChar char="•"/>
              <a:tabLst>
                <a:tab pos="355600" algn="l"/>
                <a:tab pos="356235" algn="l"/>
              </a:tabLst>
            </a:pPr>
            <a:r>
              <a:rPr sz="2700" spc="-30" dirty="0">
                <a:latin typeface="Calibri"/>
                <a:cs typeface="Calibri"/>
              </a:rPr>
              <a:t>Re </a:t>
            </a:r>
            <a:r>
              <a:rPr sz="2700" spc="-5" dirty="0">
                <a:latin typeface="Calibri"/>
                <a:cs typeface="Calibri"/>
              </a:rPr>
              <a:t>dilation of </a:t>
            </a:r>
            <a:r>
              <a:rPr sz="2700" dirty="0">
                <a:latin typeface="Calibri"/>
                <a:cs typeface="Calibri"/>
              </a:rPr>
              <a:t>IAS with a </a:t>
            </a:r>
            <a:r>
              <a:rPr sz="2700" spc="-5" dirty="0">
                <a:latin typeface="Calibri"/>
                <a:cs typeface="Calibri"/>
              </a:rPr>
              <a:t>14-F </a:t>
            </a:r>
            <a:r>
              <a:rPr sz="2700" spc="-10" dirty="0">
                <a:latin typeface="Calibri"/>
                <a:cs typeface="Calibri"/>
              </a:rPr>
              <a:t>dilator </a:t>
            </a:r>
            <a:r>
              <a:rPr sz="2700" spc="-5" dirty="0">
                <a:latin typeface="Calibri"/>
                <a:cs typeface="Calibri"/>
              </a:rPr>
              <a:t>or </a:t>
            </a:r>
            <a:r>
              <a:rPr sz="2700" spc="-10" dirty="0">
                <a:latin typeface="Calibri"/>
                <a:cs typeface="Calibri"/>
              </a:rPr>
              <a:t>even </a:t>
            </a:r>
            <a:r>
              <a:rPr sz="2700" dirty="0">
                <a:latin typeface="Calibri"/>
                <a:cs typeface="Calibri"/>
              </a:rPr>
              <a:t>with a 6–10  mm </a:t>
            </a:r>
            <a:r>
              <a:rPr sz="2700" spc="-10" dirty="0">
                <a:latin typeface="Calibri"/>
                <a:cs typeface="Calibri"/>
              </a:rPr>
              <a:t>peripheral arterial </a:t>
            </a:r>
            <a:r>
              <a:rPr sz="2700" spc="-5" dirty="0">
                <a:latin typeface="Calibri"/>
                <a:cs typeface="Calibri"/>
              </a:rPr>
              <a:t>balloon </a:t>
            </a:r>
            <a:r>
              <a:rPr sz="2700" spc="-20" dirty="0">
                <a:latin typeface="Calibri"/>
                <a:cs typeface="Calibri"/>
              </a:rPr>
              <a:t>may </a:t>
            </a:r>
            <a:r>
              <a:rPr sz="2700" spc="-5" dirty="0">
                <a:latin typeface="Calibri"/>
                <a:cs typeface="Calibri"/>
              </a:rPr>
              <a:t>sometimes be  </a:t>
            </a:r>
            <a:r>
              <a:rPr sz="2700" spc="-25" dirty="0">
                <a:latin typeface="Calibri"/>
                <a:cs typeface="Calibri"/>
              </a:rPr>
              <a:t>necessary.</a:t>
            </a:r>
            <a:endParaRPr sz="2700">
              <a:latin typeface="Calibri"/>
              <a:cs typeface="Calibri"/>
            </a:endParaRPr>
          </a:p>
          <a:p>
            <a:pPr>
              <a:lnSpc>
                <a:spcPct val="100000"/>
              </a:lnSpc>
              <a:spcBef>
                <a:spcPts val="35"/>
              </a:spcBef>
              <a:buFont typeface="Arial"/>
              <a:buChar char="•"/>
            </a:pPr>
            <a:endParaRPr sz="3450">
              <a:latin typeface="Calibri"/>
              <a:cs typeface="Calibri"/>
            </a:endParaRPr>
          </a:p>
          <a:p>
            <a:pPr marL="355600" marR="348615" indent="-343535">
              <a:lnSpc>
                <a:spcPts val="2920"/>
              </a:lnSpc>
              <a:spcBef>
                <a:spcPts val="5"/>
              </a:spcBef>
              <a:buFont typeface="Arial"/>
              <a:buChar char="•"/>
              <a:tabLst>
                <a:tab pos="355600" algn="l"/>
                <a:tab pos="356235" algn="l"/>
              </a:tabLst>
            </a:pPr>
            <a:r>
              <a:rPr sz="2700" spc="-5" dirty="0">
                <a:latin typeface="Calibri"/>
                <a:cs typeface="Calibri"/>
              </a:rPr>
              <a:t>Applying </a:t>
            </a:r>
            <a:r>
              <a:rPr sz="2700" spc="-15" dirty="0">
                <a:latin typeface="Calibri"/>
                <a:cs typeface="Calibri"/>
              </a:rPr>
              <a:t>negative pressure </a:t>
            </a:r>
            <a:r>
              <a:rPr sz="2700" spc="-5" dirty="0">
                <a:latin typeface="Calibri"/>
                <a:cs typeface="Calibri"/>
              </a:rPr>
              <a:t>on </a:t>
            </a:r>
            <a:r>
              <a:rPr sz="2700" dirty="0">
                <a:latin typeface="Calibri"/>
                <a:cs typeface="Calibri"/>
              </a:rPr>
              <a:t>the </a:t>
            </a:r>
            <a:r>
              <a:rPr sz="2700" spc="-5" dirty="0">
                <a:latin typeface="Calibri"/>
                <a:cs typeface="Calibri"/>
              </a:rPr>
              <a:t>balloon </a:t>
            </a:r>
            <a:r>
              <a:rPr sz="2700" spc="-10" dirty="0">
                <a:latin typeface="Calibri"/>
                <a:cs typeface="Calibri"/>
              </a:rPr>
              <a:t>can </a:t>
            </a:r>
            <a:r>
              <a:rPr sz="2700" spc="-5" dirty="0">
                <a:latin typeface="Calibri"/>
                <a:cs typeface="Calibri"/>
              </a:rPr>
              <a:t>help </a:t>
            </a:r>
            <a:r>
              <a:rPr sz="2700" spc="-15" dirty="0">
                <a:latin typeface="Calibri"/>
                <a:cs typeface="Calibri"/>
              </a:rPr>
              <a:t>to  cross </a:t>
            </a:r>
            <a:r>
              <a:rPr sz="2700" spc="-5" dirty="0">
                <a:latin typeface="Calibri"/>
                <a:cs typeface="Calibri"/>
              </a:rPr>
              <a:t>the </a:t>
            </a:r>
            <a:r>
              <a:rPr sz="2700" dirty="0">
                <a:latin typeface="Calibri"/>
                <a:cs typeface="Calibri"/>
              </a:rPr>
              <a:t>MV and also </a:t>
            </a:r>
            <a:r>
              <a:rPr sz="2700" spc="-5" dirty="0">
                <a:latin typeface="Calibri"/>
                <a:cs typeface="Calibri"/>
              </a:rPr>
              <a:t>placing </a:t>
            </a:r>
            <a:r>
              <a:rPr sz="2700" spc="-10" dirty="0">
                <a:latin typeface="Calibri"/>
                <a:cs typeface="Calibri"/>
              </a:rPr>
              <a:t>the </a:t>
            </a:r>
            <a:r>
              <a:rPr sz="2700" spc="-5" dirty="0">
                <a:latin typeface="Calibri"/>
                <a:cs typeface="Calibri"/>
              </a:rPr>
              <a:t>balloon </a:t>
            </a:r>
            <a:r>
              <a:rPr sz="2700" spc="-15" dirty="0">
                <a:latin typeface="Calibri"/>
                <a:cs typeface="Calibri"/>
              </a:rPr>
              <a:t>at </a:t>
            </a:r>
            <a:r>
              <a:rPr sz="2700" spc="-95" dirty="0">
                <a:latin typeface="Calibri"/>
                <a:cs typeface="Calibri"/>
              </a:rPr>
              <a:t>LV</a:t>
            </a:r>
            <a:r>
              <a:rPr sz="2700" spc="-100" dirty="0">
                <a:latin typeface="Calibri"/>
                <a:cs typeface="Calibri"/>
              </a:rPr>
              <a:t> </a:t>
            </a:r>
            <a:r>
              <a:rPr sz="2700" spc="-10" dirty="0">
                <a:latin typeface="Calibri"/>
                <a:cs typeface="Calibri"/>
              </a:rPr>
              <a:t>apex</a:t>
            </a:r>
            <a:endParaRPr sz="2700">
              <a:latin typeface="Calibri"/>
              <a:cs typeface="Calibri"/>
            </a:endParaRPr>
          </a:p>
          <a:p>
            <a:pPr>
              <a:lnSpc>
                <a:spcPct val="100000"/>
              </a:lnSpc>
              <a:spcBef>
                <a:spcPts val="15"/>
              </a:spcBef>
              <a:buFont typeface="Arial"/>
              <a:buChar char="•"/>
            </a:pPr>
            <a:endParaRPr sz="3400">
              <a:latin typeface="Calibri"/>
              <a:cs typeface="Calibri"/>
            </a:endParaRPr>
          </a:p>
          <a:p>
            <a:pPr marL="355600" marR="27940" indent="-343535">
              <a:lnSpc>
                <a:spcPct val="90000"/>
              </a:lnSpc>
              <a:buFont typeface="Arial"/>
              <a:buChar char="•"/>
              <a:tabLst>
                <a:tab pos="355600" algn="l"/>
                <a:tab pos="356235" algn="l"/>
              </a:tabLst>
            </a:pPr>
            <a:r>
              <a:rPr sz="2700" spc="-5" dirty="0">
                <a:latin typeface="Calibri"/>
                <a:cs typeface="Calibri"/>
              </a:rPr>
              <a:t>Once </a:t>
            </a:r>
            <a:r>
              <a:rPr sz="2700" dirty="0">
                <a:latin typeface="Calibri"/>
                <a:cs typeface="Calibri"/>
              </a:rPr>
              <a:t>the MV </a:t>
            </a:r>
            <a:r>
              <a:rPr sz="2700" spc="-5" dirty="0">
                <a:latin typeface="Calibri"/>
                <a:cs typeface="Calibri"/>
              </a:rPr>
              <a:t>has been </a:t>
            </a:r>
            <a:r>
              <a:rPr sz="2700" spc="-15" dirty="0">
                <a:latin typeface="Calibri"/>
                <a:cs typeface="Calibri"/>
              </a:rPr>
              <a:t>crossed, </a:t>
            </a:r>
            <a:r>
              <a:rPr sz="2700" dirty="0">
                <a:latin typeface="Calibri"/>
                <a:cs typeface="Calibri"/>
              </a:rPr>
              <a:t>the </a:t>
            </a:r>
            <a:r>
              <a:rPr sz="2700" spc="-15" dirty="0">
                <a:latin typeface="Calibri"/>
                <a:cs typeface="Calibri"/>
              </a:rPr>
              <a:t>free </a:t>
            </a:r>
            <a:r>
              <a:rPr sz="2700" spc="-10" dirty="0">
                <a:latin typeface="Calibri"/>
                <a:cs typeface="Calibri"/>
              </a:rPr>
              <a:t>movements </a:t>
            </a:r>
            <a:r>
              <a:rPr sz="2700" spc="-5" dirty="0">
                <a:latin typeface="Calibri"/>
                <a:cs typeface="Calibri"/>
              </a:rPr>
              <a:t>of  </a:t>
            </a:r>
            <a:r>
              <a:rPr sz="2700" dirty="0">
                <a:latin typeface="Calibri"/>
                <a:cs typeface="Calibri"/>
              </a:rPr>
              <a:t>the </a:t>
            </a:r>
            <a:r>
              <a:rPr sz="2700" spc="-5" dirty="0">
                <a:latin typeface="Calibri"/>
                <a:cs typeface="Calibri"/>
              </a:rPr>
              <a:t>partially </a:t>
            </a:r>
            <a:r>
              <a:rPr sz="2700" spc="-10" dirty="0">
                <a:latin typeface="Calibri"/>
                <a:cs typeface="Calibri"/>
              </a:rPr>
              <a:t>inflated </a:t>
            </a:r>
            <a:r>
              <a:rPr sz="2700" spc="-15" dirty="0">
                <a:latin typeface="Calibri"/>
                <a:cs typeface="Calibri"/>
              </a:rPr>
              <a:t>distal </a:t>
            </a:r>
            <a:r>
              <a:rPr sz="2700" spc="-5" dirty="0">
                <a:latin typeface="Calibri"/>
                <a:cs typeface="Calibri"/>
              </a:rPr>
              <a:t>balloon </a:t>
            </a:r>
            <a:r>
              <a:rPr sz="2700" dirty="0">
                <a:latin typeface="Calibri"/>
                <a:cs typeface="Calibri"/>
              </a:rPr>
              <a:t>in the </a:t>
            </a:r>
            <a:r>
              <a:rPr sz="2700" spc="-95" dirty="0">
                <a:latin typeface="Calibri"/>
                <a:cs typeface="Calibri"/>
              </a:rPr>
              <a:t>LV </a:t>
            </a:r>
            <a:r>
              <a:rPr sz="2700" spc="-5" dirty="0">
                <a:latin typeface="Calibri"/>
                <a:cs typeface="Calibri"/>
              </a:rPr>
              <a:t>should be  ascertained </a:t>
            </a:r>
            <a:r>
              <a:rPr sz="2700" spc="-15" dirty="0">
                <a:latin typeface="Calibri"/>
                <a:cs typeface="Calibri"/>
              </a:rPr>
              <a:t>to </a:t>
            </a:r>
            <a:r>
              <a:rPr sz="2700" spc="-20" dirty="0">
                <a:latin typeface="Calibri"/>
                <a:cs typeface="Calibri"/>
              </a:rPr>
              <a:t>prevent </a:t>
            </a:r>
            <a:r>
              <a:rPr sz="2700" dirty="0">
                <a:latin typeface="Calibri"/>
                <a:cs typeface="Calibri"/>
              </a:rPr>
              <a:t>the </a:t>
            </a:r>
            <a:r>
              <a:rPr sz="2700" spc="-15" dirty="0">
                <a:latin typeface="Calibri"/>
                <a:cs typeface="Calibri"/>
              </a:rPr>
              <a:t>disastrous </a:t>
            </a:r>
            <a:r>
              <a:rPr sz="2700" spc="-10" dirty="0">
                <a:latin typeface="Calibri"/>
                <a:cs typeface="Calibri"/>
              </a:rPr>
              <a:t>consequences, </a:t>
            </a:r>
            <a:r>
              <a:rPr sz="2700" dirty="0">
                <a:latin typeface="Calibri"/>
                <a:cs typeface="Calibri"/>
              </a:rPr>
              <a:t>i.e.  </a:t>
            </a:r>
            <a:r>
              <a:rPr sz="2700" spc="-15" dirty="0">
                <a:latin typeface="Calibri"/>
                <a:cs typeface="Calibri"/>
              </a:rPr>
              <a:t>rupture </a:t>
            </a:r>
            <a:r>
              <a:rPr sz="2700" spc="-5" dirty="0">
                <a:latin typeface="Calibri"/>
                <a:cs typeface="Calibri"/>
              </a:rPr>
              <a:t>of </a:t>
            </a:r>
            <a:r>
              <a:rPr sz="2700" spc="-10" dirty="0">
                <a:latin typeface="Calibri"/>
                <a:cs typeface="Calibri"/>
              </a:rPr>
              <a:t>chordae, </a:t>
            </a:r>
            <a:r>
              <a:rPr sz="2700" spc="-5" dirty="0">
                <a:latin typeface="Calibri"/>
                <a:cs typeface="Calibri"/>
              </a:rPr>
              <a:t>papillary </a:t>
            </a:r>
            <a:r>
              <a:rPr sz="2700" dirty="0">
                <a:latin typeface="Calibri"/>
                <a:cs typeface="Calibri"/>
              </a:rPr>
              <a:t>muscles </a:t>
            </a:r>
            <a:r>
              <a:rPr sz="2700" spc="-5" dirty="0">
                <a:latin typeface="Calibri"/>
                <a:cs typeface="Calibri"/>
              </a:rPr>
              <a:t>or</a:t>
            </a:r>
            <a:r>
              <a:rPr sz="2700" spc="-40" dirty="0">
                <a:latin typeface="Calibri"/>
                <a:cs typeface="Calibri"/>
              </a:rPr>
              <a:t> </a:t>
            </a:r>
            <a:r>
              <a:rPr sz="2700" spc="-5" dirty="0">
                <a:latin typeface="Calibri"/>
                <a:cs typeface="Calibri"/>
              </a:rPr>
              <a:t>leaflets</a:t>
            </a:r>
            <a:endParaRPr sz="2700">
              <a:latin typeface="Calibri"/>
              <a:cs typeface="Calibri"/>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1607261"/>
            <a:ext cx="7808595" cy="246570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5" dirty="0">
                <a:latin typeface="Calibri"/>
                <a:cs typeface="Calibri"/>
              </a:rPr>
              <a:t>This </a:t>
            </a:r>
            <a:r>
              <a:rPr sz="3200" dirty="0">
                <a:latin typeface="Calibri"/>
                <a:cs typeface="Calibri"/>
              </a:rPr>
              <a:t>is done by </a:t>
            </a:r>
            <a:r>
              <a:rPr sz="3200" spc="-5" dirty="0">
                <a:latin typeface="Calibri"/>
                <a:cs typeface="Calibri"/>
              </a:rPr>
              <a:t>simultaneously pushing </a:t>
            </a:r>
            <a:r>
              <a:rPr sz="3200" dirty="0">
                <a:latin typeface="Calibri"/>
                <a:cs typeface="Calibri"/>
              </a:rPr>
              <a:t>the  </a:t>
            </a:r>
            <a:r>
              <a:rPr sz="3200" spc="-15" dirty="0">
                <a:latin typeface="Calibri"/>
                <a:cs typeface="Calibri"/>
              </a:rPr>
              <a:t>catheter </a:t>
            </a:r>
            <a:r>
              <a:rPr sz="3200" dirty="0">
                <a:latin typeface="Calibri"/>
                <a:cs typeface="Calibri"/>
              </a:rPr>
              <a:t>and </a:t>
            </a:r>
            <a:r>
              <a:rPr sz="3200" spc="-5" dirty="0">
                <a:latin typeface="Calibri"/>
                <a:cs typeface="Calibri"/>
              </a:rPr>
              <a:t>pulling </a:t>
            </a:r>
            <a:r>
              <a:rPr sz="3200" dirty="0">
                <a:latin typeface="Calibri"/>
                <a:cs typeface="Calibri"/>
              </a:rPr>
              <a:t>the </a:t>
            </a:r>
            <a:r>
              <a:rPr sz="3200" spc="-15" dirty="0">
                <a:latin typeface="Calibri"/>
                <a:cs typeface="Calibri"/>
              </a:rPr>
              <a:t>stylet </a:t>
            </a:r>
            <a:r>
              <a:rPr sz="3200" dirty="0">
                <a:latin typeface="Calibri"/>
                <a:cs typeface="Calibri"/>
              </a:rPr>
              <a:t>in </a:t>
            </a:r>
            <a:r>
              <a:rPr sz="3200" spc="-10" dirty="0">
                <a:latin typeface="Calibri"/>
                <a:cs typeface="Calibri"/>
              </a:rPr>
              <a:t>opposite  </a:t>
            </a:r>
            <a:r>
              <a:rPr sz="3200" spc="-5" dirty="0">
                <a:latin typeface="Calibri"/>
                <a:cs typeface="Calibri"/>
              </a:rPr>
              <a:t>directions (</a:t>
            </a:r>
            <a:r>
              <a:rPr sz="3200" b="1" spc="-5" dirty="0">
                <a:latin typeface="Calibri"/>
                <a:cs typeface="Calibri"/>
              </a:rPr>
              <a:t>"accordion" </a:t>
            </a:r>
            <a:r>
              <a:rPr sz="3200" b="1" spc="-10" dirty="0">
                <a:latin typeface="Calibri"/>
                <a:cs typeface="Calibri"/>
              </a:rPr>
              <a:t>maneuver</a:t>
            </a:r>
            <a:r>
              <a:rPr sz="3200" spc="-10" dirty="0">
                <a:latin typeface="Calibri"/>
                <a:cs typeface="Calibri"/>
              </a:rPr>
              <a:t>) </a:t>
            </a:r>
            <a:r>
              <a:rPr sz="3200" spc="-25" dirty="0">
                <a:latin typeface="Calibri"/>
                <a:cs typeface="Calibri"/>
              </a:rPr>
              <a:t>to </a:t>
            </a:r>
            <a:r>
              <a:rPr sz="3200" spc="-10" dirty="0">
                <a:latin typeface="Calibri"/>
                <a:cs typeface="Calibri"/>
              </a:rPr>
              <a:t>ensure  </a:t>
            </a:r>
            <a:r>
              <a:rPr sz="3200" spc="-5" dirty="0">
                <a:latin typeface="Calibri"/>
                <a:cs typeface="Calibri"/>
              </a:rPr>
              <a:t>that </a:t>
            </a:r>
            <a:r>
              <a:rPr sz="3200" dirty="0">
                <a:latin typeface="Calibri"/>
                <a:cs typeface="Calibri"/>
              </a:rPr>
              <a:t>the </a:t>
            </a:r>
            <a:r>
              <a:rPr sz="3200" spc="-5" dirty="0">
                <a:latin typeface="Calibri"/>
                <a:cs typeface="Calibri"/>
              </a:rPr>
              <a:t>partially </a:t>
            </a:r>
            <a:r>
              <a:rPr sz="3200" spc="-15" dirty="0">
                <a:latin typeface="Calibri"/>
                <a:cs typeface="Calibri"/>
              </a:rPr>
              <a:t>inflated </a:t>
            </a:r>
            <a:r>
              <a:rPr sz="3200" spc="-20" dirty="0">
                <a:latin typeface="Calibri"/>
                <a:cs typeface="Calibri"/>
              </a:rPr>
              <a:t>distal </a:t>
            </a:r>
            <a:r>
              <a:rPr sz="3200" spc="-5" dirty="0">
                <a:latin typeface="Calibri"/>
                <a:cs typeface="Calibri"/>
              </a:rPr>
              <a:t>balloon slides  </a:t>
            </a:r>
            <a:r>
              <a:rPr sz="3200" spc="-10" dirty="0">
                <a:latin typeface="Calibri"/>
                <a:cs typeface="Calibri"/>
              </a:rPr>
              <a:t>freely </a:t>
            </a:r>
            <a:r>
              <a:rPr sz="3200" dirty="0">
                <a:latin typeface="Calibri"/>
                <a:cs typeface="Calibri"/>
              </a:rPr>
              <a:t>along the </a:t>
            </a:r>
            <a:r>
              <a:rPr sz="3200" spc="-10" dirty="0">
                <a:latin typeface="Calibri"/>
                <a:cs typeface="Calibri"/>
              </a:rPr>
              <a:t>orifice-apex</a:t>
            </a:r>
            <a:r>
              <a:rPr sz="3200" spc="-5" dirty="0">
                <a:latin typeface="Calibri"/>
                <a:cs typeface="Calibri"/>
              </a:rPr>
              <a:t> </a:t>
            </a:r>
            <a:r>
              <a:rPr sz="3200" spc="-10" dirty="0">
                <a:latin typeface="Calibri"/>
                <a:cs typeface="Calibri"/>
              </a:rPr>
              <a:t>axis.</a:t>
            </a:r>
            <a:endParaRPr sz="3200">
              <a:latin typeface="Calibri"/>
              <a:cs typeface="Calibri"/>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420370"/>
            <a:ext cx="8564880" cy="5375910"/>
          </a:xfrm>
          <a:prstGeom prst="rect">
            <a:avLst/>
          </a:prstGeom>
        </p:spPr>
        <p:txBody>
          <a:bodyPr vert="horz" wrap="square" lIns="0" tIns="58419" rIns="0" bIns="0" rtlCol="0">
            <a:spAutoFit/>
          </a:bodyPr>
          <a:lstStyle/>
          <a:p>
            <a:pPr marL="355600" marR="5080" indent="-342900">
              <a:lnSpc>
                <a:spcPct val="90000"/>
              </a:lnSpc>
              <a:spcBef>
                <a:spcPts val="459"/>
              </a:spcBef>
              <a:buFont typeface="Arial"/>
              <a:buChar char="•"/>
              <a:tabLst>
                <a:tab pos="354965" algn="l"/>
                <a:tab pos="355600" algn="l"/>
              </a:tabLst>
            </a:pPr>
            <a:r>
              <a:rPr sz="3000" spc="-10" dirty="0">
                <a:latin typeface="Calibri"/>
                <a:cs typeface="Calibri"/>
              </a:rPr>
              <a:t>After </a:t>
            </a:r>
            <a:r>
              <a:rPr sz="3000" dirty="0">
                <a:latin typeface="Calibri"/>
                <a:cs typeface="Calibri"/>
              </a:rPr>
              <a:t>the </a:t>
            </a:r>
            <a:r>
              <a:rPr sz="3000" spc="-5" dirty="0">
                <a:latin typeface="Calibri"/>
                <a:cs typeface="Calibri"/>
              </a:rPr>
              <a:t>balloon </a:t>
            </a:r>
            <a:r>
              <a:rPr sz="3000" spc="-15" dirty="0">
                <a:latin typeface="Calibri"/>
                <a:cs typeface="Calibri"/>
              </a:rPr>
              <a:t>catheter </a:t>
            </a:r>
            <a:r>
              <a:rPr sz="3000" dirty="0">
                <a:latin typeface="Calibri"/>
                <a:cs typeface="Calibri"/>
              </a:rPr>
              <a:t>is </a:t>
            </a:r>
            <a:r>
              <a:rPr sz="3000" spc="-10" dirty="0">
                <a:latin typeface="Calibri"/>
                <a:cs typeface="Calibri"/>
              </a:rPr>
              <a:t>across </a:t>
            </a:r>
            <a:r>
              <a:rPr sz="3000" dirty="0">
                <a:latin typeface="Calibri"/>
                <a:cs typeface="Calibri"/>
              </a:rPr>
              <a:t>the </a:t>
            </a:r>
            <a:r>
              <a:rPr sz="3000" spc="-10" dirty="0">
                <a:latin typeface="Calibri"/>
                <a:cs typeface="Calibri"/>
              </a:rPr>
              <a:t>mitral </a:t>
            </a:r>
            <a:r>
              <a:rPr sz="3000" spc="-5" dirty="0">
                <a:latin typeface="Calibri"/>
                <a:cs typeface="Calibri"/>
              </a:rPr>
              <a:t>orifice,  </a:t>
            </a:r>
            <a:r>
              <a:rPr sz="3000" dirty="0">
                <a:latin typeface="Calibri"/>
                <a:cs typeface="Calibri"/>
              </a:rPr>
              <a:t>the </a:t>
            </a:r>
            <a:r>
              <a:rPr sz="3000" spc="-20" dirty="0">
                <a:latin typeface="Calibri"/>
                <a:cs typeface="Calibri"/>
              </a:rPr>
              <a:t>distal </a:t>
            </a:r>
            <a:r>
              <a:rPr sz="3000" spc="-5" dirty="0">
                <a:latin typeface="Calibri"/>
                <a:cs typeface="Calibri"/>
              </a:rPr>
              <a:t>portion of </a:t>
            </a:r>
            <a:r>
              <a:rPr sz="3000" dirty="0">
                <a:latin typeface="Calibri"/>
                <a:cs typeface="Calibri"/>
              </a:rPr>
              <a:t>the </a:t>
            </a:r>
            <a:r>
              <a:rPr sz="3000" spc="-5" dirty="0">
                <a:latin typeface="Calibri"/>
                <a:cs typeface="Calibri"/>
              </a:rPr>
              <a:t>balloon </a:t>
            </a:r>
            <a:r>
              <a:rPr sz="3000" dirty="0">
                <a:latin typeface="Calibri"/>
                <a:cs typeface="Calibri"/>
              </a:rPr>
              <a:t>is </a:t>
            </a:r>
            <a:r>
              <a:rPr sz="3000" spc="-15" dirty="0">
                <a:latin typeface="Calibri"/>
                <a:cs typeface="Calibri"/>
              </a:rPr>
              <a:t>inflated </a:t>
            </a:r>
            <a:r>
              <a:rPr sz="3000" spc="-10" dirty="0">
                <a:latin typeface="Calibri"/>
                <a:cs typeface="Calibri"/>
              </a:rPr>
              <a:t>more fully  </a:t>
            </a:r>
            <a:r>
              <a:rPr sz="3000" dirty="0">
                <a:latin typeface="Calibri"/>
                <a:cs typeface="Calibri"/>
              </a:rPr>
              <a:t>and the </a:t>
            </a:r>
            <a:r>
              <a:rPr sz="3000" spc="-15" dirty="0">
                <a:latin typeface="Calibri"/>
                <a:cs typeface="Calibri"/>
              </a:rPr>
              <a:t>catheter </a:t>
            </a:r>
            <a:r>
              <a:rPr sz="3000" dirty="0">
                <a:latin typeface="Calibri"/>
                <a:cs typeface="Calibri"/>
              </a:rPr>
              <a:t>is </a:t>
            </a:r>
            <a:r>
              <a:rPr sz="3000" spc="-5" dirty="0">
                <a:latin typeface="Calibri"/>
                <a:cs typeface="Calibri"/>
              </a:rPr>
              <a:t>pulled back </a:t>
            </a:r>
            <a:r>
              <a:rPr sz="3000" spc="-10" dirty="0">
                <a:latin typeface="Calibri"/>
                <a:cs typeface="Calibri"/>
              </a:rPr>
              <a:t>gently </a:t>
            </a:r>
            <a:r>
              <a:rPr sz="3000" spc="-15" dirty="0">
                <a:latin typeface="Calibri"/>
                <a:cs typeface="Calibri"/>
              </a:rPr>
              <a:t>to </a:t>
            </a:r>
            <a:r>
              <a:rPr sz="3000" spc="-10" dirty="0">
                <a:latin typeface="Calibri"/>
                <a:cs typeface="Calibri"/>
              </a:rPr>
              <a:t>confirm </a:t>
            </a:r>
            <a:r>
              <a:rPr sz="3000" spc="-5" dirty="0">
                <a:latin typeface="Calibri"/>
                <a:cs typeface="Calibri"/>
              </a:rPr>
              <a:t>that  </a:t>
            </a:r>
            <a:r>
              <a:rPr sz="3000" dirty="0">
                <a:latin typeface="Calibri"/>
                <a:cs typeface="Calibri"/>
              </a:rPr>
              <a:t>the </a:t>
            </a:r>
            <a:r>
              <a:rPr sz="3000" spc="-15" dirty="0">
                <a:latin typeface="Calibri"/>
                <a:cs typeface="Calibri"/>
              </a:rPr>
              <a:t>inflated distal </a:t>
            </a:r>
            <a:r>
              <a:rPr sz="3000" spc="-5" dirty="0">
                <a:latin typeface="Calibri"/>
                <a:cs typeface="Calibri"/>
              </a:rPr>
              <a:t>portion of </a:t>
            </a:r>
            <a:r>
              <a:rPr sz="3000" dirty="0">
                <a:latin typeface="Calibri"/>
                <a:cs typeface="Calibri"/>
              </a:rPr>
              <a:t>the </a:t>
            </a:r>
            <a:r>
              <a:rPr sz="3000" spc="-5" dirty="0">
                <a:latin typeface="Calibri"/>
                <a:cs typeface="Calibri"/>
              </a:rPr>
              <a:t>balloon </a:t>
            </a:r>
            <a:r>
              <a:rPr sz="3000" dirty="0">
                <a:latin typeface="Calibri"/>
                <a:cs typeface="Calibri"/>
              </a:rPr>
              <a:t>is </a:t>
            </a:r>
            <a:r>
              <a:rPr sz="3000" spc="-10" dirty="0">
                <a:latin typeface="Calibri"/>
                <a:cs typeface="Calibri"/>
              </a:rPr>
              <a:t>secure  across </a:t>
            </a:r>
            <a:r>
              <a:rPr sz="3000" dirty="0">
                <a:latin typeface="Calibri"/>
                <a:cs typeface="Calibri"/>
              </a:rPr>
              <a:t>the</a:t>
            </a:r>
            <a:r>
              <a:rPr sz="3000" spc="-5" dirty="0">
                <a:latin typeface="Calibri"/>
                <a:cs typeface="Calibri"/>
              </a:rPr>
              <a:t> </a:t>
            </a:r>
            <a:r>
              <a:rPr sz="3000" spc="-15" dirty="0">
                <a:latin typeface="Calibri"/>
                <a:cs typeface="Calibri"/>
              </a:rPr>
              <a:t>valve.</a:t>
            </a:r>
            <a:endParaRPr sz="3000">
              <a:latin typeface="Calibri"/>
              <a:cs typeface="Calibri"/>
            </a:endParaRPr>
          </a:p>
          <a:p>
            <a:pPr>
              <a:lnSpc>
                <a:spcPct val="100000"/>
              </a:lnSpc>
              <a:spcBef>
                <a:spcPts val="40"/>
              </a:spcBef>
              <a:buFont typeface="Arial"/>
              <a:buChar char="•"/>
            </a:pPr>
            <a:endParaRPr sz="3800">
              <a:latin typeface="Calibri"/>
              <a:cs typeface="Calibri"/>
            </a:endParaRPr>
          </a:p>
          <a:p>
            <a:pPr marL="355600" marR="305435" indent="-342900">
              <a:lnSpc>
                <a:spcPct val="90000"/>
              </a:lnSpc>
              <a:buFont typeface="Arial"/>
              <a:buChar char="•"/>
              <a:tabLst>
                <a:tab pos="354965" algn="l"/>
                <a:tab pos="355600" algn="l"/>
              </a:tabLst>
            </a:pPr>
            <a:r>
              <a:rPr sz="3000" dirty="0">
                <a:latin typeface="Calibri"/>
                <a:cs typeface="Calibri"/>
              </a:rPr>
              <a:t>As </a:t>
            </a:r>
            <a:r>
              <a:rPr sz="3000" spc="-5" dirty="0">
                <a:latin typeface="Calibri"/>
                <a:cs typeface="Calibri"/>
              </a:rPr>
              <a:t>further </a:t>
            </a:r>
            <a:r>
              <a:rPr sz="3000" spc="-10" dirty="0">
                <a:latin typeface="Calibri"/>
                <a:cs typeface="Calibri"/>
              </a:rPr>
              <a:t>volume </a:t>
            </a:r>
            <a:r>
              <a:rPr sz="3000" dirty="0">
                <a:latin typeface="Calibri"/>
                <a:cs typeface="Calibri"/>
              </a:rPr>
              <a:t>is added </a:t>
            </a:r>
            <a:r>
              <a:rPr sz="3000" spc="-15" dirty="0">
                <a:latin typeface="Calibri"/>
                <a:cs typeface="Calibri"/>
              </a:rPr>
              <a:t>to </a:t>
            </a:r>
            <a:r>
              <a:rPr sz="3000" dirty="0">
                <a:latin typeface="Calibri"/>
                <a:cs typeface="Calibri"/>
              </a:rPr>
              <a:t>the </a:t>
            </a:r>
            <a:r>
              <a:rPr sz="3000" spc="-5" dirty="0">
                <a:latin typeface="Calibri"/>
                <a:cs typeface="Calibri"/>
              </a:rPr>
              <a:t>balloon, </a:t>
            </a:r>
            <a:r>
              <a:rPr sz="3000" dirty="0">
                <a:latin typeface="Calibri"/>
                <a:cs typeface="Calibri"/>
              </a:rPr>
              <a:t>the  </a:t>
            </a:r>
            <a:r>
              <a:rPr sz="3000" spc="-20" dirty="0">
                <a:latin typeface="Calibri"/>
                <a:cs typeface="Calibri"/>
              </a:rPr>
              <a:t>proximal </a:t>
            </a:r>
            <a:r>
              <a:rPr sz="3000" dirty="0">
                <a:latin typeface="Calibri"/>
                <a:cs typeface="Calibri"/>
              </a:rPr>
              <a:t>end </a:t>
            </a:r>
            <a:r>
              <a:rPr sz="3000" spc="-15" dirty="0">
                <a:latin typeface="Calibri"/>
                <a:cs typeface="Calibri"/>
              </a:rPr>
              <a:t>inflates to </a:t>
            </a:r>
            <a:r>
              <a:rPr sz="3000" dirty="0">
                <a:latin typeface="Calibri"/>
                <a:cs typeface="Calibri"/>
              </a:rPr>
              <a:t>lock the </a:t>
            </a:r>
            <a:r>
              <a:rPr sz="3000" spc="-20" dirty="0">
                <a:latin typeface="Calibri"/>
                <a:cs typeface="Calibri"/>
              </a:rPr>
              <a:t>valve </a:t>
            </a:r>
            <a:r>
              <a:rPr sz="3000" spc="-10" dirty="0">
                <a:latin typeface="Calibri"/>
                <a:cs typeface="Calibri"/>
              </a:rPr>
              <a:t>between </a:t>
            </a:r>
            <a:r>
              <a:rPr sz="3000" dirty="0">
                <a:latin typeface="Calibri"/>
                <a:cs typeface="Calibri"/>
              </a:rPr>
              <a:t>the  </a:t>
            </a:r>
            <a:r>
              <a:rPr sz="3000" spc="-20" dirty="0">
                <a:latin typeface="Calibri"/>
                <a:cs typeface="Calibri"/>
              </a:rPr>
              <a:t>proximal </a:t>
            </a:r>
            <a:r>
              <a:rPr sz="3000" dirty="0">
                <a:latin typeface="Calibri"/>
                <a:cs typeface="Calibri"/>
              </a:rPr>
              <a:t>and </a:t>
            </a:r>
            <a:r>
              <a:rPr sz="3000" spc="-15" dirty="0">
                <a:latin typeface="Calibri"/>
                <a:cs typeface="Calibri"/>
              </a:rPr>
              <a:t>distal</a:t>
            </a:r>
            <a:r>
              <a:rPr sz="3000" spc="25" dirty="0">
                <a:latin typeface="Calibri"/>
                <a:cs typeface="Calibri"/>
              </a:rPr>
              <a:t> </a:t>
            </a:r>
            <a:r>
              <a:rPr sz="3000" spc="-10" dirty="0">
                <a:latin typeface="Calibri"/>
                <a:cs typeface="Calibri"/>
              </a:rPr>
              <a:t>balloon.</a:t>
            </a:r>
            <a:endParaRPr sz="3000">
              <a:latin typeface="Calibri"/>
              <a:cs typeface="Calibri"/>
            </a:endParaRPr>
          </a:p>
          <a:p>
            <a:pPr>
              <a:lnSpc>
                <a:spcPct val="100000"/>
              </a:lnSpc>
              <a:spcBef>
                <a:spcPts val="30"/>
              </a:spcBef>
              <a:buFont typeface="Arial"/>
              <a:buChar char="•"/>
            </a:pPr>
            <a:endParaRPr sz="3850">
              <a:latin typeface="Calibri"/>
              <a:cs typeface="Calibri"/>
            </a:endParaRPr>
          </a:p>
          <a:p>
            <a:pPr marL="355600" marR="624205" indent="-342900">
              <a:lnSpc>
                <a:spcPts val="3240"/>
              </a:lnSpc>
              <a:buFont typeface="Arial"/>
              <a:buChar char="•"/>
              <a:tabLst>
                <a:tab pos="354965" algn="l"/>
                <a:tab pos="355600" algn="l"/>
              </a:tabLst>
            </a:pPr>
            <a:r>
              <a:rPr sz="3000" spc="-10" dirty="0">
                <a:latin typeface="Calibri"/>
                <a:cs typeface="Calibri"/>
              </a:rPr>
              <a:t>Inflation </a:t>
            </a:r>
            <a:r>
              <a:rPr sz="3000" spc="-15" dirty="0">
                <a:latin typeface="Calibri"/>
                <a:cs typeface="Calibri"/>
              </a:rPr>
              <a:t>to precalibrated </a:t>
            </a:r>
            <a:r>
              <a:rPr sz="3000" spc="-10" dirty="0">
                <a:latin typeface="Calibri"/>
                <a:cs typeface="Calibri"/>
              </a:rPr>
              <a:t>volume </a:t>
            </a:r>
            <a:r>
              <a:rPr sz="3000" spc="-5" dirty="0">
                <a:latin typeface="Calibri"/>
                <a:cs typeface="Calibri"/>
              </a:rPr>
              <a:t>then </a:t>
            </a:r>
            <a:r>
              <a:rPr sz="3000" spc="-15" dirty="0">
                <a:latin typeface="Calibri"/>
                <a:cs typeface="Calibri"/>
              </a:rPr>
              <a:t>dilates </a:t>
            </a:r>
            <a:r>
              <a:rPr sz="3000" dirty="0">
                <a:latin typeface="Calibri"/>
                <a:cs typeface="Calibri"/>
              </a:rPr>
              <a:t>the  </a:t>
            </a:r>
            <a:r>
              <a:rPr sz="3000" spc="-15" dirty="0">
                <a:latin typeface="Calibri"/>
                <a:cs typeface="Calibri"/>
              </a:rPr>
              <a:t>valve </a:t>
            </a:r>
            <a:r>
              <a:rPr sz="3000" spc="-5" dirty="0">
                <a:latin typeface="Calibri"/>
                <a:cs typeface="Calibri"/>
              </a:rPr>
              <a:t>orifice </a:t>
            </a:r>
            <a:r>
              <a:rPr sz="3000" spc="-10" dirty="0">
                <a:latin typeface="Calibri"/>
                <a:cs typeface="Calibri"/>
              </a:rPr>
              <a:t>to </a:t>
            </a:r>
            <a:r>
              <a:rPr sz="3000" dirty="0">
                <a:latin typeface="Calibri"/>
                <a:cs typeface="Calibri"/>
              </a:rPr>
              <a:t>the </a:t>
            </a:r>
            <a:r>
              <a:rPr sz="3000" spc="-10" dirty="0">
                <a:latin typeface="Calibri"/>
                <a:cs typeface="Calibri"/>
              </a:rPr>
              <a:t>corresponding </a:t>
            </a:r>
            <a:r>
              <a:rPr sz="3000" spc="-15" dirty="0">
                <a:latin typeface="Calibri"/>
                <a:cs typeface="Calibri"/>
              </a:rPr>
              <a:t>preset</a:t>
            </a:r>
            <a:r>
              <a:rPr sz="3000" spc="10" dirty="0">
                <a:latin typeface="Calibri"/>
                <a:cs typeface="Calibri"/>
              </a:rPr>
              <a:t> </a:t>
            </a:r>
            <a:r>
              <a:rPr sz="3000" spc="-25" dirty="0">
                <a:latin typeface="Calibri"/>
                <a:cs typeface="Calibri"/>
              </a:rPr>
              <a:t>size</a:t>
            </a:r>
            <a:endParaRPr sz="3000">
              <a:latin typeface="Calibri"/>
              <a:cs typeface="Calibri"/>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37157"/>
            <a:ext cx="7860030" cy="2248535"/>
          </a:xfrm>
          <a:prstGeom prst="rect">
            <a:avLst/>
          </a:prstGeom>
        </p:spPr>
        <p:txBody>
          <a:bodyPr vert="horz" wrap="square" lIns="0" tIns="91440" rIns="0" bIns="0" rtlCol="0">
            <a:spAutoFit/>
          </a:bodyPr>
          <a:lstStyle/>
          <a:p>
            <a:pPr marL="355600" marR="822325" indent="-343535">
              <a:lnSpc>
                <a:spcPts val="2600"/>
              </a:lnSpc>
              <a:spcBef>
                <a:spcPts val="720"/>
              </a:spcBef>
              <a:buFont typeface="Arial"/>
              <a:buChar char="•"/>
              <a:tabLst>
                <a:tab pos="355600" algn="l"/>
                <a:tab pos="356235" algn="l"/>
              </a:tabLst>
            </a:pPr>
            <a:r>
              <a:rPr sz="2700" dirty="0">
                <a:latin typeface="Calibri"/>
                <a:cs typeface="Calibri"/>
              </a:rPr>
              <a:t>It is then </a:t>
            </a:r>
            <a:r>
              <a:rPr sz="2700" spc="-5" dirty="0">
                <a:latin typeface="Calibri"/>
                <a:cs typeface="Calibri"/>
              </a:rPr>
              <a:t>allowed </a:t>
            </a:r>
            <a:r>
              <a:rPr sz="2700" spc="-15" dirty="0">
                <a:latin typeface="Calibri"/>
                <a:cs typeface="Calibri"/>
              </a:rPr>
              <a:t>to deflate </a:t>
            </a:r>
            <a:r>
              <a:rPr sz="2700" spc="-5" dirty="0">
                <a:latin typeface="Calibri"/>
                <a:cs typeface="Calibri"/>
              </a:rPr>
              <a:t>passively </a:t>
            </a:r>
            <a:r>
              <a:rPr sz="2700" spc="-25" dirty="0">
                <a:latin typeface="Calibri"/>
                <a:cs typeface="Calibri"/>
              </a:rPr>
              <a:t>before </a:t>
            </a:r>
            <a:r>
              <a:rPr sz="2700" dirty="0">
                <a:latin typeface="Calibri"/>
                <a:cs typeface="Calibri"/>
              </a:rPr>
              <a:t>it</a:t>
            </a:r>
            <a:r>
              <a:rPr sz="2700" spc="-140" dirty="0">
                <a:latin typeface="Calibri"/>
                <a:cs typeface="Calibri"/>
              </a:rPr>
              <a:t> </a:t>
            </a:r>
            <a:r>
              <a:rPr sz="2700" dirty="0">
                <a:latin typeface="Calibri"/>
                <a:cs typeface="Calibri"/>
              </a:rPr>
              <a:t>is  </a:t>
            </a:r>
            <a:r>
              <a:rPr sz="2700" spc="-15" dirty="0">
                <a:latin typeface="Calibri"/>
                <a:cs typeface="Calibri"/>
              </a:rPr>
              <a:t>withdrawn into </a:t>
            </a:r>
            <a:r>
              <a:rPr sz="2700" dirty="0">
                <a:latin typeface="Calibri"/>
                <a:cs typeface="Calibri"/>
              </a:rPr>
              <a:t>the</a:t>
            </a:r>
            <a:r>
              <a:rPr sz="2700" spc="-20" dirty="0">
                <a:latin typeface="Calibri"/>
                <a:cs typeface="Calibri"/>
              </a:rPr>
              <a:t> </a:t>
            </a:r>
            <a:r>
              <a:rPr sz="2700" dirty="0">
                <a:latin typeface="Calibri"/>
                <a:cs typeface="Calibri"/>
              </a:rPr>
              <a:t>LA.</a:t>
            </a:r>
            <a:endParaRPr sz="2700">
              <a:latin typeface="Calibri"/>
              <a:cs typeface="Calibri"/>
            </a:endParaRPr>
          </a:p>
          <a:p>
            <a:pPr>
              <a:lnSpc>
                <a:spcPct val="100000"/>
              </a:lnSpc>
              <a:spcBef>
                <a:spcPts val="40"/>
              </a:spcBef>
              <a:buFont typeface="Arial"/>
              <a:buChar char="•"/>
            </a:pPr>
            <a:endParaRPr sz="3150">
              <a:latin typeface="Calibri"/>
              <a:cs typeface="Calibri"/>
            </a:endParaRPr>
          </a:p>
          <a:p>
            <a:pPr marL="355600" marR="5080" indent="-343535" algn="just">
              <a:lnSpc>
                <a:spcPts val="2590"/>
              </a:lnSpc>
              <a:buFont typeface="Arial"/>
              <a:buChar char="•"/>
              <a:tabLst>
                <a:tab pos="356235" algn="l"/>
              </a:tabLst>
            </a:pPr>
            <a:r>
              <a:rPr sz="2700" spc="-5" dirty="0">
                <a:latin typeface="Calibri"/>
                <a:cs typeface="Calibri"/>
              </a:rPr>
              <a:t>Inflations </a:t>
            </a:r>
            <a:r>
              <a:rPr sz="2700" dirty="0">
                <a:latin typeface="Calibri"/>
                <a:cs typeface="Calibri"/>
              </a:rPr>
              <a:t>in the </a:t>
            </a:r>
            <a:r>
              <a:rPr sz="2700" spc="-10" dirty="0">
                <a:latin typeface="Calibri"/>
                <a:cs typeface="Calibri"/>
              </a:rPr>
              <a:t>low-pressure </a:t>
            </a:r>
            <a:r>
              <a:rPr sz="2700" spc="-20" dirty="0">
                <a:latin typeface="Calibri"/>
                <a:cs typeface="Calibri"/>
              </a:rPr>
              <a:t>zone </a:t>
            </a:r>
            <a:r>
              <a:rPr sz="2700" spc="-10" dirty="0">
                <a:latin typeface="Calibri"/>
                <a:cs typeface="Calibri"/>
              </a:rPr>
              <a:t>result </a:t>
            </a:r>
            <a:r>
              <a:rPr sz="2700" dirty="0">
                <a:latin typeface="Calibri"/>
                <a:cs typeface="Calibri"/>
              </a:rPr>
              <a:t>in less</a:t>
            </a:r>
            <a:r>
              <a:rPr sz="2700" spc="-110" dirty="0">
                <a:latin typeface="Calibri"/>
                <a:cs typeface="Calibri"/>
              </a:rPr>
              <a:t> </a:t>
            </a:r>
            <a:r>
              <a:rPr sz="2700" spc="-15" dirty="0">
                <a:latin typeface="Calibri"/>
                <a:cs typeface="Calibri"/>
              </a:rPr>
              <a:t>mitral  regurgitation </a:t>
            </a:r>
            <a:r>
              <a:rPr sz="2700" dirty="0">
                <a:latin typeface="Calibri"/>
                <a:cs typeface="Calibri"/>
              </a:rPr>
              <a:t>than </a:t>
            </a:r>
            <a:r>
              <a:rPr sz="2700" spc="-5" dirty="0">
                <a:latin typeface="Calibri"/>
                <a:cs typeface="Calibri"/>
              </a:rPr>
              <a:t>inflations </a:t>
            </a:r>
            <a:r>
              <a:rPr sz="2700" dirty="0">
                <a:latin typeface="Calibri"/>
                <a:cs typeface="Calibri"/>
              </a:rPr>
              <a:t>in the </a:t>
            </a:r>
            <a:r>
              <a:rPr sz="2700" spc="-10" dirty="0">
                <a:latin typeface="Calibri"/>
                <a:cs typeface="Calibri"/>
              </a:rPr>
              <a:t>high-pressure </a:t>
            </a:r>
            <a:r>
              <a:rPr sz="2700" spc="-20" dirty="0">
                <a:latin typeface="Calibri"/>
                <a:cs typeface="Calibri"/>
              </a:rPr>
              <a:t>zone  </a:t>
            </a:r>
            <a:r>
              <a:rPr sz="2700" spc="-5" dirty="0">
                <a:latin typeface="Calibri"/>
                <a:cs typeface="Calibri"/>
              </a:rPr>
              <a:t>using smaller </a:t>
            </a:r>
            <a:r>
              <a:rPr sz="2700" spc="-20" dirty="0">
                <a:latin typeface="Calibri"/>
                <a:cs typeface="Calibri"/>
              </a:rPr>
              <a:t>size </a:t>
            </a:r>
            <a:r>
              <a:rPr sz="2700" spc="-5" dirty="0">
                <a:latin typeface="Calibri"/>
                <a:cs typeface="Calibri"/>
              </a:rPr>
              <a:t>ballon.</a:t>
            </a:r>
            <a:endParaRPr sz="2700">
              <a:latin typeface="Calibri"/>
              <a:cs typeface="Calibri"/>
            </a:endParaRPr>
          </a:p>
        </p:txBody>
      </p:sp>
      <p:sp>
        <p:nvSpPr>
          <p:cNvPr id="3" name="object 3"/>
          <p:cNvSpPr txBox="1"/>
          <p:nvPr/>
        </p:nvSpPr>
        <p:spPr>
          <a:xfrm>
            <a:off x="535940" y="4177665"/>
            <a:ext cx="8204200" cy="1549400"/>
          </a:xfrm>
          <a:prstGeom prst="rect">
            <a:avLst/>
          </a:prstGeom>
        </p:spPr>
        <p:txBody>
          <a:bodyPr vert="horz" wrap="square" lIns="0" tIns="56515" rIns="0" bIns="0" rtlCol="0">
            <a:spAutoFit/>
          </a:bodyPr>
          <a:lstStyle/>
          <a:p>
            <a:pPr marL="355600" marR="5080" indent="-343535">
              <a:lnSpc>
                <a:spcPts val="1440"/>
              </a:lnSpc>
              <a:spcBef>
                <a:spcPts val="445"/>
              </a:spcBef>
            </a:pPr>
            <a:r>
              <a:rPr sz="1500" i="1" spc="-5" dirty="0">
                <a:latin typeface="Calibri"/>
                <a:cs typeface="Calibri"/>
              </a:rPr>
              <a:t>EX…a 30-mm balloon inflated </a:t>
            </a:r>
            <a:r>
              <a:rPr sz="1500" i="1" spc="-15" dirty="0">
                <a:latin typeface="Calibri"/>
                <a:cs typeface="Calibri"/>
              </a:rPr>
              <a:t>to </a:t>
            </a:r>
            <a:r>
              <a:rPr sz="1500" i="1" dirty="0">
                <a:latin typeface="Calibri"/>
                <a:cs typeface="Calibri"/>
              </a:rPr>
              <a:t>a maximum </a:t>
            </a:r>
            <a:r>
              <a:rPr sz="1500" i="1" spc="-10" dirty="0">
                <a:latin typeface="Calibri"/>
                <a:cs typeface="Calibri"/>
              </a:rPr>
              <a:t>diameter </a:t>
            </a:r>
            <a:r>
              <a:rPr sz="1500" i="1" spc="-5" dirty="0">
                <a:latin typeface="Calibri"/>
                <a:cs typeface="Calibri"/>
              </a:rPr>
              <a:t>of 28 </a:t>
            </a:r>
            <a:r>
              <a:rPr sz="1500" i="1" dirty="0">
                <a:latin typeface="Calibri"/>
                <a:cs typeface="Calibri"/>
              </a:rPr>
              <a:t>mm will </a:t>
            </a:r>
            <a:r>
              <a:rPr sz="1500" i="1" spc="-5" dirty="0">
                <a:latin typeface="Calibri"/>
                <a:cs typeface="Calibri"/>
              </a:rPr>
              <a:t>overall result </a:t>
            </a:r>
            <a:r>
              <a:rPr sz="1500" i="1" dirty="0">
                <a:latin typeface="Calibri"/>
                <a:cs typeface="Calibri"/>
              </a:rPr>
              <a:t>in </a:t>
            </a:r>
            <a:r>
              <a:rPr sz="1500" i="1" spc="-5" dirty="0">
                <a:latin typeface="Calibri"/>
                <a:cs typeface="Calibri"/>
              </a:rPr>
              <a:t>causing </a:t>
            </a:r>
            <a:r>
              <a:rPr sz="1500" i="1" dirty="0">
                <a:latin typeface="Calibri"/>
                <a:cs typeface="Calibri"/>
              </a:rPr>
              <a:t>less MR </a:t>
            </a:r>
            <a:r>
              <a:rPr sz="1500" i="1" spc="-5" dirty="0">
                <a:latin typeface="Calibri"/>
                <a:cs typeface="Calibri"/>
              </a:rPr>
              <a:t>than  using </a:t>
            </a:r>
            <a:r>
              <a:rPr sz="1500" i="1" dirty="0">
                <a:latin typeface="Calibri"/>
                <a:cs typeface="Calibri"/>
              </a:rPr>
              <a:t>a maximal </a:t>
            </a:r>
            <a:r>
              <a:rPr sz="1500" i="1" spc="-5" dirty="0">
                <a:latin typeface="Calibri"/>
                <a:cs typeface="Calibri"/>
              </a:rPr>
              <a:t>nominal 28-mm balloon inflated </a:t>
            </a:r>
            <a:r>
              <a:rPr sz="1500" i="1" spc="-15" dirty="0">
                <a:latin typeface="Calibri"/>
                <a:cs typeface="Calibri"/>
              </a:rPr>
              <a:t>to </a:t>
            </a:r>
            <a:r>
              <a:rPr sz="1500" i="1" spc="-5" dirty="0">
                <a:latin typeface="Calibri"/>
                <a:cs typeface="Calibri"/>
              </a:rPr>
              <a:t>28 </a:t>
            </a:r>
            <a:r>
              <a:rPr sz="1500" i="1" dirty="0">
                <a:latin typeface="Calibri"/>
                <a:cs typeface="Calibri"/>
              </a:rPr>
              <a:t>mm </a:t>
            </a:r>
            <a:r>
              <a:rPr sz="1500" i="1" spc="-5" dirty="0">
                <a:latin typeface="Calibri"/>
                <a:cs typeface="Calibri"/>
              </a:rPr>
              <a:t>(in </a:t>
            </a:r>
            <a:r>
              <a:rPr sz="1500" i="1" dirty="0">
                <a:latin typeface="Calibri"/>
                <a:cs typeface="Calibri"/>
              </a:rPr>
              <a:t>the </a:t>
            </a:r>
            <a:r>
              <a:rPr sz="1500" i="1" spc="-5" dirty="0">
                <a:latin typeface="Calibri"/>
                <a:cs typeface="Calibri"/>
              </a:rPr>
              <a:t>high-pressure</a:t>
            </a:r>
            <a:r>
              <a:rPr sz="1500" i="1" spc="180" dirty="0">
                <a:latin typeface="Calibri"/>
                <a:cs typeface="Calibri"/>
              </a:rPr>
              <a:t> </a:t>
            </a:r>
            <a:r>
              <a:rPr sz="1500" i="1" spc="-15" dirty="0">
                <a:latin typeface="Calibri"/>
                <a:cs typeface="Calibri"/>
              </a:rPr>
              <a:t>zone</a:t>
            </a:r>
            <a:endParaRPr sz="1500">
              <a:latin typeface="Calibri"/>
              <a:cs typeface="Calibri"/>
            </a:endParaRPr>
          </a:p>
          <a:p>
            <a:pPr marL="12700">
              <a:lnSpc>
                <a:spcPts val="1730"/>
              </a:lnSpc>
              <a:spcBef>
                <a:spcPts val="10"/>
              </a:spcBef>
            </a:pPr>
            <a:r>
              <a:rPr sz="1600" i="1" spc="-5" dirty="0">
                <a:solidFill>
                  <a:srgbClr val="FF0000"/>
                </a:solidFill>
                <a:latin typeface="Calibri"/>
                <a:cs typeface="Calibri"/>
              </a:rPr>
              <a:t>Goel PK, Garg N, </a:t>
            </a:r>
            <a:r>
              <a:rPr sz="1600" i="1" spc="-10" dirty="0">
                <a:solidFill>
                  <a:srgbClr val="FF0000"/>
                </a:solidFill>
                <a:latin typeface="Calibri"/>
                <a:cs typeface="Calibri"/>
              </a:rPr>
              <a:t>Sinha </a:t>
            </a:r>
            <a:r>
              <a:rPr sz="1600" i="1" spc="-5" dirty="0">
                <a:solidFill>
                  <a:srgbClr val="FF0000"/>
                </a:solidFill>
                <a:latin typeface="Calibri"/>
                <a:cs typeface="Calibri"/>
              </a:rPr>
              <a:t>N. Pressure </a:t>
            </a:r>
            <a:r>
              <a:rPr sz="1600" i="1" spc="-10" dirty="0">
                <a:solidFill>
                  <a:srgbClr val="FF0000"/>
                </a:solidFill>
                <a:latin typeface="Calibri"/>
                <a:cs typeface="Calibri"/>
              </a:rPr>
              <a:t>zone </a:t>
            </a:r>
            <a:r>
              <a:rPr sz="1600" i="1" spc="-5" dirty="0">
                <a:solidFill>
                  <a:srgbClr val="FF0000"/>
                </a:solidFill>
                <a:latin typeface="Calibri"/>
                <a:cs typeface="Calibri"/>
              </a:rPr>
              <a:t>used </a:t>
            </a:r>
            <a:r>
              <a:rPr sz="1600" i="1" spc="-10" dirty="0">
                <a:solidFill>
                  <a:srgbClr val="FF0000"/>
                </a:solidFill>
                <a:latin typeface="Calibri"/>
                <a:cs typeface="Calibri"/>
              </a:rPr>
              <a:t>and </a:t>
            </a:r>
            <a:r>
              <a:rPr sz="1600" i="1" spc="-5" dirty="0">
                <a:solidFill>
                  <a:srgbClr val="FF0000"/>
                </a:solidFill>
                <a:latin typeface="Calibri"/>
                <a:cs typeface="Calibri"/>
              </a:rPr>
              <a:t>the </a:t>
            </a:r>
            <a:r>
              <a:rPr sz="1600" i="1" spc="-10" dirty="0">
                <a:solidFill>
                  <a:srgbClr val="FF0000"/>
                </a:solidFill>
                <a:latin typeface="Calibri"/>
                <a:cs typeface="Calibri"/>
              </a:rPr>
              <a:t>occurrence </a:t>
            </a:r>
            <a:r>
              <a:rPr sz="1600" i="1" spc="-5" dirty="0">
                <a:solidFill>
                  <a:srgbClr val="FF0000"/>
                </a:solidFill>
                <a:latin typeface="Calibri"/>
                <a:cs typeface="Calibri"/>
              </a:rPr>
              <a:t>of mitral regurgitation in</a:t>
            </a:r>
            <a:r>
              <a:rPr sz="1600" i="1" spc="305" dirty="0">
                <a:solidFill>
                  <a:srgbClr val="FF0000"/>
                </a:solidFill>
                <a:latin typeface="Calibri"/>
                <a:cs typeface="Calibri"/>
              </a:rPr>
              <a:t> </a:t>
            </a:r>
            <a:r>
              <a:rPr sz="1600" i="1" spc="-5" dirty="0">
                <a:solidFill>
                  <a:srgbClr val="FF0000"/>
                </a:solidFill>
                <a:latin typeface="Calibri"/>
                <a:cs typeface="Calibri"/>
              </a:rPr>
              <a:t>Inoue</a:t>
            </a:r>
            <a:endParaRPr sz="1600">
              <a:latin typeface="Calibri"/>
              <a:cs typeface="Calibri"/>
            </a:endParaRPr>
          </a:p>
          <a:p>
            <a:pPr marL="355600">
              <a:lnSpc>
                <a:spcPts val="1730"/>
              </a:lnSpc>
            </a:pPr>
            <a:r>
              <a:rPr sz="1600" i="1" spc="-5" dirty="0">
                <a:solidFill>
                  <a:srgbClr val="FF0000"/>
                </a:solidFill>
                <a:latin typeface="Calibri"/>
                <a:cs typeface="Calibri"/>
              </a:rPr>
              <a:t>balloon mitral </a:t>
            </a:r>
            <a:r>
              <a:rPr sz="1600" i="1" spc="-15" dirty="0">
                <a:solidFill>
                  <a:srgbClr val="FF0000"/>
                </a:solidFill>
                <a:latin typeface="Calibri"/>
                <a:cs typeface="Calibri"/>
              </a:rPr>
              <a:t>commissurotomy. </a:t>
            </a:r>
            <a:r>
              <a:rPr sz="1600" i="1" spc="-10" dirty="0">
                <a:solidFill>
                  <a:srgbClr val="FF0000"/>
                </a:solidFill>
                <a:latin typeface="Calibri"/>
                <a:cs typeface="Calibri"/>
              </a:rPr>
              <a:t>Cathet Cardiovasc Diagn</a:t>
            </a:r>
            <a:r>
              <a:rPr sz="1600" i="1" spc="170" dirty="0">
                <a:solidFill>
                  <a:srgbClr val="FF0000"/>
                </a:solidFill>
                <a:latin typeface="Calibri"/>
                <a:cs typeface="Calibri"/>
              </a:rPr>
              <a:t> </a:t>
            </a:r>
            <a:r>
              <a:rPr sz="1600" i="1" spc="-5" dirty="0">
                <a:solidFill>
                  <a:srgbClr val="FF0000"/>
                </a:solidFill>
                <a:latin typeface="Calibri"/>
                <a:cs typeface="Calibri"/>
              </a:rPr>
              <a:t>1998;43:141â€“146</a:t>
            </a:r>
            <a:endParaRPr sz="1600">
              <a:latin typeface="Calibri"/>
              <a:cs typeface="Calibri"/>
            </a:endParaRPr>
          </a:p>
          <a:p>
            <a:pPr marL="355600" marR="234950" indent="-343535">
              <a:lnSpc>
                <a:spcPct val="80000"/>
              </a:lnSpc>
              <a:spcBef>
                <a:spcPts val="405"/>
              </a:spcBef>
            </a:pPr>
            <a:r>
              <a:rPr sz="1700" i="1" spc="-25" dirty="0">
                <a:latin typeface="Calibri"/>
                <a:cs typeface="Calibri"/>
              </a:rPr>
              <a:t>Yamabe </a:t>
            </a:r>
            <a:r>
              <a:rPr sz="1700" i="1" spc="-90" dirty="0">
                <a:latin typeface="Calibri"/>
                <a:cs typeface="Calibri"/>
              </a:rPr>
              <a:t>T. </a:t>
            </a:r>
            <a:r>
              <a:rPr sz="1700" i="1" spc="-5" dirty="0">
                <a:latin typeface="Calibri"/>
                <a:cs typeface="Calibri"/>
              </a:rPr>
              <a:t>Nagata S. Ishikura </a:t>
            </a:r>
            <a:r>
              <a:rPr sz="1700" i="1" spc="-80" dirty="0">
                <a:latin typeface="Calibri"/>
                <a:cs typeface="Calibri"/>
              </a:rPr>
              <a:t>F. </a:t>
            </a:r>
            <a:r>
              <a:rPr sz="1700" i="1" dirty="0">
                <a:latin typeface="Calibri"/>
                <a:cs typeface="Calibri"/>
              </a:rPr>
              <a:t>Kimura K. </a:t>
            </a:r>
            <a:r>
              <a:rPr sz="1700" i="1" spc="-10" dirty="0">
                <a:latin typeface="Calibri"/>
                <a:cs typeface="Calibri"/>
              </a:rPr>
              <a:t>Miyatake </a:t>
            </a:r>
            <a:r>
              <a:rPr sz="1700" i="1" dirty="0">
                <a:latin typeface="Calibri"/>
                <a:cs typeface="Calibri"/>
              </a:rPr>
              <a:t>K. </a:t>
            </a:r>
            <a:r>
              <a:rPr sz="1700" i="1" spc="-5" dirty="0">
                <a:latin typeface="Calibri"/>
                <a:cs typeface="Calibri"/>
              </a:rPr>
              <a:t>Influence of </a:t>
            </a:r>
            <a:r>
              <a:rPr sz="1700" i="1" dirty="0">
                <a:latin typeface="Calibri"/>
                <a:cs typeface="Calibri"/>
              </a:rPr>
              <a:t>intraballoon </a:t>
            </a:r>
            <a:r>
              <a:rPr sz="1700" i="1" spc="-5" dirty="0">
                <a:latin typeface="Calibri"/>
                <a:cs typeface="Calibri"/>
              </a:rPr>
              <a:t>pressure on  development of severe </a:t>
            </a:r>
            <a:r>
              <a:rPr sz="1700" i="1" dirty="0">
                <a:latin typeface="Calibri"/>
                <a:cs typeface="Calibri"/>
              </a:rPr>
              <a:t>mitral </a:t>
            </a:r>
            <a:r>
              <a:rPr sz="1700" i="1" spc="-5" dirty="0">
                <a:latin typeface="Calibri"/>
                <a:cs typeface="Calibri"/>
              </a:rPr>
              <a:t>regurgitation </a:t>
            </a:r>
            <a:r>
              <a:rPr sz="1700" i="1" spc="-10" dirty="0">
                <a:latin typeface="Calibri"/>
                <a:cs typeface="Calibri"/>
              </a:rPr>
              <a:t>after </a:t>
            </a:r>
            <a:r>
              <a:rPr sz="1700" i="1" spc="-5" dirty="0">
                <a:latin typeface="Calibri"/>
                <a:cs typeface="Calibri"/>
              </a:rPr>
              <a:t>percutaneous transvenous </a:t>
            </a:r>
            <a:r>
              <a:rPr sz="1700" i="1" dirty="0">
                <a:latin typeface="Calibri"/>
                <a:cs typeface="Calibri"/>
              </a:rPr>
              <a:t>mitral  </a:t>
            </a:r>
            <a:r>
              <a:rPr sz="1700" i="1" spc="-15" dirty="0">
                <a:latin typeface="Calibri"/>
                <a:cs typeface="Calibri"/>
              </a:rPr>
              <a:t>commissurotomy. </a:t>
            </a:r>
            <a:r>
              <a:rPr sz="1700" i="1" spc="-5" dirty="0">
                <a:latin typeface="Calibri"/>
                <a:cs typeface="Calibri"/>
              </a:rPr>
              <a:t>Cathet Cardiovasc Diagn</a:t>
            </a:r>
            <a:r>
              <a:rPr sz="1700" i="1" spc="35" dirty="0">
                <a:latin typeface="Calibri"/>
                <a:cs typeface="Calibri"/>
              </a:rPr>
              <a:t> </a:t>
            </a:r>
            <a:r>
              <a:rPr sz="1700" i="1" dirty="0">
                <a:latin typeface="Calibri"/>
                <a:cs typeface="Calibri"/>
              </a:rPr>
              <a:t>1994;31:270â€“27</a:t>
            </a:r>
            <a:r>
              <a:rPr sz="1700" dirty="0">
                <a:latin typeface="Calibri"/>
                <a:cs typeface="Calibri"/>
              </a:rPr>
              <a:t>6</a:t>
            </a:r>
            <a:endParaRPr sz="1700">
              <a:latin typeface="Calibri"/>
              <a:cs typeface="Calibri"/>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4285</Words>
  <Application>Microsoft Office PowerPoint</Application>
  <PresentationFormat>On-screen Show (4:3)</PresentationFormat>
  <Paragraphs>553</Paragraphs>
  <Slides>138</Slides>
  <Notes>0</Notes>
  <HiddenSlides>0</HiddenSlides>
  <MMClips>0</MMClips>
  <ScaleCrop>false</ScaleCrop>
  <HeadingPairs>
    <vt:vector size="4" baseType="variant">
      <vt:variant>
        <vt:lpstr>Theme</vt:lpstr>
      </vt:variant>
      <vt:variant>
        <vt:i4>1</vt:i4>
      </vt:variant>
      <vt:variant>
        <vt:lpstr>Slide Titles</vt:lpstr>
      </vt:variant>
      <vt:variant>
        <vt:i4>138</vt:i4>
      </vt:variant>
    </vt:vector>
  </HeadingPairs>
  <TitlesOfParts>
    <vt:vector size="139" baseType="lpstr">
      <vt:lpstr>Metro</vt:lpstr>
      <vt:lpstr>BALLOON MITRAL VALVULOPLASTY </vt:lpstr>
      <vt:lpstr>Introduction</vt:lpstr>
      <vt:lpstr>EPIDEMIOLOGICAL ASPECTS WORLD  WIDE BURDEN</vt:lpstr>
      <vt:lpstr>Slide 4</vt:lpstr>
      <vt:lpstr>Slide 5</vt:lpstr>
      <vt:lpstr>FEATURES OF RHEUMATIC FEVER/RHD  IN INDIA</vt:lpstr>
      <vt:lpstr>NATURAL HISTORY OF MS</vt:lpstr>
      <vt:lpstr>Slide 8</vt:lpstr>
      <vt:lpstr>Slide 9</vt:lpstr>
      <vt:lpstr>Slide 10</vt:lpstr>
      <vt:lpstr>MS IN YOUNG( INDIAN SCENARIO)</vt:lpstr>
      <vt:lpstr>Slide 12</vt:lpstr>
      <vt:lpstr>Slide 13</vt:lpstr>
      <vt:lpstr>Slide 14</vt:lpstr>
      <vt:lpstr>Severity of MS</vt:lpstr>
      <vt:lpstr>Stages of Mitral Stenosis</vt:lpstr>
      <vt:lpstr>Slide 17</vt:lpstr>
      <vt:lpstr>Slide 18</vt:lpstr>
      <vt:lpstr>Slide 19</vt:lpstr>
      <vt:lpstr>PBMC</vt:lpstr>
      <vt:lpstr>Principle of the procedure</vt:lpstr>
      <vt:lpstr>INDICATIONS OF PBMC</vt:lpstr>
      <vt:lpstr>Slide 23</vt:lpstr>
      <vt:lpstr>Slide 24</vt:lpstr>
      <vt:lpstr>Slide 25</vt:lpstr>
      <vt:lpstr>Slide 26</vt:lpstr>
      <vt:lpstr>CONTRAINDICATIONS</vt:lpstr>
      <vt:lpstr>SUCCSES OF THE PROCEDURE</vt:lpstr>
      <vt:lpstr>Slide 29</vt:lpstr>
      <vt:lpstr>Echocardiography (TTE &amp;TEE)</vt:lpstr>
      <vt:lpstr>Slide 31</vt:lpstr>
      <vt:lpstr>Slide 32</vt:lpstr>
      <vt:lpstr>Slide 33</vt:lpstr>
      <vt:lpstr>Slide 34</vt:lpstr>
      <vt:lpstr>Slide 35</vt:lpstr>
      <vt:lpstr>Slide 36</vt:lpstr>
      <vt:lpstr>Manjunaths classification of LA Clot</vt:lpstr>
      <vt:lpstr>Slide 38</vt:lpstr>
      <vt:lpstr>Slide 39</vt:lpstr>
      <vt:lpstr>Echo Score (Wilkins Score)(Boston or Abascal score)</vt:lpstr>
      <vt:lpstr>Slide 41</vt:lpstr>
      <vt:lpstr>Slide 42</vt:lpstr>
      <vt:lpstr>Slide 43</vt:lpstr>
      <vt:lpstr>LIMITATIONS OF WILKINS</vt:lpstr>
      <vt:lpstr>Slide 45</vt:lpstr>
      <vt:lpstr>Slide 46</vt:lpstr>
      <vt:lpstr>Slide 47</vt:lpstr>
      <vt:lpstr>Nobuyoshi score</vt:lpstr>
      <vt:lpstr>Slide 49</vt:lpstr>
      <vt:lpstr>MV score based on real-time 3D echocardiography</vt:lpstr>
      <vt:lpstr>Slide 51</vt:lpstr>
      <vt:lpstr>Slide 52</vt:lpstr>
      <vt:lpstr>APPROACH</vt:lpstr>
      <vt:lpstr>TECHNIQUES</vt:lpstr>
      <vt:lpstr>Inoue balloon technique (TV approach)</vt:lpstr>
      <vt:lpstr>Slide 56</vt:lpstr>
      <vt:lpstr>Slide 57</vt:lpstr>
      <vt:lpstr>Slide 58</vt:lpstr>
      <vt:lpstr>Transeptal punture</vt:lpstr>
      <vt:lpstr>Slide 60</vt:lpstr>
      <vt:lpstr>Slide 61</vt:lpstr>
      <vt:lpstr>Septal puncture</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BALLON SIZE</vt:lpstr>
      <vt:lpstr>Slide 84</vt:lpstr>
      <vt:lpstr>CROSSING THE MITRAL VALVE</vt:lpstr>
      <vt:lpstr>Slide 86</vt:lpstr>
      <vt:lpstr>Slide 87</vt:lpstr>
      <vt:lpstr>Slide 88</vt:lpstr>
      <vt:lpstr>Slide 89</vt:lpstr>
      <vt:lpstr>Slide 90</vt:lpstr>
      <vt:lpstr>When there is giant biatrial enlargement, a very  large curve 20–30 cm proximal to the distal tip  of the stylet may help to give the catheter an  arch appropriate to the large curvature of the  path toward the mitral orifice</vt:lpstr>
      <vt:lpstr>Slide 92</vt:lpstr>
      <vt:lpstr>Slide 93</vt:lpstr>
      <vt:lpstr>Balloon mitral valvuloplasty: Our experience with a modified  technique of crossing the mitral valve in difficult cases</vt:lpstr>
      <vt:lpstr>Slide 95</vt:lpstr>
      <vt:lpstr>Slide 96</vt:lpstr>
      <vt:lpstr>Slide 97</vt:lpstr>
      <vt:lpstr>Slide 98</vt:lpstr>
      <vt:lpstr>Slide 99</vt:lpstr>
      <vt:lpstr>Slide 100</vt:lpstr>
      <vt:lpstr>Slide 101</vt:lpstr>
      <vt:lpstr>Slide 102</vt:lpstr>
      <vt:lpstr>Slide 103</vt:lpstr>
      <vt:lpstr>Slide 104</vt:lpstr>
      <vt:lpstr>Slide 105</vt:lpstr>
      <vt:lpstr>BALLON SUBVALVULAR TRAPPING</vt:lpstr>
      <vt:lpstr>Slide 107</vt:lpstr>
      <vt:lpstr>Slide 108</vt:lpstr>
      <vt:lpstr>Slide 109</vt:lpstr>
      <vt:lpstr>Slide 110</vt:lpstr>
      <vt:lpstr>COMPLICATIONS</vt:lpstr>
      <vt:lpstr>Slide 112</vt:lpstr>
      <vt:lpstr>PRECAUTIONS TO AVOID COMPLICATIONS</vt:lpstr>
      <vt:lpstr>Slide 114</vt:lpstr>
      <vt:lpstr>PBMV During Pregnancy</vt:lpstr>
      <vt:lpstr>Slide 116</vt:lpstr>
      <vt:lpstr>Slide 117</vt:lpstr>
      <vt:lpstr>DOUBLE BALLON TECHNIQUE</vt:lpstr>
      <vt:lpstr>Slide 119</vt:lpstr>
      <vt:lpstr>Slide 120</vt:lpstr>
      <vt:lpstr>Slide 121</vt:lpstr>
      <vt:lpstr>Retrograde transarterial techniques</vt:lpstr>
      <vt:lpstr>Slide 123</vt:lpstr>
      <vt:lpstr>Slide 124</vt:lpstr>
      <vt:lpstr>Slide 125</vt:lpstr>
      <vt:lpstr>Immediate Results</vt:lpstr>
      <vt:lpstr>Slide 127</vt:lpstr>
      <vt:lpstr>Slide 128</vt:lpstr>
      <vt:lpstr>Long-Term Hemodynamic Results</vt:lpstr>
      <vt:lpstr>Slide 130</vt:lpstr>
      <vt:lpstr>Slide 131</vt:lpstr>
      <vt:lpstr>LONG-TERM RESULTS OF BMV FOR MS</vt:lpstr>
      <vt:lpstr>Slide 133</vt:lpstr>
      <vt:lpstr>Slide 134</vt:lpstr>
      <vt:lpstr>Long term results up to 19 years of mitral balloon valvoplasty  Asian Cardiovasc Thorac Ann, 17 (2009), pp. 627–633</vt:lpstr>
      <vt:lpstr>Multivariate predictions of mortality</vt:lpstr>
      <vt:lpstr>CONCLUSIONS</vt:lpstr>
      <vt:lpstr>Slide 138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jansher elikkottil</cp:lastModifiedBy>
  <cp:revision>18</cp:revision>
  <dcterms:created xsi:type="dcterms:W3CDTF">2020-10-26T14:44:15Z</dcterms:created>
  <dcterms:modified xsi:type="dcterms:W3CDTF">2020-10-29T18:16:13Z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2015-08-28T00:00:00Z</vt:filetime>
  </property>
  <property fmtid="{D5CDD505-2E9C-101B-9397-08002B2CF9AE}" pid="3" name="Creator">
    <vt:lpwstr>Microsoft® PowerPoint® 2013</vt:lpwstr>
  </property>
  <property fmtid="{D5CDD505-2E9C-101B-9397-08002B2CF9AE}" pid="4" name="LastSaved">
    <vt:filetime>2020-10-26T00:00:00Z</vt:filetime>
  </property>
</Properties>
</file>